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17" r:id="rId2"/>
    <p:sldMasterId id="2147485557" r:id="rId3"/>
    <p:sldMasterId id="2147485569" r:id="rId4"/>
    <p:sldMasterId id="2147485581" r:id="rId5"/>
  </p:sldMasterIdLst>
  <p:notesMasterIdLst>
    <p:notesMasterId r:id="rId67"/>
  </p:notesMasterIdLst>
  <p:handoutMasterIdLst>
    <p:handoutMasterId r:id="rId68"/>
  </p:handoutMasterIdLst>
  <p:sldIdLst>
    <p:sldId id="526" r:id="rId6"/>
    <p:sldId id="580" r:id="rId7"/>
    <p:sldId id="520" r:id="rId8"/>
    <p:sldId id="598" r:id="rId9"/>
    <p:sldId id="544" r:id="rId10"/>
    <p:sldId id="527" r:id="rId11"/>
    <p:sldId id="532" r:id="rId12"/>
    <p:sldId id="634" r:id="rId13"/>
    <p:sldId id="630" r:id="rId14"/>
    <p:sldId id="631" r:id="rId15"/>
    <p:sldId id="576" r:id="rId16"/>
    <p:sldId id="633" r:id="rId17"/>
    <p:sldId id="629" r:id="rId18"/>
    <p:sldId id="624" r:id="rId19"/>
    <p:sldId id="626" r:id="rId20"/>
    <p:sldId id="648" r:id="rId21"/>
    <p:sldId id="649" r:id="rId22"/>
    <p:sldId id="650" r:id="rId23"/>
    <p:sldId id="651" r:id="rId24"/>
    <p:sldId id="652" r:id="rId25"/>
    <p:sldId id="653" r:id="rId26"/>
    <p:sldId id="654" r:id="rId27"/>
    <p:sldId id="655" r:id="rId28"/>
    <p:sldId id="656" r:id="rId29"/>
    <p:sldId id="657" r:id="rId30"/>
    <p:sldId id="658" r:id="rId31"/>
    <p:sldId id="659" r:id="rId32"/>
    <p:sldId id="660" r:id="rId33"/>
    <p:sldId id="661" r:id="rId34"/>
    <p:sldId id="662" r:id="rId35"/>
    <p:sldId id="663" r:id="rId36"/>
    <p:sldId id="563" r:id="rId37"/>
    <p:sldId id="664" r:id="rId38"/>
    <p:sldId id="665" r:id="rId39"/>
    <p:sldId id="666" r:id="rId40"/>
    <p:sldId id="667" r:id="rId41"/>
    <p:sldId id="668" r:id="rId42"/>
    <p:sldId id="669" r:id="rId43"/>
    <p:sldId id="670" r:id="rId44"/>
    <p:sldId id="671" r:id="rId45"/>
    <p:sldId id="672" r:id="rId46"/>
    <p:sldId id="673" r:id="rId47"/>
    <p:sldId id="674" r:id="rId48"/>
    <p:sldId id="675" r:id="rId49"/>
    <p:sldId id="676" r:id="rId50"/>
    <p:sldId id="677" r:id="rId51"/>
    <p:sldId id="625" r:id="rId52"/>
    <p:sldId id="636" r:id="rId53"/>
    <p:sldId id="637" r:id="rId54"/>
    <p:sldId id="638" r:id="rId55"/>
    <p:sldId id="639" r:id="rId56"/>
    <p:sldId id="640" r:id="rId57"/>
    <p:sldId id="641" r:id="rId58"/>
    <p:sldId id="642" r:id="rId59"/>
    <p:sldId id="643" r:id="rId60"/>
    <p:sldId id="644" r:id="rId61"/>
    <p:sldId id="645" r:id="rId62"/>
    <p:sldId id="628" r:id="rId63"/>
    <p:sldId id="565" r:id="rId64"/>
    <p:sldId id="646" r:id="rId65"/>
    <p:sldId id="647" r:id="rId66"/>
  </p:sldIdLst>
  <p:sldSz cx="12192000" cy="6858000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a Križanová" initials="IK" lastIdx="3" clrIdx="0">
    <p:extLst>
      <p:ext uri="{19B8F6BF-5375-455C-9EA6-DF929625EA0E}">
        <p15:presenceInfo xmlns:p15="http://schemas.microsoft.com/office/powerpoint/2012/main" userId="Ivana Križan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AF3F"/>
    <a:srgbClr val="DB7D00"/>
    <a:srgbClr val="F9E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70073" autoAdjust="0"/>
  </p:normalViewPr>
  <p:slideViewPr>
    <p:cSldViewPr>
      <p:cViewPr varScale="1">
        <p:scale>
          <a:sx n="81" d="100"/>
          <a:sy n="81" d="100"/>
        </p:scale>
        <p:origin x="151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2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019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5872C6-6223-4B89-B323-FE79705B620E}" type="datetimeFigureOut">
              <a:rPr lang="cs-CZ"/>
              <a:pPr>
                <a:defRPr/>
              </a:pPr>
              <a:t>25.06.2020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1E8943-1CC7-43CA-BF27-650CB49A43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C2EE51-3A29-4F21-9604-A9D4D48C0383}" type="datetimeFigureOut">
              <a:rPr lang="cs-CZ"/>
              <a:pPr>
                <a:defRPr/>
              </a:pPr>
              <a:t>25.06.2020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CAC555-E0DB-49B1-B722-E182F98563D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tschechien.ahk.de/cz/" TargetMode="External"/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schechien.ahk.de/cz/terminy/terminy-detail/smart-cities-cz%20%0dCena%20330" TargetMode="Externa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FD4E7B-4E1F-4A8A-8936-4DC28FDB9E68}" type="slidenum">
              <a:rPr lang="cs-CZ" altLang="cs-CZ" smtClean="0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b="0" dirty="0"/>
          </a:p>
          <a:p>
            <a:endParaRPr lang="cs-CZ" altLang="cs-CZ" dirty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38A5C7-FF36-4F37-AE47-42E901370D3C}" type="slidenum">
              <a:rPr lang="cs-CZ" altLang="cs-CZ" smtClean="0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8845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b="0" dirty="0"/>
          </a:p>
          <a:p>
            <a:endParaRPr lang="cs-CZ" altLang="cs-CZ" dirty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38A5C7-FF36-4F37-AE47-42E901370D3C}" type="slidenum">
              <a:rPr lang="cs-CZ" altLang="cs-CZ" smtClean="0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3303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cs-CZ" sz="1200" b="1" baseline="0" dirty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38A5C7-FF36-4F37-AE47-42E901370D3C}" type="slidenum">
              <a:rPr lang="cs-CZ" altLang="cs-CZ" smtClean="0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1573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rtl="0" fontAlgn="base"/>
            <a:r>
              <a:rPr lang="cs-CZ" altLang="cs-CZ" dirty="0"/>
              <a:t>Proces aktualizace Lipské</a:t>
            </a:r>
            <a:r>
              <a:rPr lang="cs-CZ" altLang="cs-CZ" baseline="0" dirty="0"/>
              <a:t> charty (původní verze z roku 2007) probíhá cca 2 roky. Nyní již vznikl hlavní dokument, stále se pracuje na dokumentu implementačním. 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projednáváním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dokumentu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začalo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roce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2018, 1/2019 .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první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návrhy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struktury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následovala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četná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jednání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UDG, DGUM), 4/2020 –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reakce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situaci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přidána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rezilientnost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reakce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COVID),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listopad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prosinec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2020 –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Ministeriáda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Lipsku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endParaRPr lang="cs-CZ" b="0" i="0" dirty="0">
              <a:effectLst/>
            </a:endParaRPr>
          </a:p>
          <a:p>
            <a:pPr rtl="0" fontAlgn="base"/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Rezilientnost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reakce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COVID) –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potřeba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flexibility;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politiky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které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schopné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předjímat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výzvy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data a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jejich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vyhodnocení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endParaRPr lang="cs-CZ" b="0" i="0" dirty="0">
              <a:effectLst/>
            </a:endParaRPr>
          </a:p>
          <a:p>
            <a:pPr rtl="0" fontAlgn="base"/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Podepsání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Ministeriádě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endParaRPr lang="cs-CZ" b="0" i="0" dirty="0">
              <a:effectLst/>
            </a:endParaRPr>
          </a:p>
          <a:p>
            <a:pPr rtl="0" fontAlgn="base"/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Proč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revize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endParaRPr lang="cs-CZ" b="0" i="0" dirty="0">
              <a:effectLst/>
            </a:endParaRPr>
          </a:p>
          <a:p>
            <a:pPr rtl="0" fontAlgn="base"/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Charakteristickým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prvkem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LCH je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integrovaný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udržitelný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městský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rozvoj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Nyní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čelíme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novým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výzvám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globální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výzvy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změny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klimatu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migrace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demografické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změny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rapidně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měnící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ekonomiky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endParaRPr lang="cs-CZ" b="0" i="0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endParaRPr lang="cs-CZ" b="0" i="0" dirty="0">
              <a:effectLst/>
            </a:endParaRPr>
          </a:p>
          <a:p>
            <a:pPr rtl="0" fontAlgn="base"/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Propojení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aktuálními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dokumenty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strategiemi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jako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Agenda 2030 (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Cíle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udržitelného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rozvoje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Pařížská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úmluva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 Deal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endParaRPr lang="cs-CZ" b="0" i="0" dirty="0">
              <a:effectLst/>
            </a:endParaRPr>
          </a:p>
          <a:p>
            <a:pPr rtl="0" fontAlgn="base"/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Připomínky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endParaRPr lang="cs-CZ" b="0" i="0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průběhu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tvorby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NLCh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jsme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předložili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připomínky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týkající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např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Zapracování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konceptu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Smart City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digitalizace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kontaktních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Městské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agendy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byly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zapracovány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endParaRPr lang="cs-CZ" b="0" i="0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Připomínky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byly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konzultovány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územím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OÚP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endParaRPr lang="cs-CZ" b="0" i="0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5.6. –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jsme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posílali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poslední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připomínky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týkající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Impact Assessment study, data a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datových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služeb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ještě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nevíme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byly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zapracovány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endParaRPr lang="cs-CZ" b="0" i="0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2.7. – UDG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jednání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endParaRPr lang="cs-CZ" b="0" i="0" dirty="0">
              <a:effectLst/>
            </a:endParaRPr>
          </a:p>
          <a:p>
            <a:pPr rtl="0" fontAlgn="base"/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Implementační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endParaRPr lang="cs-CZ" b="0" i="0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návaznosti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revidovanou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Lipskou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chartu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vzniká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tzv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Implementační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(ID),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kterém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následně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pracovat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SLO PRES (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stanovení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milníků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roadmap).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endParaRPr lang="cs-CZ" b="0" i="0" dirty="0">
              <a:effectLst/>
            </a:endParaRPr>
          </a:p>
          <a:p>
            <a:pPr rtl="0" fontAlgn="base"/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Jako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hlavní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nástroj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implementaci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LCH je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stanovena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Městská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agenda pro EU (a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její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partnerství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Nyní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v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řešení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nová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podoba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témat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partnerství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Budou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ustanoveny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tzv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Národní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kontaktní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body,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které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budou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jistým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spojníkem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–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národní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lokální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úrovní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Jejich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účelem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zlepšení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komunikace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jednotlivými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úrovněmi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pořádání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seminářů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zvýšení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povědomí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Městské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agendě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 EU)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endParaRPr lang="cs-CZ" altLang="cs-CZ" b="0" dirty="0"/>
          </a:p>
          <a:p>
            <a:endParaRPr lang="cs-CZ" altLang="cs-CZ" dirty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38A5C7-FF36-4F37-AE47-42E901370D3C}" type="slidenum">
              <a:rPr lang="cs-CZ" altLang="cs-CZ" smtClean="0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6231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/>
              <a:t>Struktura nové Lipské</a:t>
            </a:r>
            <a:r>
              <a:rPr lang="cs-CZ" altLang="cs-CZ" baseline="0" dirty="0"/>
              <a:t> charty.</a:t>
            </a:r>
          </a:p>
          <a:p>
            <a:r>
              <a:rPr lang="cs-CZ" altLang="cs-CZ" baseline="0" dirty="0"/>
              <a:t>3 dimenze : spravedlivé, zelené a produktivní město (to vše v kontextu digitalizace).</a:t>
            </a:r>
          </a:p>
          <a:p>
            <a:endParaRPr lang="cs-CZ" altLang="cs-CZ" baseline="0" dirty="0"/>
          </a:p>
          <a:p>
            <a:r>
              <a:rPr lang="cs-CZ" altLang="cs-CZ" baseline="0" dirty="0"/>
              <a:t>Zdůrazněno, že města potřebují mj. investiční kapacity. NLCH zdůrazňuje potřebu silné urbánní politiky na národní úrovni. NLCH také zdůrazňuje potřebu financování, vč. financování skrze fondy, programy a nástroje EU.</a:t>
            </a:r>
            <a:endParaRPr lang="cs-CZ" altLang="cs-CZ" dirty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29CFAA-A5A2-4F32-A6C4-EA41CD5701EA}" type="slidenum">
              <a:rPr lang="cs-CZ" altLang="cs-CZ" smtClean="0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9249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29CFAA-A5A2-4F32-A6C4-EA41CD5701EA}" type="slidenum">
              <a:rPr lang="cs-CZ" altLang="cs-CZ" smtClean="0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1774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29CFAA-A5A2-4F32-A6C4-EA41CD5701EA}" type="slidenum">
              <a:rPr lang="cs-CZ" altLang="cs-CZ" smtClean="0"/>
              <a:pPr>
                <a:spcBef>
                  <a:spcPct val="0"/>
                </a:spcBef>
              </a:pPr>
              <a:t>32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685800"/>
            <a:ext cx="505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1130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685800"/>
            <a:ext cx="505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81203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685800"/>
            <a:ext cx="505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9" name="Google Shape;22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649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/>
              <a:t>Přivítání</a:t>
            </a:r>
            <a:r>
              <a:rPr lang="cs-CZ" altLang="cs-CZ" baseline="0" dirty="0"/>
              <a:t> přítomných.</a:t>
            </a:r>
          </a:p>
          <a:p>
            <a:r>
              <a:rPr lang="cs-CZ" altLang="cs-CZ" baseline="0" dirty="0"/>
              <a:t>Seznámení s programem (na dalším </a:t>
            </a:r>
            <a:r>
              <a:rPr lang="cs-CZ" altLang="cs-CZ" baseline="0" dirty="0" err="1"/>
              <a:t>slidu</a:t>
            </a:r>
            <a:r>
              <a:rPr lang="cs-CZ" altLang="cs-CZ" baseline="0" dirty="0"/>
              <a:t>)</a:t>
            </a:r>
            <a:endParaRPr lang="cs-CZ" altLang="cs-CZ" dirty="0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CBD365-554D-4A4B-8FCF-793071312ACC}" type="slidenum">
              <a:rPr lang="cs-CZ" altLang="cs-CZ" smtClean="0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06556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3" name="Google Shape;2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1143000"/>
            <a:ext cx="4549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7234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endParaRPr dirty="0"/>
          </a:p>
        </p:txBody>
      </p:sp>
      <p:sp>
        <p:nvSpPr>
          <p:cNvPr id="269" name="Google Shape;2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1143000"/>
            <a:ext cx="4549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7285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1143000"/>
            <a:ext cx="4549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5966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70" name="Google Shape;3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1143000"/>
            <a:ext cx="4549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52628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68" name="Google Shape;46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1143000"/>
            <a:ext cx="4549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99674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36" name="Google Shape;53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1143000"/>
            <a:ext cx="4549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03895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86" name="Google Shape;5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1143000"/>
            <a:ext cx="4549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19597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1143000"/>
            <a:ext cx="4549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2" name="Google Shape;68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3" name="Google Shape;683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11510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03" name="Google Shape;70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1143000"/>
            <a:ext cx="4549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0920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3" name="Google Shape;91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1143000"/>
            <a:ext cx="4549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4885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/>
              <a:t>V rámci bodu „Aktuální informace“ dáme trochu</a:t>
            </a:r>
            <a:r>
              <a:rPr lang="cs-CZ" altLang="cs-CZ" baseline="0" dirty="0"/>
              <a:t> více prostoru projektu 5G + Lipské chartě.</a:t>
            </a:r>
            <a:endParaRPr lang="cs-CZ" altLang="cs-CZ" dirty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24DEE8-0C85-4A3B-B289-722045766A32}" type="slidenum">
              <a:rPr lang="cs-CZ" altLang="cs-CZ" smtClean="0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047" name="Google Shape;104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685800"/>
            <a:ext cx="505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303439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29CFAA-A5A2-4F32-A6C4-EA41CD5701EA}" type="slidenum">
              <a:rPr lang="cs-CZ" altLang="cs-CZ" smtClean="0"/>
              <a:pPr>
                <a:spcBef>
                  <a:spcPct val="0"/>
                </a:spcBef>
              </a:pPr>
              <a:t>47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29125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02DA-07DE-7644-8A4E-3ED7020FE283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0526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02DA-07DE-7644-8A4E-3ED7020FE283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5687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02DA-07DE-7644-8A4E-3ED7020FE283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7642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02DA-07DE-7644-8A4E-3ED7020FE283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0589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02DA-07DE-7644-8A4E-3ED7020FE283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3847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02DA-07DE-7644-8A4E-3ED7020FE283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4121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02DA-07DE-7644-8A4E-3ED7020FE283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2191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02DA-07DE-7644-8A4E-3ED7020FE283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2648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CBD365-554D-4A4B-8FCF-793071312ACC}" type="slidenum">
              <a:rPr lang="cs-CZ" altLang="cs-CZ" smtClean="0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55914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02DA-07DE-7644-8A4E-3ED7020FE283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8129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29CFAA-A5A2-4F32-A6C4-EA41CD5701EA}" type="slidenum">
              <a:rPr lang="cs-CZ" altLang="cs-CZ" smtClean="0"/>
              <a:pPr>
                <a:spcBef>
                  <a:spcPct val="0"/>
                </a:spcBef>
              </a:pPr>
              <a:t>58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19682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/>
              <a:t>EXPO BARCELONA:</a:t>
            </a:r>
            <a:r>
              <a:rPr lang="cs-CZ" altLang="cs-CZ" baseline="0" dirty="0"/>
              <a:t>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Česko-německá obchodní a průmyslová komora"/>
              </a:rPr>
              <a:t>Česko-německá obchodní a průmyslová komora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a přihlášení: </a:t>
            </a:r>
            <a:r>
              <a:rPr lang="cs-CZ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https://tschechien.ahk.de/cz/terminy/terminy-detail/smart-cities-cz 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Cena 330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EUR + sami uhradit letenku (cca 3 osoby za jednu organizaci)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MMR pomoc - sdílení informace – kontaktům (na začátku května) – na web teď.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Zacílení na města – která? Hlavně větší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CITIES, spíš než Region, ani ne menší města. Počítají s účastí cca 30 osob za ČR.</a:t>
            </a:r>
          </a:p>
          <a:p>
            <a:endParaRPr lang="cs-CZ" altLang="cs-CZ" dirty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35BEAB-EAEA-402B-9925-597BA162B490}" type="slidenum">
              <a:rPr lang="cs-CZ" altLang="cs-CZ" smtClean="0"/>
              <a:pPr>
                <a:spcBef>
                  <a:spcPct val="0"/>
                </a:spcBef>
              </a:pPr>
              <a:t>59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b="1" dirty="0"/>
              <a:t>Různé</a:t>
            </a:r>
            <a:r>
              <a:rPr lang="cs-CZ" altLang="cs-CZ" b="1" baseline="0" dirty="0"/>
              <a:t> – místo „tour de table“ vyzvat účastníky, kdo má něco zajímavého, ať to řekne. </a:t>
            </a:r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CBD365-554D-4A4B-8FCF-793071312ACC}" type="slidenum">
              <a:rPr lang="cs-CZ" altLang="cs-CZ" smtClean="0"/>
              <a:pPr>
                <a:spcBef>
                  <a:spcPct val="0"/>
                </a:spcBef>
              </a:pPr>
              <a:t>60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26700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altLang="cs-CZ" dirty="0"/>
              <a:t>Termín dalšího jednání: podzim 2020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cs-CZ" altLang="cs-CZ" dirty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altLang="cs-CZ" baseline="0" dirty="0"/>
              <a:t>Změna formátu PS SC – </a:t>
            </a:r>
            <a:r>
              <a:rPr lang="cs-CZ" altLang="cs-CZ" baseline="0" dirty="0">
                <a:solidFill>
                  <a:srgbClr val="FF0000"/>
                </a:solidFill>
              </a:rPr>
              <a:t>přišly již nějaké podněty?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cs-CZ" altLang="cs-CZ" dirty="0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CBD365-554D-4A4B-8FCF-793071312ACC}" type="slidenum">
              <a:rPr lang="cs-CZ" altLang="cs-CZ" smtClean="0"/>
              <a:pPr>
                <a:spcBef>
                  <a:spcPct val="0"/>
                </a:spcBef>
              </a:pPr>
              <a:t>61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7529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/>
              <a:t>Nejdříve úkoly z minulého jednání,</a:t>
            </a:r>
            <a:r>
              <a:rPr lang="cs-CZ" altLang="cs-CZ" baseline="0" dirty="0"/>
              <a:t> byly jen průběžné</a:t>
            </a:r>
          </a:p>
          <a:p>
            <a:endParaRPr lang="cs-CZ" altLang="cs-CZ" dirty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D0E22C-9610-4BF2-B4C2-47793A2310F8}" type="slidenum">
              <a:rPr lang="cs-CZ" altLang="cs-CZ" smtClean="0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4E8E2D-64C4-4590-9682-1D7B9F8909B5}" type="slidenum">
              <a:rPr lang="cs-CZ" altLang="cs-CZ" smtClean="0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cs-CZ" sz="1200" b="0" baseline="0" dirty="0"/>
              <a:t>K 5G samostatné </a:t>
            </a:r>
            <a:r>
              <a:rPr lang="cs-CZ" sz="1200" b="0" baseline="0" dirty="0" err="1"/>
              <a:t>info</a:t>
            </a:r>
            <a:r>
              <a:rPr lang="cs-CZ" sz="1200" b="0" baseline="0" dirty="0"/>
              <a:t> dále.</a:t>
            </a:r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38A5C7-FF36-4F37-AE47-42E901370D3C}" type="slidenum">
              <a:rPr lang="cs-CZ" altLang="cs-CZ" smtClean="0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b="0" dirty="0"/>
          </a:p>
          <a:p>
            <a:endParaRPr lang="cs-CZ" altLang="cs-CZ" dirty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38A5C7-FF36-4F37-AE47-42E901370D3C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685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b="0" dirty="0"/>
          </a:p>
          <a:p>
            <a:endParaRPr lang="cs-CZ" altLang="cs-CZ" dirty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38A5C7-FF36-4F37-AE47-42E901370D3C}" type="slidenum">
              <a:rPr lang="cs-CZ" altLang="cs-CZ" smtClean="0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218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 userDrawn="1"/>
        </p:nvSpPr>
        <p:spPr>
          <a:xfrm>
            <a:off x="1871133" y="3789363"/>
            <a:ext cx="9611784" cy="5762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/>
              <a:t>MINISTERSTVO PRO MÍSTNÍ ROZVOJ ČR</a:t>
            </a:r>
          </a:p>
        </p:txBody>
      </p:sp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1871532" y="4581128"/>
            <a:ext cx="9409045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cs-CZ" dirty="0"/>
          </a:p>
        </p:txBody>
      </p:sp>
      <p:sp>
        <p:nvSpPr>
          <p:cNvPr id="6" name="Nadpis 13"/>
          <p:cNvSpPr>
            <a:spLocks noGrp="1" noChangeAspect="1"/>
          </p:cNvSpPr>
          <p:nvPr>
            <p:ph type="title"/>
          </p:nvPr>
        </p:nvSpPr>
        <p:spPr>
          <a:xfrm>
            <a:off x="1871532" y="1988840"/>
            <a:ext cx="9710869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8" name="obrázek 1" descr="mmr_barevne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1384" y="620583"/>
            <a:ext cx="2159635" cy="467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1442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527381" y="1412776"/>
            <a:ext cx="11055019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623392" y="2060850"/>
            <a:ext cx="109728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pic>
        <p:nvPicPr>
          <p:cNvPr id="6" name="obrázek 1" descr="mmr_barevne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7381" y="692696"/>
            <a:ext cx="2159635" cy="467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6884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7"/>
          <a:stretch>
            <a:fillRect/>
          </a:stretch>
        </p:blipFill>
        <p:spPr bwMode="auto">
          <a:xfrm>
            <a:off x="1" y="1"/>
            <a:ext cx="311996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24718" y="333376"/>
            <a:ext cx="383116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814918" y="6092825"/>
            <a:ext cx="10562167" cy="0"/>
          </a:xfrm>
          <a:prstGeom prst="line">
            <a:avLst/>
          </a:prstGeom>
          <a:noFill/>
          <a:ln w="12700">
            <a:solidFill>
              <a:srgbClr val="0041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8518" y="1844675"/>
            <a:ext cx="9698567" cy="433388"/>
          </a:xfrm>
        </p:spPr>
        <p:txBody>
          <a:bodyPr lIns="0" tIns="0" rIns="0" bIns="0" anchor="t"/>
          <a:lstStyle>
            <a:lvl1pPr>
              <a:defRPr/>
            </a:lvl1pPr>
          </a:lstStyle>
          <a:p>
            <a:pPr lvl="0"/>
            <a:r>
              <a:rPr lang="cs-CZ" altLang="cs-CZ" noProof="0"/>
              <a:t>Klepnutím lze upravit styl předlohy nadpisů.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8518" y="2420938"/>
            <a:ext cx="9698567" cy="100806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altLang="cs-CZ" noProof="0"/>
              <a:t>Klepnutím lze upravit styl předlohy podnadpisů.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78518" y="3357563"/>
            <a:ext cx="9698567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415A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2725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45116-5111-4766-9527-289B7A36504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4682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80E39-D63E-4D6C-AB95-B812D2A3AE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5170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678517" y="1916113"/>
            <a:ext cx="4747683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629401" y="1916113"/>
            <a:ext cx="4747684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96317-B2E9-4071-93AD-2AF67C75AF8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621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D6A76-E7A5-49E3-9C12-EC9B42503BF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0193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A01B1-DDFF-47FC-9573-A0F292E380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7763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6CD34-D2DB-44C8-99BA-3CBA5B2C849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5461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9E436-0307-4738-BEA0-6DD676717E3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9739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4452C-29EE-49F7-81FA-12ED67DE97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418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7381" y="2060848"/>
            <a:ext cx="11055019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527381" y="1412776"/>
            <a:ext cx="11055019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5" name="obrázek 1" descr="mmr_barevne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7381" y="638776"/>
            <a:ext cx="2159635" cy="467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4176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FE275-FC57-4147-AC99-20C924C1D92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4761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036051" y="363539"/>
            <a:ext cx="2451100" cy="551338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678518" y="363539"/>
            <a:ext cx="7154333" cy="551338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35491-A667-4703-AB19-77AAB7DFB3E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2098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Titre et contenu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1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1"/>
          <p:cNvSpPr txBox="1"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8480" marR="0" lvl="0" indent="-433009" algn="l" rtl="0">
              <a:lnSpc>
                <a:spcPct val="100000"/>
              </a:lnSpc>
              <a:spcBef>
                <a:spcPts val="64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6960" marR="0" lvl="1" indent="-407538" algn="l" rtl="0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5440" marR="0" lvl="2" indent="-382067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33921" marR="0" lvl="3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92401" marR="0" lvl="4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50881" marR="0" lvl="5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9361" marR="0" lvl="6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67841" marR="0" lvl="7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6321" marR="0" lvl="8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5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51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339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V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2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5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52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330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Diapositive de titr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3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5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42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53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5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973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 type="secHead">
  <p:cSld name="En-tête de sec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6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1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8480" marR="0" lvl="0" indent="-229240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6960" marR="0" lvl="1" indent="-229240" algn="l" rtl="0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5440" marR="0" lvl="2" indent="-229240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33921" marR="0" lvl="3" indent="-22924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92401" marR="0" lvl="4" indent="-22924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50881" marR="0" lvl="5" indent="-22924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9361" marR="0" lvl="6" indent="-22924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67841" marR="0" lvl="7" indent="-22924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6321" marR="0" lvl="8" indent="-22924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6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6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666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Deux contenu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7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7"/>
          <p:cNvSpPr txBox="1">
            <a:spLocks noGrp="1"/>
          </p:cNvSpPr>
          <p:nvPr>
            <p:ph type="body" idx="1"/>
          </p:nvPr>
        </p:nvSpPr>
        <p:spPr>
          <a:xfrm>
            <a:off x="673101" y="1595438"/>
            <a:ext cx="5947834" cy="451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8480" marR="0" lvl="0" indent="-407538" algn="l" rtl="0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6960" marR="0" lvl="1" indent="-382067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5440" marR="0" lvl="2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33921" marR="0" lvl="3" indent="-343860" algn="l" rtl="0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92401" marR="0" lvl="4" indent="-343860" algn="l" rtl="0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50881" marR="0" lvl="5" indent="-343860" algn="l" rtl="0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9361" marR="0" lvl="6" indent="-343860" algn="l" rtl="0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67841" marR="0" lvl="7" indent="-343860" algn="l" rtl="0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6321" marR="0" lvl="8" indent="-343860" algn="l" rtl="0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7"/>
          <p:cNvSpPr txBox="1">
            <a:spLocks noGrp="1"/>
          </p:cNvSpPr>
          <p:nvPr>
            <p:ph type="body" idx="2"/>
          </p:nvPr>
        </p:nvSpPr>
        <p:spPr>
          <a:xfrm>
            <a:off x="6824133" y="1595438"/>
            <a:ext cx="5949951" cy="451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8480" marR="0" lvl="0" indent="-407538" algn="l" rtl="0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6960" marR="0" lvl="1" indent="-382067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5440" marR="0" lvl="2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33921" marR="0" lvl="3" indent="-343860" algn="l" rtl="0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92401" marR="0" lvl="4" indent="-343860" algn="l" rtl="0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50881" marR="0" lvl="5" indent="-343860" algn="l" rtl="0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9361" marR="0" lvl="6" indent="-343860" algn="l" rtl="0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67841" marR="0" lvl="7" indent="-343860" algn="l" rtl="0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6321" marR="0" lvl="8" indent="-343860" algn="l" rtl="0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7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83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Compara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8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58"/>
          <p:cNvSpPr txBox="1"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8480" marR="0" lvl="0" indent="-229240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6960" marR="0" lvl="1" indent="-229240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5440" marR="0" lvl="2" indent="-229240" algn="l" rtl="0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33921" marR="0" lvl="3" indent="-229240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92401" marR="0" lvl="4" indent="-229240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50881" marR="0" lvl="5" indent="-229240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9361" marR="0" lvl="6" indent="-229240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67841" marR="0" lvl="7" indent="-229240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6321" marR="0" lvl="8" indent="-229240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5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8480" marR="0" lvl="0" indent="-382067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6960" marR="0" lvl="1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5440" marR="0" lvl="2" indent="-343860" algn="l" rtl="0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33921" marR="0" lvl="3" indent="-331125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92401" marR="0" lvl="4" indent="-331125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50881" marR="0" lvl="5" indent="-331125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9361" marR="0" lvl="6" indent="-331125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67841" marR="0" lvl="7" indent="-331125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6321" marR="0" lvl="8" indent="-331125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58"/>
          <p:cNvSpPr txBox="1">
            <a:spLocks noGrp="1"/>
          </p:cNvSpPr>
          <p:nvPr>
            <p:ph type="body" idx="3"/>
          </p:nvPr>
        </p:nvSpPr>
        <p:spPr>
          <a:xfrm>
            <a:off x="6193367" y="1535114"/>
            <a:ext cx="538903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8480" marR="0" lvl="0" indent="-229240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6960" marR="0" lvl="1" indent="-229240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5440" marR="0" lvl="2" indent="-229240" algn="l" rtl="0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33921" marR="0" lvl="3" indent="-229240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92401" marR="0" lvl="4" indent="-229240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50881" marR="0" lvl="5" indent="-229240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9361" marR="0" lvl="6" indent="-229240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67841" marR="0" lvl="7" indent="-229240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6321" marR="0" lvl="8" indent="-229240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58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4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8480" marR="0" lvl="0" indent="-382067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6960" marR="0" lvl="1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5440" marR="0" lvl="2" indent="-343860" algn="l" rtl="0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33921" marR="0" lvl="3" indent="-331125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92401" marR="0" lvl="4" indent="-331125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50881" marR="0" lvl="5" indent="-331125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9361" marR="0" lvl="6" indent="-331125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67841" marR="0" lvl="7" indent="-331125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6321" marR="0" lvl="8" indent="-331125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58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5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58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603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re seul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9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59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5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5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710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Contenu avec légen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0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60"/>
          <p:cNvSpPr txBox="1">
            <a:spLocks noGrp="1"/>
          </p:cNvSpPr>
          <p:nvPr>
            <p:ph type="body" idx="1"/>
          </p:nvPr>
        </p:nvSpPr>
        <p:spPr>
          <a:xfrm>
            <a:off x="4766734" y="273050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8480" marR="0" lvl="0" indent="-433009" algn="l" rtl="0">
              <a:lnSpc>
                <a:spcPct val="100000"/>
              </a:lnSpc>
              <a:spcBef>
                <a:spcPts val="64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6960" marR="0" lvl="1" indent="-407538" algn="l" rtl="0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5440" marR="0" lvl="2" indent="-382067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33921" marR="0" lvl="3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92401" marR="0" lvl="4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50881" marR="0" lvl="5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9361" marR="0" lvl="6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67841" marR="0" lvl="7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6321" marR="0" lvl="8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60"/>
          <p:cNvSpPr txBox="1">
            <a:spLocks noGrp="1"/>
          </p:cNvSpPr>
          <p:nvPr>
            <p:ph type="body" idx="2"/>
          </p:nvPr>
        </p:nvSpPr>
        <p:spPr>
          <a:xfrm>
            <a:off x="609601" y="1435100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8480" marR="0" lvl="0" indent="-22924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6960" marR="0" lvl="1" indent="-229240" algn="l" rtl="0">
              <a:lnSpc>
                <a:spcPct val="100000"/>
              </a:lnSpc>
              <a:spcBef>
                <a:spcPts val="24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5440" marR="0" lvl="2" indent="-229240" algn="l" rtl="0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33921" marR="0" lvl="3" indent="-229240" algn="l" rtl="0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92401" marR="0" lvl="4" indent="-229240" algn="l" rtl="0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50881" marR="0" lvl="5" indent="-229240" algn="l" rtl="0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9361" marR="0" lvl="6" indent="-229240" algn="l" rtl="0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67841" marR="0" lvl="7" indent="-229240" algn="l" rtl="0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6321" marR="0" lvl="8" indent="-229240" algn="l" rtl="0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60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6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60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66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27381" y="1484784"/>
            <a:ext cx="11055019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4" name="obrázek 1" descr="mmr_barevne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7381" y="548680"/>
            <a:ext cx="2159635" cy="467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593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Image avec légen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1"/>
          <p:cNvSpPr txBox="1"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61"/>
          <p:cNvSpPr>
            <a:spLocks noGrp="1"/>
          </p:cNvSpPr>
          <p:nvPr>
            <p:ph type="pic" idx="2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61"/>
          <p:cNvSpPr txBox="1">
            <a:spLocks noGrp="1"/>
          </p:cNvSpPr>
          <p:nvPr>
            <p:ph type="body" idx="1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8480" marR="0" lvl="0" indent="-22924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6960" marR="0" lvl="1" indent="-229240" algn="l" rtl="0">
              <a:lnSpc>
                <a:spcPct val="100000"/>
              </a:lnSpc>
              <a:spcBef>
                <a:spcPts val="24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5440" marR="0" lvl="2" indent="-229240" algn="l" rtl="0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33921" marR="0" lvl="3" indent="-229240" algn="l" rtl="0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92401" marR="0" lvl="4" indent="-229240" algn="l" rtl="0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50881" marR="0" lvl="5" indent="-229240" algn="l" rtl="0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9361" marR="0" lvl="6" indent="-229240" algn="l" rtl="0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67841" marR="0" lvl="7" indent="-229240" algn="l" rtl="0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6321" marR="0" lvl="8" indent="-229240" algn="l" rtl="0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6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6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61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07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Titre et texte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2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62"/>
          <p:cNvSpPr txBox="1">
            <a:spLocks noGrp="1"/>
          </p:cNvSpPr>
          <p:nvPr>
            <p:ph type="body" idx="1"/>
          </p:nvPr>
        </p:nvSpPr>
        <p:spPr>
          <a:xfrm rot="5400000">
            <a:off x="3833020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8480" marR="0" lvl="0" indent="-433009" algn="l" rtl="0">
              <a:lnSpc>
                <a:spcPct val="100000"/>
              </a:lnSpc>
              <a:spcBef>
                <a:spcPts val="64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6960" marR="0" lvl="1" indent="-407538" algn="l" rtl="0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5440" marR="0" lvl="2" indent="-382067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33921" marR="0" lvl="3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92401" marR="0" lvl="4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50881" marR="0" lvl="5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9361" marR="0" lvl="6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67841" marR="0" lvl="7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6321" marR="0" lvl="8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62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6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62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234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Titre vertical et text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3"/>
          <p:cNvSpPr txBox="1">
            <a:spLocks noGrp="1"/>
          </p:cNvSpPr>
          <p:nvPr>
            <p:ph type="title"/>
          </p:nvPr>
        </p:nvSpPr>
        <p:spPr>
          <a:xfrm rot="5400000">
            <a:off x="8344695" y="1679310"/>
            <a:ext cx="5834062" cy="3024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63"/>
          <p:cNvSpPr txBox="1">
            <a:spLocks noGrp="1"/>
          </p:cNvSpPr>
          <p:nvPr>
            <p:ph type="body" idx="1"/>
          </p:nvPr>
        </p:nvSpPr>
        <p:spPr>
          <a:xfrm rot="5400000">
            <a:off x="2192602" y="-1244863"/>
            <a:ext cx="5834062" cy="8873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8480" marR="0" lvl="0" indent="-433009" algn="l" rtl="0">
              <a:lnSpc>
                <a:spcPct val="100000"/>
              </a:lnSpc>
              <a:spcBef>
                <a:spcPts val="64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6960" marR="0" lvl="1" indent="-407538" algn="l" rtl="0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5440" marR="0" lvl="2" indent="-382067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33921" marR="0" lvl="3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92401" marR="0" lvl="4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50881" marR="0" lvl="5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9361" marR="0" lvl="6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67841" marR="0" lvl="7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6321" marR="0" lvl="8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63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6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6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3046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Titre et contenu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55"/>
          <p:cNvSpPr txBox="1"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8480" marR="0" lvl="0" indent="-433009" algn="l" rtl="0">
              <a:lnSpc>
                <a:spcPct val="100000"/>
              </a:lnSpc>
              <a:spcBef>
                <a:spcPts val="64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6960" marR="0" lvl="1" indent="-407538" algn="l" rtl="0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5440" marR="0" lvl="2" indent="-382067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33921" marR="0" lvl="3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92401" marR="0" lvl="4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50881" marR="0" lvl="5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9361" marR="0" lvl="6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67841" marR="0" lvl="7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6321" marR="0" lvl="8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55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5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55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1465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Diapositive de titr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4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6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42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64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6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64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63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5"/>
          <p:cNvSpPr txBox="1">
            <a:spLocks noGrp="1"/>
          </p:cNvSpPr>
          <p:nvPr>
            <p:ph type="title"/>
          </p:nvPr>
        </p:nvSpPr>
        <p:spPr>
          <a:xfrm>
            <a:off x="610272" y="275404"/>
            <a:ext cx="1097145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04843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 type="secHead">
  <p:cSld name="En-tête de sec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6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1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6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8480" marR="0" lvl="0" indent="-229240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6960" marR="0" lvl="1" indent="-229240" algn="l" rtl="0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5440" marR="0" lvl="2" indent="-229240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33921" marR="0" lvl="3" indent="-22924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92401" marR="0" lvl="4" indent="-22924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50881" marR="0" lvl="5" indent="-22924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9361" marR="0" lvl="6" indent="-22924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67841" marR="0" lvl="7" indent="-22924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6321" marR="0" lvl="8" indent="-22924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66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6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66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133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Deux contenu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7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67"/>
          <p:cNvSpPr txBox="1">
            <a:spLocks noGrp="1"/>
          </p:cNvSpPr>
          <p:nvPr>
            <p:ph type="body" idx="1"/>
          </p:nvPr>
        </p:nvSpPr>
        <p:spPr>
          <a:xfrm>
            <a:off x="673101" y="1595438"/>
            <a:ext cx="5947834" cy="451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8480" marR="0" lvl="0" indent="-407538" algn="l" rtl="0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6960" marR="0" lvl="1" indent="-382067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5440" marR="0" lvl="2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33921" marR="0" lvl="3" indent="-343860" algn="l" rtl="0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92401" marR="0" lvl="4" indent="-343860" algn="l" rtl="0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50881" marR="0" lvl="5" indent="-343860" algn="l" rtl="0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9361" marR="0" lvl="6" indent="-343860" algn="l" rtl="0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67841" marR="0" lvl="7" indent="-343860" algn="l" rtl="0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6321" marR="0" lvl="8" indent="-343860" algn="l" rtl="0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67"/>
          <p:cNvSpPr txBox="1">
            <a:spLocks noGrp="1"/>
          </p:cNvSpPr>
          <p:nvPr>
            <p:ph type="body" idx="2"/>
          </p:nvPr>
        </p:nvSpPr>
        <p:spPr>
          <a:xfrm>
            <a:off x="6824133" y="1595438"/>
            <a:ext cx="5949951" cy="451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8480" marR="0" lvl="0" indent="-407538" algn="l" rtl="0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6960" marR="0" lvl="1" indent="-382067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5440" marR="0" lvl="2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33921" marR="0" lvl="3" indent="-343860" algn="l" rtl="0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92401" marR="0" lvl="4" indent="-343860" algn="l" rtl="0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50881" marR="0" lvl="5" indent="-343860" algn="l" rtl="0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9361" marR="0" lvl="6" indent="-343860" algn="l" rtl="0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67841" marR="0" lvl="7" indent="-343860" algn="l" rtl="0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6321" marR="0" lvl="8" indent="-343860" algn="l" rtl="0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6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6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67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9947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Comparaiso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8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68"/>
          <p:cNvSpPr txBox="1"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8480" marR="0" lvl="0" indent="-229240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6960" marR="0" lvl="1" indent="-229240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5440" marR="0" lvl="2" indent="-229240" algn="l" rtl="0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33921" marR="0" lvl="3" indent="-229240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92401" marR="0" lvl="4" indent="-229240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50881" marR="0" lvl="5" indent="-229240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9361" marR="0" lvl="6" indent="-229240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67841" marR="0" lvl="7" indent="-229240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6321" marR="0" lvl="8" indent="-229240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6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8480" marR="0" lvl="0" indent="-382067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6960" marR="0" lvl="1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5440" marR="0" lvl="2" indent="-343860" algn="l" rtl="0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33921" marR="0" lvl="3" indent="-331125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92401" marR="0" lvl="4" indent="-331125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50881" marR="0" lvl="5" indent="-331125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9361" marR="0" lvl="6" indent="-331125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67841" marR="0" lvl="7" indent="-331125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6321" marR="0" lvl="8" indent="-331125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68"/>
          <p:cNvSpPr txBox="1">
            <a:spLocks noGrp="1"/>
          </p:cNvSpPr>
          <p:nvPr>
            <p:ph type="body" idx="3"/>
          </p:nvPr>
        </p:nvSpPr>
        <p:spPr>
          <a:xfrm>
            <a:off x="6193367" y="1535114"/>
            <a:ext cx="538903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8480" marR="0" lvl="0" indent="-229240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6960" marR="0" lvl="1" indent="-229240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5440" marR="0" lvl="2" indent="-229240" algn="l" rtl="0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33921" marR="0" lvl="3" indent="-229240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92401" marR="0" lvl="4" indent="-229240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50881" marR="0" lvl="5" indent="-229240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9361" marR="0" lvl="6" indent="-229240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67841" marR="0" lvl="7" indent="-229240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6321" marR="0" lvl="8" indent="-229240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68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4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8480" marR="0" lvl="0" indent="-382067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6960" marR="0" lvl="1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5440" marR="0" lvl="2" indent="-343860" algn="l" rtl="0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33921" marR="0" lvl="3" indent="-331125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92401" marR="0" lvl="4" indent="-331125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50881" marR="0" lvl="5" indent="-331125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9361" marR="0" lvl="6" indent="-331125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67841" marR="0" lvl="7" indent="-331125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6321" marR="0" lvl="8" indent="-331125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68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6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68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8671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re seul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9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69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6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6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50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527381" y="1412776"/>
            <a:ext cx="11055019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623392" y="2060849"/>
            <a:ext cx="109728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pic>
        <p:nvPicPr>
          <p:cNvPr id="6" name="obrázek 1" descr="mmr_barevne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23392" y="638775"/>
            <a:ext cx="2159635" cy="467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9812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Vid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0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7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70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5394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Contenu avec légend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1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71"/>
          <p:cNvSpPr txBox="1">
            <a:spLocks noGrp="1"/>
          </p:cNvSpPr>
          <p:nvPr>
            <p:ph type="body" idx="1"/>
          </p:nvPr>
        </p:nvSpPr>
        <p:spPr>
          <a:xfrm>
            <a:off x="4766734" y="273050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8480" marR="0" lvl="0" indent="-433009" algn="l" rtl="0">
              <a:lnSpc>
                <a:spcPct val="100000"/>
              </a:lnSpc>
              <a:spcBef>
                <a:spcPts val="64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6960" marR="0" lvl="1" indent="-407538" algn="l" rtl="0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5440" marR="0" lvl="2" indent="-382067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33921" marR="0" lvl="3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92401" marR="0" lvl="4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50881" marR="0" lvl="5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9361" marR="0" lvl="6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67841" marR="0" lvl="7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6321" marR="0" lvl="8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71"/>
          <p:cNvSpPr txBox="1">
            <a:spLocks noGrp="1"/>
          </p:cNvSpPr>
          <p:nvPr>
            <p:ph type="body" idx="2"/>
          </p:nvPr>
        </p:nvSpPr>
        <p:spPr>
          <a:xfrm>
            <a:off x="609601" y="1435100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8480" marR="0" lvl="0" indent="-22924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6960" marR="0" lvl="1" indent="-229240" algn="l" rtl="0">
              <a:lnSpc>
                <a:spcPct val="100000"/>
              </a:lnSpc>
              <a:spcBef>
                <a:spcPts val="24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5440" marR="0" lvl="2" indent="-229240" algn="l" rtl="0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33921" marR="0" lvl="3" indent="-229240" algn="l" rtl="0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92401" marR="0" lvl="4" indent="-229240" algn="l" rtl="0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50881" marR="0" lvl="5" indent="-229240" algn="l" rtl="0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9361" marR="0" lvl="6" indent="-229240" algn="l" rtl="0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67841" marR="0" lvl="7" indent="-229240" algn="l" rtl="0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6321" marR="0" lvl="8" indent="-229240" algn="l" rtl="0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7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7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71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784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Image avec légend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2"/>
          <p:cNvSpPr txBox="1"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72"/>
          <p:cNvSpPr>
            <a:spLocks noGrp="1"/>
          </p:cNvSpPr>
          <p:nvPr>
            <p:ph type="pic" idx="2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72"/>
          <p:cNvSpPr txBox="1">
            <a:spLocks noGrp="1"/>
          </p:cNvSpPr>
          <p:nvPr>
            <p:ph type="body" idx="1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8480" marR="0" lvl="0" indent="-22924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6960" marR="0" lvl="1" indent="-229240" algn="l" rtl="0">
              <a:lnSpc>
                <a:spcPct val="100000"/>
              </a:lnSpc>
              <a:spcBef>
                <a:spcPts val="24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5440" marR="0" lvl="2" indent="-229240" algn="l" rtl="0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33921" marR="0" lvl="3" indent="-229240" algn="l" rtl="0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92401" marR="0" lvl="4" indent="-229240" algn="l" rtl="0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50881" marR="0" lvl="5" indent="-229240" algn="l" rtl="0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9361" marR="0" lvl="6" indent="-229240" algn="l" rtl="0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67841" marR="0" lvl="7" indent="-229240" algn="l" rtl="0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6321" marR="0" lvl="8" indent="-229240" algn="l" rtl="0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72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7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72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1773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Titre et texte vertical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3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73"/>
          <p:cNvSpPr txBox="1">
            <a:spLocks noGrp="1"/>
          </p:cNvSpPr>
          <p:nvPr>
            <p:ph type="body" idx="1"/>
          </p:nvPr>
        </p:nvSpPr>
        <p:spPr>
          <a:xfrm rot="5400000">
            <a:off x="3833020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8480" marR="0" lvl="0" indent="-433009" algn="l" rtl="0">
              <a:lnSpc>
                <a:spcPct val="100000"/>
              </a:lnSpc>
              <a:spcBef>
                <a:spcPts val="64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6960" marR="0" lvl="1" indent="-407538" algn="l" rtl="0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5440" marR="0" lvl="2" indent="-382067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33921" marR="0" lvl="3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92401" marR="0" lvl="4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50881" marR="0" lvl="5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9361" marR="0" lvl="6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67841" marR="0" lvl="7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6321" marR="0" lvl="8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73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7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7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2363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Titre vertical et texte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4"/>
          <p:cNvSpPr txBox="1">
            <a:spLocks noGrp="1"/>
          </p:cNvSpPr>
          <p:nvPr>
            <p:ph type="title"/>
          </p:nvPr>
        </p:nvSpPr>
        <p:spPr>
          <a:xfrm rot="5400000">
            <a:off x="8344695" y="1679310"/>
            <a:ext cx="5834062" cy="3024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74"/>
          <p:cNvSpPr txBox="1">
            <a:spLocks noGrp="1"/>
          </p:cNvSpPr>
          <p:nvPr>
            <p:ph type="body" idx="1"/>
          </p:nvPr>
        </p:nvSpPr>
        <p:spPr>
          <a:xfrm rot="5400000">
            <a:off x="2192602" y="-1244863"/>
            <a:ext cx="5834062" cy="8873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8480" marR="0" lvl="0" indent="-433009" algn="l" rtl="0">
              <a:lnSpc>
                <a:spcPct val="100000"/>
              </a:lnSpc>
              <a:spcBef>
                <a:spcPts val="64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6960" marR="0" lvl="1" indent="-407538" algn="l" rtl="0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5440" marR="0" lvl="2" indent="-382067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33921" marR="0" lvl="3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92401" marR="0" lvl="4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50881" marR="0" lvl="5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9361" marR="0" lvl="6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67841" marR="0" lvl="7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6321" marR="0" lvl="8" indent="-356596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74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7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74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4452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5"/>
          <p:cNvSpPr txBox="1">
            <a:spLocks noGrp="1"/>
          </p:cNvSpPr>
          <p:nvPr>
            <p:ph type="title"/>
          </p:nvPr>
        </p:nvSpPr>
        <p:spPr>
          <a:xfrm>
            <a:off x="610272" y="275404"/>
            <a:ext cx="1097145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812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5BFE-0D95-1943-9CDA-E0CB402F25F0}" type="datetimeFigureOut">
              <a:rPr lang="cs-CZ" smtClean="0"/>
              <a:t>25.06.2020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4C2A-72DB-6443-B660-F75D7772BF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88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5BFE-0D95-1943-9CDA-E0CB402F25F0}" type="datetimeFigureOut">
              <a:rPr lang="cs-CZ" smtClean="0"/>
              <a:t>25.06.2020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4C2A-72DB-6443-B660-F75D7772BF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1871133" y="3789363"/>
            <a:ext cx="9611784" cy="5762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>
                <a:solidFill>
                  <a:prstClr val="black"/>
                </a:solidFill>
              </a:rPr>
              <a:t>MINISTERSTVO PRO MÍSTNÍ ROZVOJ ČR</a:t>
            </a:r>
          </a:p>
        </p:txBody>
      </p:sp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1871532" y="4581129"/>
            <a:ext cx="9409045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6" name="Nadpis 13"/>
          <p:cNvSpPr>
            <a:spLocks noGrp="1" noChangeAspect="1"/>
          </p:cNvSpPr>
          <p:nvPr>
            <p:ph type="title"/>
          </p:nvPr>
        </p:nvSpPr>
        <p:spPr>
          <a:xfrm>
            <a:off x="1871532" y="1988841"/>
            <a:ext cx="9710869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1" descr="mmr_barevne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07368" y="764704"/>
            <a:ext cx="2159635" cy="467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9885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7381" y="2060848"/>
            <a:ext cx="11055019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527381" y="1412776"/>
            <a:ext cx="11055019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5" name="obrázek 1" descr="mmr_barevne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7381" y="692696"/>
            <a:ext cx="2159635" cy="467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9262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27381" y="1484784"/>
            <a:ext cx="11055019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4" name="obrázek 1" descr="mmr_barevne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7381" y="692696"/>
            <a:ext cx="2159635" cy="467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2109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9" descr="podtisk_modry.em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4" y="1989138"/>
            <a:ext cx="10545233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0"/>
            <a:ext cx="12192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0649"/>
            <a:ext cx="12192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7" r:id="rId1"/>
    <p:sldLayoutId id="2147485548" r:id="rId2"/>
    <p:sldLayoutId id="2147485549" r:id="rId3"/>
    <p:sldLayoutId id="2147485550" r:id="rId4"/>
    <p:sldLayoutId id="2147485555" r:id="rId5"/>
    <p:sldLayoutId id="2147485556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9" descr="podtisk_modry.em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4" y="1989138"/>
            <a:ext cx="10545233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0"/>
            <a:ext cx="12192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0650"/>
            <a:ext cx="12192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noFill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1" r:id="rId1"/>
    <p:sldLayoutId id="2147485552" r:id="rId2"/>
    <p:sldLayoutId id="2147485553" r:id="rId3"/>
    <p:sldLayoutId id="2147485554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55176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07834" y="363538"/>
            <a:ext cx="8079317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8518" y="1916113"/>
            <a:ext cx="9698567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237288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69B4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63A60B-C4EC-4E26-9F80-A46B1DC992D5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814918" y="6092825"/>
            <a:ext cx="10562167" cy="0"/>
          </a:xfrm>
          <a:prstGeom prst="line">
            <a:avLst/>
          </a:prstGeom>
          <a:noFill/>
          <a:ln w="12700">
            <a:solidFill>
              <a:srgbClr val="0041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4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8" r:id="rId1"/>
    <p:sldLayoutId id="2147485559" r:id="rId2"/>
    <p:sldLayoutId id="2147485560" r:id="rId3"/>
    <p:sldLayoutId id="2147485561" r:id="rId4"/>
    <p:sldLayoutId id="2147485562" r:id="rId5"/>
    <p:sldLayoutId id="2147485563" r:id="rId6"/>
    <p:sldLayoutId id="2147485564" r:id="rId7"/>
    <p:sldLayoutId id="2147485565" r:id="rId8"/>
    <p:sldLayoutId id="2147485566" r:id="rId9"/>
    <p:sldLayoutId id="2147485567" r:id="rId10"/>
    <p:sldLayoutId id="2147485568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9B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9B4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9B4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9B4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9B4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69B4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69B4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69B4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69B4"/>
          </a:solidFill>
          <a:latin typeface="Verdana" pitchFamily="34" charset="0"/>
        </a:defRPr>
      </a:lvl9pPr>
    </p:titleStyle>
    <p:bodyStyle>
      <a:lvl1pPr marL="174625" indent="-1746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415A"/>
          </a:solidFill>
          <a:latin typeface="+mn-lt"/>
          <a:ea typeface="+mn-ea"/>
          <a:cs typeface="+mn-cs"/>
        </a:defRPr>
      </a:lvl1pPr>
      <a:lvl2pPr marL="719138" indent="-18097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415A"/>
          </a:solidFill>
          <a:latin typeface="+mn-lt"/>
        </a:defRPr>
      </a:lvl2pPr>
      <a:lvl3pPr marL="1165225" indent="-161925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415A"/>
          </a:solidFill>
          <a:latin typeface="+mn-lt"/>
        </a:defRPr>
      </a:lvl3pPr>
      <a:lvl4pPr marL="1611313" indent="-17938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415A"/>
          </a:solidFill>
          <a:latin typeface="+mn-lt"/>
        </a:defRPr>
      </a:lvl4pPr>
      <a:lvl5pPr marL="2057400" indent="-21748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415A"/>
          </a:solidFill>
          <a:latin typeface="+mn-lt"/>
        </a:defRPr>
      </a:lvl5pPr>
      <a:lvl6pPr marL="2514600" indent="-217488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415A"/>
          </a:solidFill>
          <a:latin typeface="+mn-lt"/>
        </a:defRPr>
      </a:lvl6pPr>
      <a:lvl7pPr marL="2971800" indent="-217488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415A"/>
          </a:solidFill>
          <a:latin typeface="+mn-lt"/>
        </a:defRPr>
      </a:lvl7pPr>
      <a:lvl8pPr marL="3429000" indent="-217488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415A"/>
          </a:solidFill>
          <a:latin typeface="+mn-lt"/>
        </a:defRPr>
      </a:lvl8pPr>
      <a:lvl9pPr marL="3886200" indent="-217488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415A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50" descr="bande_PPT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53852" y="1"/>
            <a:ext cx="2914212" cy="1597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8907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570" r:id="rId1"/>
    <p:sldLayoutId id="2147485571" r:id="rId2"/>
    <p:sldLayoutId id="2147485572" r:id="rId3"/>
    <p:sldLayoutId id="2147485573" r:id="rId4"/>
    <p:sldLayoutId id="2147485574" r:id="rId5"/>
    <p:sldLayoutId id="2147485575" r:id="rId6"/>
    <p:sldLayoutId id="2147485576" r:id="rId7"/>
    <p:sldLayoutId id="2147485577" r:id="rId8"/>
    <p:sldLayoutId id="2147485578" r:id="rId9"/>
    <p:sldLayoutId id="2147485579" r:id="rId10"/>
    <p:sldLayoutId id="21474855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54" descr="bande_PPT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53852" y="1"/>
            <a:ext cx="2914212" cy="1597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673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582" r:id="rId1"/>
    <p:sldLayoutId id="2147485583" r:id="rId2"/>
    <p:sldLayoutId id="2147485584" r:id="rId3"/>
    <p:sldLayoutId id="2147485585" r:id="rId4"/>
    <p:sldLayoutId id="2147485586" r:id="rId5"/>
    <p:sldLayoutId id="2147485587" r:id="rId6"/>
    <p:sldLayoutId id="2147485588" r:id="rId7"/>
    <p:sldLayoutId id="2147485589" r:id="rId8"/>
    <p:sldLayoutId id="2147485590" r:id="rId9"/>
    <p:sldLayoutId id="2147485591" r:id="rId10"/>
    <p:sldLayoutId id="2147485592" r:id="rId11"/>
    <p:sldLayoutId id="2147485593" r:id="rId12"/>
    <p:sldLayoutId id="214748559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korittova@tc.cz" TargetMode="Externa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?uri=COM:2020:21:FIN" TargetMode="External"/><Relationship Id="rId2" Type="http://schemas.openxmlformats.org/officeDocument/2006/relationships/hyperlink" Target="https://ec.europa.eu/info/files/communication-european-green-deal_en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ec.europa.eu/info/research-and-innovation/strategy/european-green-deal/call_en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research-and-innovation/events/upcoming-events/european-research-and-innovation-days_en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ec.europa.eu/info/news/preparing-future-renovation-wave-initiative-have-your-say-2020-jun-12_en" TargetMode="Externa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www.tc.cz/" TargetMode="External"/><Relationship Id="rId7" Type="http://schemas.openxmlformats.org/officeDocument/2006/relationships/hyperlink" Target="http://ec.europa.eu/research" TargetMode="External"/><Relationship Id="rId2" Type="http://schemas.openxmlformats.org/officeDocument/2006/relationships/hyperlink" Target="https://cordis.europa.eu/search/en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c.europa.eu/info/funding-tenders/opportunities/portal/screen/home" TargetMode="External"/><Relationship Id="rId5" Type="http://schemas.openxmlformats.org/officeDocument/2006/relationships/hyperlink" Target="http://www.fp7.cz/" TargetMode="External"/><Relationship Id="rId4" Type="http://schemas.openxmlformats.org/officeDocument/2006/relationships/hyperlink" Target="http://www.h2020.cz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21.png"/><Relationship Id="rId10" Type="http://schemas.openxmlformats.org/officeDocument/2006/relationships/image" Target="../media/image55.png"/><Relationship Id="rId4" Type="http://schemas.openxmlformats.org/officeDocument/2006/relationships/hyperlink" Target="mailto:ce.czechia@eucityfacility.eu" TargetMode="External"/><Relationship Id="rId9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tcities.mmr.c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mr.cz/cs/Microsites/SC/Zdroje-financni-podpory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konference2020.zdravamesta.cz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schechien.ahk.de/cz/terminy/terminy-detail/smart-cities-cz" TargetMode="External"/><Relationship Id="rId5" Type="http://schemas.openxmlformats.org/officeDocument/2006/relationships/hyperlink" Target="https://ec.europa.eu/regional_policy/en/conferences/cities_forum_pt/" TargetMode="External"/><Relationship Id="rId4" Type="http://schemas.openxmlformats.org/officeDocument/2006/relationships/hyperlink" Target="https://www.bids.cz/cz/konference/Energeticky_management_pro_verejnou_spravu_/44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Podnadpis 4"/>
          <p:cNvSpPr>
            <a:spLocks noGrp="1"/>
          </p:cNvSpPr>
          <p:nvPr>
            <p:ph type="subTitle" idx="1"/>
          </p:nvPr>
        </p:nvSpPr>
        <p:spPr bwMode="auto">
          <a:xfrm>
            <a:off x="1946948" y="4725144"/>
            <a:ext cx="9477644" cy="1728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cs-CZ" altLang="cs-CZ" dirty="0"/>
              <a:t>Odbor regionální politiky MMR</a:t>
            </a:r>
          </a:p>
          <a:p>
            <a:r>
              <a:rPr lang="cs-CZ" altLang="cs-CZ" dirty="0"/>
              <a:t>								23. 6. 2020</a:t>
            </a:r>
          </a:p>
        </p:txBody>
      </p:sp>
      <p:sp>
        <p:nvSpPr>
          <p:cNvPr id="13316" name="Nadpis 3"/>
          <p:cNvSpPr>
            <a:spLocks noGrp="1"/>
          </p:cNvSpPr>
          <p:nvPr>
            <p:ph type="title"/>
          </p:nvPr>
        </p:nvSpPr>
        <p:spPr bwMode="auto">
          <a:xfrm>
            <a:off x="1919536" y="1605154"/>
            <a:ext cx="7283450" cy="1584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cs-CZ" altLang="cs-CZ" sz="3600" dirty="0"/>
              <a:t>18. jednání Pracovní skupiny </a:t>
            </a:r>
            <a:br>
              <a:rPr lang="cs-CZ" altLang="cs-CZ" sz="3600" dirty="0"/>
            </a:br>
            <a:r>
              <a:rPr lang="cs-CZ" altLang="cs-CZ" sz="3600" dirty="0"/>
              <a:t>pro Smart Cities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255527"/>
            <a:ext cx="2546062" cy="12322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Nadpis 2"/>
          <p:cNvSpPr>
            <a:spLocks noGrp="1"/>
          </p:cNvSpPr>
          <p:nvPr>
            <p:ph type="title"/>
          </p:nvPr>
        </p:nvSpPr>
        <p:spPr bwMode="auto">
          <a:xfrm>
            <a:off x="3335016" y="476672"/>
            <a:ext cx="8856984" cy="865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cs-CZ" altLang="cs-CZ" dirty="0"/>
              <a:t>Kontext projektu 5 G – ukotvení ve strategickém rámci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707FEC7-18EE-428D-AC93-69730D726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1844824"/>
            <a:ext cx="792088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25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sah 1"/>
          <p:cNvSpPr>
            <a:spLocks noGrp="1"/>
          </p:cNvSpPr>
          <p:nvPr>
            <p:ph idx="1"/>
          </p:nvPr>
        </p:nvSpPr>
        <p:spPr bwMode="auto">
          <a:xfrm>
            <a:off x="695400" y="1691863"/>
            <a:ext cx="11161240" cy="51398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60363" lvl="0" indent="-360363" defTabSz="900000" eaLnBrk="1" fontAlgn="auto" hangingPunct="1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cs-CZ" sz="2400" b="1" dirty="0">
                <a:latin typeface="Calibri"/>
                <a:cs typeface="+mn-cs"/>
              </a:rPr>
              <a:t>Testování 5G v 5 lokalitách </a:t>
            </a:r>
            <a:r>
              <a:rPr lang="cs-CZ" sz="2400" dirty="0">
                <a:latin typeface="Calibri"/>
                <a:cs typeface="+mn-cs"/>
              </a:rPr>
              <a:t>- analytické aktivity </a:t>
            </a:r>
          </a:p>
          <a:p>
            <a:pPr marL="720725" lvl="1" indent="-360363" defTabSz="900000" eaLnBrk="1" fontAlgn="auto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»"/>
            </a:pPr>
            <a:r>
              <a:rPr lang="cs-CZ" dirty="0">
                <a:latin typeface="Calibri"/>
                <a:cs typeface="+mn-cs"/>
              </a:rPr>
              <a:t>Zjištění, jaká je reálná situace v terénu pro aplikaci 5G sítí</a:t>
            </a:r>
          </a:p>
          <a:p>
            <a:pPr marL="720725" lvl="1" indent="-360363" defTabSz="900000" eaLnBrk="1" fontAlgn="auto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»"/>
            </a:pPr>
            <a:r>
              <a:rPr lang="cs-CZ" dirty="0">
                <a:latin typeface="Calibri"/>
                <a:cs typeface="+mn-cs"/>
              </a:rPr>
              <a:t>Potvrzená spolupráce s operátorem (zajištěno již podmínkami předchozí soutěže)</a:t>
            </a:r>
          </a:p>
          <a:p>
            <a:pPr marL="720725" lvl="1" indent="-360363" defTabSz="900000" eaLnBrk="1" fontAlgn="auto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»"/>
            </a:pPr>
            <a:r>
              <a:rPr lang="cs-CZ" dirty="0">
                <a:latin typeface="Calibri"/>
                <a:cs typeface="+mn-cs"/>
              </a:rPr>
              <a:t>Zajištění plnění podmínek ČTÚ</a:t>
            </a:r>
          </a:p>
          <a:p>
            <a:pPr marL="360363" lvl="0" indent="-360363" defTabSz="900000" eaLnBrk="1" fontAlgn="auto" hangingPunct="1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cs-CZ" sz="2400" b="1" dirty="0">
                <a:latin typeface="Calibri"/>
                <a:cs typeface="+mn-cs"/>
              </a:rPr>
              <a:t>Expertní poradenství pro města</a:t>
            </a:r>
          </a:p>
          <a:p>
            <a:pPr marL="360363" lvl="0" indent="-360363" defTabSz="900000" eaLnBrk="1" fontAlgn="auto" hangingPunct="1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cs-CZ" sz="2400" b="1" dirty="0">
                <a:latin typeface="Calibri"/>
                <a:cs typeface="+mn-cs"/>
              </a:rPr>
              <a:t>Odborná podpora při zajišťování technických podmínek </a:t>
            </a:r>
            <a:r>
              <a:rPr lang="cs-CZ" sz="2400" dirty="0">
                <a:latin typeface="Calibri"/>
                <a:cs typeface="+mn-cs"/>
              </a:rPr>
              <a:t>(odborné posudky telekomunikačních expertů)</a:t>
            </a:r>
          </a:p>
          <a:p>
            <a:pPr marL="360363" lvl="0" indent="-360363" defTabSz="900000" eaLnBrk="1" fontAlgn="auto" hangingPunct="1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cs-CZ" sz="2400" b="1" dirty="0">
                <a:latin typeface="Calibri"/>
                <a:cs typeface="+mn-cs"/>
              </a:rPr>
              <a:t>Vzdělávací akce </a:t>
            </a:r>
            <a:r>
              <a:rPr lang="cs-CZ" sz="2400" dirty="0">
                <a:latin typeface="Calibri"/>
                <a:cs typeface="+mn-cs"/>
              </a:rPr>
              <a:t>– školení zástupců měst, semináře, konference, </a:t>
            </a:r>
            <a:r>
              <a:rPr lang="cs-CZ" sz="2400" dirty="0" err="1">
                <a:latin typeface="Calibri"/>
                <a:cs typeface="+mn-cs"/>
              </a:rPr>
              <a:t>hackathony</a:t>
            </a:r>
            <a:endParaRPr lang="cs-CZ" sz="2400" dirty="0">
              <a:latin typeface="Calibri"/>
              <a:cs typeface="+mn-cs"/>
            </a:endParaRPr>
          </a:p>
          <a:p>
            <a:pPr marL="360363" lvl="0" indent="-360363" defTabSz="900000" eaLnBrk="1" fontAlgn="auto" hangingPunct="1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cs-CZ" sz="2400" b="1" dirty="0">
                <a:latin typeface="Calibri"/>
                <a:cs typeface="+mn-cs"/>
              </a:rPr>
              <a:t>Publicita</a:t>
            </a:r>
            <a:r>
              <a:rPr lang="cs-CZ" sz="2400" dirty="0">
                <a:latin typeface="Calibri"/>
                <a:cs typeface="+mn-cs"/>
              </a:rPr>
              <a:t> – webové stránky, prezentační podklady – tvorba </a:t>
            </a:r>
            <a:r>
              <a:rPr lang="cs-CZ" sz="2400" dirty="0" err="1">
                <a:latin typeface="Calibri"/>
                <a:cs typeface="+mn-cs"/>
              </a:rPr>
              <a:t>videoprezentací</a:t>
            </a:r>
            <a:r>
              <a:rPr lang="cs-CZ" sz="2400" dirty="0">
                <a:latin typeface="Calibri"/>
                <a:cs typeface="+mn-cs"/>
              </a:rPr>
              <a:t> a dalších produktů vycházejících ze záměrů implementace 5G sítí</a:t>
            </a:r>
          </a:p>
          <a:p>
            <a:pPr marL="360363" lvl="0" indent="-360363" defTabSz="900000" eaLnBrk="1" fontAlgn="auto" hangingPunct="1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cs-CZ" sz="2400" b="1" dirty="0">
                <a:latin typeface="Calibri"/>
                <a:cs typeface="+mn-cs"/>
              </a:rPr>
              <a:t>Platformy pro inovační spolupráci </a:t>
            </a:r>
            <a:r>
              <a:rPr lang="cs-CZ" sz="2400" dirty="0">
                <a:latin typeface="Calibri"/>
                <a:cs typeface="+mn-cs"/>
              </a:rPr>
              <a:t>- realizace vývoje účinného řešení prostřednictvím </a:t>
            </a:r>
            <a:r>
              <a:rPr lang="cs-CZ" sz="2400" dirty="0" err="1">
                <a:latin typeface="Calibri"/>
                <a:cs typeface="+mn-cs"/>
              </a:rPr>
              <a:t>hackathonů</a:t>
            </a:r>
            <a:r>
              <a:rPr lang="cs-CZ" sz="2400" dirty="0">
                <a:latin typeface="Calibri"/>
                <a:cs typeface="+mn-cs"/>
              </a:rPr>
              <a:t>, inovačních workshopů, konferencí</a:t>
            </a:r>
          </a:p>
        </p:txBody>
      </p:sp>
      <p:sp>
        <p:nvSpPr>
          <p:cNvPr id="24579" name="Nadpis 2"/>
          <p:cNvSpPr>
            <a:spLocks noGrp="1"/>
          </p:cNvSpPr>
          <p:nvPr>
            <p:ph type="title"/>
          </p:nvPr>
        </p:nvSpPr>
        <p:spPr bwMode="auto">
          <a:xfrm>
            <a:off x="4511680" y="549275"/>
            <a:ext cx="5688777" cy="865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cs-CZ" altLang="cs-CZ" dirty="0"/>
              <a:t>Aktivity projektu</a:t>
            </a:r>
          </a:p>
        </p:txBody>
      </p:sp>
    </p:spTree>
    <p:extLst>
      <p:ext uri="{BB962C8B-B14F-4D97-AF65-F5344CB8AC3E}">
        <p14:creationId xmlns:p14="http://schemas.microsoft.com/office/powerpoint/2010/main" val="1292083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Nadpis 2"/>
          <p:cNvSpPr>
            <a:spLocks noGrp="1"/>
          </p:cNvSpPr>
          <p:nvPr>
            <p:ph type="title"/>
          </p:nvPr>
        </p:nvSpPr>
        <p:spPr bwMode="auto">
          <a:xfrm>
            <a:off x="4511680" y="549275"/>
            <a:ext cx="5688777" cy="865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cs-CZ" altLang="cs-CZ" dirty="0"/>
              <a:t>Zapojená města</a:t>
            </a:r>
          </a:p>
        </p:txBody>
      </p:sp>
      <p:sp>
        <p:nvSpPr>
          <p:cNvPr id="3" name="Obdélník 2"/>
          <p:cNvSpPr/>
          <p:nvPr/>
        </p:nvSpPr>
        <p:spPr>
          <a:xfrm>
            <a:off x="263352" y="1916832"/>
            <a:ext cx="1148021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0" indent="-360363" defTabSz="900000" eaLnBrk="1" fontAlgn="auto" hangingPunct="1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cs-CZ" sz="2400" b="1" dirty="0">
                <a:latin typeface="Calibri"/>
                <a:cs typeface="+mn-cs"/>
              </a:rPr>
              <a:t>Bílina</a:t>
            </a:r>
            <a:r>
              <a:rPr lang="cs-CZ" sz="2400" dirty="0">
                <a:latin typeface="Calibri"/>
                <a:cs typeface="+mn-cs"/>
              </a:rPr>
              <a:t> - rozvoj městské datové a komunikační sítě, zejména se zaměřením na podporu rozvoje městského kamerového a dohledového systému.</a:t>
            </a:r>
          </a:p>
          <a:p>
            <a:pPr marL="360363" lvl="0" indent="-360363" defTabSz="900000" eaLnBrk="1" fontAlgn="auto" hangingPunct="1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cs-CZ" sz="2400" b="1" dirty="0">
                <a:latin typeface="Calibri"/>
                <a:cs typeface="+mn-cs"/>
              </a:rPr>
              <a:t>Jeseník</a:t>
            </a:r>
            <a:r>
              <a:rPr lang="cs-CZ" sz="2400" dirty="0">
                <a:latin typeface="Calibri"/>
                <a:cs typeface="+mn-cs"/>
              </a:rPr>
              <a:t> – energetika, vzdělávání, služby, zdravotní a sociální služby, cestovní ruch, sport.</a:t>
            </a:r>
          </a:p>
          <a:p>
            <a:pPr marL="360363" lvl="0" indent="-360363" defTabSz="900000" eaLnBrk="1" fontAlgn="auto" hangingPunct="1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cs-CZ" sz="2400" b="1" dirty="0">
                <a:latin typeface="Calibri"/>
                <a:cs typeface="+mn-cs"/>
              </a:rPr>
              <a:t>Karlovy Vary </a:t>
            </a:r>
            <a:r>
              <a:rPr lang="cs-CZ" sz="2400" dirty="0">
                <a:latin typeface="Calibri"/>
                <a:cs typeface="+mn-cs"/>
              </a:rPr>
              <a:t>– koncepce rozvoje a implementace 5G technologií pro využití v oblasti Smart City se zaměřením na strategii a metodiku rozvoje a implementace 5G technologií do roku 2030 (zaměření na cestovní ruch).</a:t>
            </a:r>
          </a:p>
          <a:p>
            <a:pPr marL="360363" lvl="0" indent="-360363" defTabSz="900000" eaLnBrk="1" fontAlgn="auto" hangingPunct="1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cs-CZ" sz="2400" b="1" dirty="0">
                <a:latin typeface="Calibri"/>
                <a:cs typeface="+mn-cs"/>
              </a:rPr>
              <a:t>Plzeň</a:t>
            </a:r>
            <a:r>
              <a:rPr lang="cs-CZ" sz="2400" dirty="0">
                <a:latin typeface="Calibri"/>
                <a:cs typeface="+mn-cs"/>
              </a:rPr>
              <a:t> –zvládání krizových situací ve města (přesah na Integrovaný záchranný systém), metropolitní dispečink, řízení dopravy, telemedicína.</a:t>
            </a:r>
          </a:p>
          <a:p>
            <a:pPr marL="360363" lvl="0" indent="-360363" defTabSz="900000" eaLnBrk="1" fontAlgn="auto" hangingPunct="1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cs-CZ" sz="2400" b="1" dirty="0">
                <a:latin typeface="Calibri"/>
                <a:cs typeface="+mn-cs"/>
              </a:rPr>
              <a:t>Ústí nad Labem </a:t>
            </a:r>
            <a:r>
              <a:rPr lang="cs-CZ" sz="2400" dirty="0">
                <a:latin typeface="Calibri"/>
                <a:cs typeface="+mn-cs"/>
              </a:rPr>
              <a:t>–  testování autonomních vozidel, sekundárně využití 5G sítě v lokalitě pro institucionální i komerční subjekty a jejich potřeby na sběr dat v oblasti bezpečnosti a výroby</a:t>
            </a:r>
          </a:p>
        </p:txBody>
      </p:sp>
    </p:spTree>
    <p:extLst>
      <p:ext uri="{BB962C8B-B14F-4D97-AF65-F5344CB8AC3E}">
        <p14:creationId xmlns:p14="http://schemas.microsoft.com/office/powerpoint/2010/main" val="3309348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Nadpis 2"/>
          <p:cNvSpPr>
            <a:spLocks noGrp="1"/>
          </p:cNvSpPr>
          <p:nvPr>
            <p:ph type="title"/>
          </p:nvPr>
        </p:nvSpPr>
        <p:spPr bwMode="auto">
          <a:xfrm>
            <a:off x="3071664" y="549274"/>
            <a:ext cx="8064896" cy="13675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altLang="cs-CZ" dirty="0"/>
              <a:t>AKTUALIZACE </a:t>
            </a:r>
            <a:br>
              <a:rPr lang="cs-CZ" altLang="cs-CZ" dirty="0"/>
            </a:br>
            <a:r>
              <a:rPr lang="cs-CZ" altLang="cs-CZ" dirty="0"/>
              <a:t>LIPSKÉ CHARTY (1)</a:t>
            </a:r>
          </a:p>
        </p:txBody>
      </p:sp>
      <p:sp>
        <p:nvSpPr>
          <p:cNvPr id="2" name="Obdélník 1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</a:p>
        </p:txBody>
      </p:sp>
      <p:sp>
        <p:nvSpPr>
          <p:cNvPr id="3" name="Obdélník 2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791744" y="2348880"/>
            <a:ext cx="7790656" cy="439248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>
                <a:latin typeface="Calibri" panose="020F0502020204030204" pitchFamily="34" charset="0"/>
              </a:rPr>
              <a:t> 2018 – </a:t>
            </a:r>
            <a:r>
              <a:rPr lang="cs-CZ" sz="2000" b="1" dirty="0">
                <a:latin typeface="Calibri" panose="020F0502020204030204" pitchFamily="34" charset="0"/>
              </a:rPr>
              <a:t>první návrh</a:t>
            </a:r>
            <a:r>
              <a:rPr lang="cs-CZ" sz="2000" dirty="0">
                <a:latin typeface="Calibri" panose="020F0502020204030204" pitchFamily="34" charset="0"/>
              </a:rPr>
              <a:t>, následovala čestná jednání (UDG, DG UM, Pracovní skupiny); 4/2020 – reakce na vzniklou situaci – přidána </a:t>
            </a:r>
            <a:r>
              <a:rPr lang="cs-CZ" sz="2000" dirty="0" err="1">
                <a:latin typeface="Calibri" panose="020F0502020204030204" pitchFamily="34" charset="0"/>
              </a:rPr>
              <a:t>rezilientnost</a:t>
            </a:r>
            <a:r>
              <a:rPr lang="cs-CZ" sz="2000" dirty="0">
                <a:latin typeface="Calibri" panose="020F0502020204030204" pitchFamily="34" charset="0"/>
              </a:rPr>
              <a:t>​</a:t>
            </a: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>
                <a:latin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</a:rPr>
              <a:t>Ministeriáda</a:t>
            </a:r>
            <a:r>
              <a:rPr lang="cs-CZ" sz="2000" dirty="0">
                <a:latin typeface="Calibri" panose="020F0502020204030204" pitchFamily="34" charset="0"/>
              </a:rPr>
              <a:t> v Lipsku listopad/prosinec 2020 – podepsání dokumentu​</a:t>
            </a: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b="1" dirty="0">
                <a:latin typeface="Calibri" panose="020F0502020204030204" pitchFamily="34" charset="0"/>
              </a:rPr>
              <a:t> Připomínky</a:t>
            </a:r>
            <a:r>
              <a:rPr lang="cs-CZ" sz="2000" dirty="0">
                <a:latin typeface="Calibri" panose="020F0502020204030204" pitchFamily="34" charset="0"/>
              </a:rPr>
              <a:t>: Smart City, digitalizace, řešení kontaktních bodů​</a:t>
            </a: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b="1" dirty="0">
                <a:latin typeface="Calibri" panose="020F0502020204030204" pitchFamily="34" charset="0"/>
              </a:rPr>
              <a:t> Implementační dokument k Nové Lipské chartě </a:t>
            </a:r>
            <a:r>
              <a:rPr lang="cs-CZ" sz="2000" dirty="0">
                <a:latin typeface="Calibri" panose="020F0502020204030204" pitchFamily="34" charset="0"/>
              </a:rPr>
              <a:t>– jako nástroj pro implementaci je Městská agenda pro EU (národní kontaktní body MAEU), upřesnění za SI PRES​</a:t>
            </a:r>
            <a:endParaRPr lang="cs-CZ" sz="2000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2060848"/>
            <a:ext cx="2085013" cy="104860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976" y="3302000"/>
            <a:ext cx="2097206" cy="104860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176" y="4797152"/>
            <a:ext cx="2085013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1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2"/>
          <p:cNvSpPr>
            <a:spLocks noGrp="1"/>
          </p:cNvSpPr>
          <p:nvPr>
            <p:ph type="title"/>
          </p:nvPr>
        </p:nvSpPr>
        <p:spPr bwMode="auto">
          <a:xfrm>
            <a:off x="2090812" y="160337"/>
            <a:ext cx="8291512" cy="244760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altLang="cs-CZ" sz="2800" dirty="0"/>
              <a:t>AKTUALIZACE </a:t>
            </a:r>
            <a:br>
              <a:rPr lang="cs-CZ" altLang="cs-CZ" sz="2800" dirty="0"/>
            </a:br>
            <a:r>
              <a:rPr lang="cs-CZ" altLang="cs-CZ" sz="2800" dirty="0"/>
              <a:t>LIPSKÉ CHARTY (2)</a:t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2" name="AutoShape 2" descr="data:image/jpg;base64,%20/9j/4AAQSkZJRgABAQEAYABgAAD/2wBDAAUDBAQEAwUEBAQFBQUGBwwIBwcHBw8LCwkMEQ8SEhEPERETFhwXExQaFRERGCEYGh0dHx8fExciJCIeJBweHx7/2wBDAQUFBQcGBw4ICA4eFBEUHh4eHh4eHh4eHh4eHh4eHh4eHh4eHh4eHh4eHh4eHh4eHh4eHh4eHh4eHh4eHh4eHh7/wAARCAH7A+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o7qN5raWKOZ4HdCqyoAWQkcMMgjI68ivLvCdv4qk+K2uaFeePtau7HRraxuUje3tR55m87erlYgcfuxjGDyeaAPVaK8H0f4q+Jn+B+raxPofiK71eC21NotVhsYTbK0Us4jf74+VQq5+X+E8GnX/irxdqHjDTNLh1PxOLd/C9lqEg0KxtZWM8rMHeTzhwDgYC+9AHu1Fch8T9U1Lw/8Itf1jT7qVNRsNIlmhnlRS4kWMkMy425yM4xivPNe+IvinQfh7dabrV3FB4rit7a5sNQSBRFqlu8kYeRFOQJFD7Xj7ZDDgjAB7lRXi1/4g8VX/wAZfEugw6n4qTTdNfT1t00eytJIo/NhDOZmlXdyeeOgzU3iHxx4m0O/8W+EHvEm8QXF7br4YleJeYbw7FJUD5hAyykk9VVc9aAPY6K8c8H+OvEniHU/CPhb7XHFrdpLdHxW6RD7tqTFgAjCiaRkcYx8ucV1vjLXNU0/4neA9GtLkR2Oqy363sewHzBHbF05PIw3PFAHbUV5J8VPEHiS3+KWk+HdKvfEUVjNolxeyxaJaW805kSeJFZvOBATDkcdyKra1r3inS/Gur2UfiDUGtrLwG+rRW91bwBvtYZ0DvtTr8oJUHGc9uKAPZKK8T+GOs+ONebQjb614hv9P1HS2k1a81LSY7VbOVogUa2Yxpvbeem11xzn1v8Ag9PFmveL5ZtJ8e61eeFdO8yGe7uLa1xqFwAV2QFYh8kZ+8/IZhtHQmgD12ivCPh54x8YeIdK8H+HpfETw6hrlvf313q8ttEZPLt7jyhBAgUJvIIYlg2ACcHPHd+ANbjm8X614dm1zxHe3tpDHK1vq1gkARCzoJI2VF3qxU+vTigDvKK85bVte8UfFDXvC1lrMugaf4ehtXlNvDG9xevOrPkNIGCRKF28LktnkYxVLxb4i8QeDfG/grRVutY8RW19HqDXkcVtC1zPsVWjPARQE3Y4xkYzmgD1OivLND+Il1N8SPEyazDf6JoGk+H4L9oNSt0jeNvMl8yXKliV2oBjPVTxWT8JviVq2qeMoLLxJqFq9v4nt3vtHtkRVfTihJ+ySEcs5i2yZPORIOwoA9por518PePPGd1rdsqa/qj3t34pudOhgvbCGPSmt4rhlZBMFDeaIlO0BizMMYIzXXPb+Lf+F2L4VX4g62NNbRG1bb9mtNwcXIj8vPk/c2nHr70AeuUV4t4E1/xVr3xA1yK81PxWbKx8SXVlCtpY2n9nrDGRtR3ZfNz6kc9K5/TfHXjGbVYHi8Qav9suvFVxpsMF5p8EelNBHdOhjE+wN5nlIdo3biwxg80AfRNFFFABRRRQAUUUUAFFFFABRRRQAUUUUAFFFFABRRRQAUUUUAFFFFABRRRQAUUUUAFFFFABRRRQAUUUUAFFFFABRRRQAUUUUAFFFFABRRRQAUUUUAFFFFABRRRQAUUUUAFFFFABRRRQAUUUUAFFFFABRRRQAUUUUAFFFFABRRRQAUUUUAFFFFABRRRQAUUUUAFFFFABRRRQAUUUUAFFFFABRRRQAUUUUAFFFFABRRRQAUUUUAFFFFABRRRQAUUUUAFFFFABRRRQAUUUUAFUbbSdOttZvNYgtUS/vY447mYE7pFj3bAe3G5vzq9RQBj2vhfQLXwtN4Xt9Mhj0aeOaOS0BOxlmLGQdc/MXYnnvVS48D+GZryG8Wxmt7iG0SySS2u5oG8hPuRkowyBk4zXR0UAZ+paNpupaBPoWoW/2rTriA280Mrs3mRkYKsScnI75zVLxJ4P8M+JNKtNL13RrW/s7KWOa2jlB/cvH9xlI5BHTryODW7RQBz9z4M8PT63d619luIb+88v7VNb3k0PneWu1NwRwDgcDirN/wCGNA1DxHp3iK90u3n1bTEeOyu3GXhVxhgPrWvRQBkaZ4Z0HTPEOp+ILDS7e31TVAgvrlAd8+wYXP0FJ4h8M6Lr9zY3WqWjy3Ons7Wk0c8kUkJddr7WRgRkcH2rYooA5y58EeHLi6tbuW2uzd2kD20NyL+dZhEzBmQuH3EFgDgk9BSy+CfDMupTalNp7zXc2nnTJZZbmVzJakHMTZbBHJPPOTnrXRUUAZ7aLpjeHv8AhHxbbNM+zfZRAjsuItu3YCDkDHHXNZeleB/DulwW9vp8N/bW9sgjhhTUrgRxoBgKE34AA7YrpKKAOVX4d+Dl8O2vh9dGVdPs5mntEE0m+2kJJLRSbt6Ekn7pHU+tWvDPg7QfDt9cahp8Fw9/cxrFPd3V3LcTOiklVLyMx2gk4HvXQUUAc/4l8G+H/EF7Ff39pLHfwxmKO9tLiS2uFQnJTzI2ViuecEkVJY+E9Bs7nTLqOzeW50sTCzuJ55JZY/N/1nzOxJ3e+fatyigDA1vwb4Y1u5vLjVdHgu5b2CK3umct++iikMkaMAcFQ5Jx375q/rWiaXrIsxqdnHc/YbqO8tSSQYpk+66kdCMn8CQa0KKAOfl8F+F5dAuNBk0a3bTbi5a7lgOcGZpPMMgOcht/zZBGD0rQGi6WNfXX/sif2otp9iFySS/kb9+zr03DPrWhRQBztp4L8O2epXGoWdrc2s9zdteTiC9mRJJmOWdkD7STjnjmpZ/B/hmbw/d6BLo9u+mXc8lzPbnOGleQyM+c5DbzuyCMHpit2igBsaLHGsa5woAGTk4+tOoooAKKKKACiiigAooooAKKKKACiiigAooooAKKKKACiiigAooooAKKKKACiiigAooooAKKKKACiiigAooooAKKKKACiiigAooooAKKKKACiiigAooooAKKKKACiiigAooooAKKKKACiiigAooooAKKKKACiiigAooooAKKKKACiiigAooooAKKKKACiiigAooooAKKKKACiiigAooooAKKKKACiiigAooooAKKKKACiiigAooooAKKKKACiiigAoorifjDeeNrXQLVfAtjPcX090sc00Pks1vHtPz7JeGGcDA55zQB21FfOlx4y+OV1rq6BYWG3W7fRNNupYVsofswu5HYTrPIzZWPaCf3eWB6VHaeJPjN4wHiO00+3nayjvNb02Ui3it4lijR1tjDJuEpm37BkgLjn3oA+j6K+d7a3+N2haO39kaVK8v2fSYriaSVZrgotqRcNGsjlC4lwCSOmThuoreN4/j9rminS7q1uY2aLTpIX0hIoUlYTq1yZnaTzImCgYVMqRuHNAH0jRXmnxPh+IsXxC8Mah4TmupdFS2vI760j8ryjcFB9naXdhvLLZBK5K4yBzUPwevvitda5Ovje0ePThp8bSNcQQROl/uPmRweUzb4AvRn+bNAHqNFFFABRRRQAUUUUAFFFFABRRRQAUUUUAFFFFABRRRQAUUUUAFFFFABRRRQAUUV5N4i1H4un4sRWekabJF4W89IZJmSB0MLRNmZTkOrLJgbTke2KAPWaK4b4GJ4vh+Httb+Onv5NdinmS4ku/L3ON52lTGSCuMYJ59q7mgAooooAKKKKACiiigAooooAKKKKACiiigAooooAKKKKACiiigAooooAKKKKACiiigAooooAKKKKACiiigAooooAKKKKACiiigAooooAKKKKACiiigAooooAKKKKACiiigAooooAKKKKACiiigAooooAKKKKACiiigAooooAKKKKACiiigAooooAKKKKACiiigAooooAKKKKACiiigAooooAKKKKACiiigAooooAKKKKACiimXE0NvA89xLHDFGpZ3dgqqB1JJ4AoAfRXIf8Jfdayxj8F6S2qp0Oo3DGCxX3VyC0v8AwBSP9oU4eEbzVD5nizX7vUlbrY2hNpZj2Kqd7j/fcg+lAF3VPGfhvT7s2Lakt1fD/lzska5nz/1zjBYfiBVUeIPE19j+yfBs0KN0m1W7S2H12IJH/AgVv6Vpem6Tai10uwtbKAdI7eJY1/ICrdAHLCx8d3QBufEGj6cCOUs9PaUj/gcj4P8A3zS/8Itqkw/0zxx4hkPPEIt4V5/3Ys/rXUUUAcuvgu38sI3iHxQ5A5Y6vKCfyIpf+ELtthVfEHicZ7/2vMSPzNdPRQBy6+FNRhX/AEPxv4jjbAH75reYceu+In9aP7N8cWvNv4m02+AH3b3TCpP/AAKNxj/vmuoooA5X+2fGFjgal4SivVHWXSr9XP8A3xKIyPwJqS28deHWmS21C4m0a6f7sOqQNalj6KzgK3/ASa6ao7q3t7qBoLqCKeJhhkkQMp+oNADo3SRFkjZXRhkMpyCKdXKy+BtNt5Gn8O3l94cmJyRp8uIGPvAwMZ/BQfemHUvGOh/8hXSYdfs1HN3pY8u4A9Wt3PP/AAByfRaAOtorK8PeItF1+ORtKvo53iOJoSCk0J9HjbDIfqBWrQAUUUUAFFFFABRRRQAUUUUAFFFUta1bTdFsHv8AVr6Cytk4MkzhRnsB6k+g5NAF2kkdY0aSRlRFGWZjgAVyQ13xLrxx4b0cafZMf+Qlq6Mm4f3o7cYdvbeY/wAafD4HsrpxN4mv7zxHMDu2XrAWyn/ZgXEf/fQY+9AElx468P8AnPb6ZLca5cocNFpUDXO0/wC06/Iv/AmFM/tXxpfA/wBn+F7TTkPSTVL8bv8Av3CH/VxXTW0EFtAsFtDHDEgwqRqFVR7AdKkoA5b+yfGtzk3Xi2ztAf4bHSwMf8Cld/5UP4RvJx/pfjTxNKTjPlzQwjj/AK5xrjNdTRQBzDeDLVuuveJ/w1iYfyNJJ4LhKAR+JPFETAghl1WRj+TZB/EV1FFAHLt4Z1qEf6F451xOScXEVtMP1iB/Wka18fWuTBq+hamM8Jc2Ulu2P99HYen8NdTRQByp8R+IbIn+1vBl6UGczaZcpdr9dp2P+Smrel+MvDeo3X2OLVI4L3vaXatbz5/65yBW/St+qmq6XpurWxttU0+1vYf+edxCsi/kRQBborkx4Ol007/C2vX+kAdLWVjdWn08uQ5UeyMtNPiXXNF48VaA/wBnHXUdK3XEIHq8ePNjH0Dgd2oA66iqmj6pp2sWKX2l31ve2z/dlhkDqfbI7+1W6ACiiigAooooAKKKKACiiigAooooAKKKKACiiigAooooAKKKKACiiigAooooAKKKKACiiigAooooAKKKKACiiigAooooAKKKKACiiigAooooAKKKKACiiigAooooAKKKKACiiigAooooAKKKKACiiigAooooAKKKKACiiigAoooBoAKKO9FABRRRQAUUUUAFFFFABRRRQAUUUUAFFFFABRRRQAUUjEKpZiAAMkntXDzavq3jS4ay8K3L6foSOY7rW1AL3GOCloDweeDMeBzt3HkAGnr/AItitdSbQ9FspNa1zaGNrA2EtwejTydIl/Nj/CpqtbeD5dUnS/8AG14msTqweOwRSlhbkdMRH/WMP70mfYLW/wCH9F0vQNOXT9JtEt4AxdsEs0jnq7seXY92JJNaFAAAFACgADoBRRRQAUUUUAFFFFABRRRQAUUUUAFFFFABRRRQBi+IvC+ja7JHcXls0d7CP3F7buYbmH/dkXDAe3Q9wayDc+LvDH/H9G/ijSV/5eLeNUv4h6vEMJMPdNrf7JrsaKAM/QNb0rXrH7bpF7FdQ7irFeGRh1V1PKsO6kAitCub8Q+EbTUL46xpdzNouuAAC/tQMyAdFmQ/LMns3I7FTzVSx8WXWk3sOk+NreDTbmVxHbajET9hu2PQBjzFIf8Anm55/hZqAOvooooAKKKKACiquq6hY6Tp0+o6ldRWlnboXlmlbaqD3NcdFbax48bz9SW60fwqwBisOYrrUF/vTnrFEe0YwzD7xA+WgC3deK7zWLuXTfBNpFfyRuY59UuAfsNuw6gEHMzj+6nAP3mWreieD7O0v01fV7mbXNaUcXt4AfJJ6iGMfLEP90Z9Sa6CztbaztIrSzt4re3hUJHFEgVUUdAAOAKloAKKKKACiiigAooooAKKKKACiiigAooooAKKKKAOb1nwdpt3fPqumy3Giau3W+sCEaQ9vNQgpKP98H2IqifEWt+G/l8Y2KTWK9NY06NmiUes0PLxf7w3L6la7KigCGyurW+tIruzuIrm3lUNHLE4dHU9wRwRU1chfeEJtNu5dU8E3cWj3kjF57ORS1jdHuXjH+rY/wB9MH1DdKt+HvFlvfaj/YmrWr6NrqqWNjO2RKo6vDJ0lT3HI/iC0AdJRRRQAUUUUAFFFFABRRRQAUUUUAFFFFABRRRQAUUUUAFFFFABRRRQAUUUUAFFFFABRRRQAUUUUAFFFFABRRRQAUUUUAFFFFABRRRQAUUUUAFFFFABRRRQAUUUUAFFFFABRRRQAUUUUAFFFFABRRRQAUUUUAFeO+IdY+Mlr421HTtP0eW40p9e002N3HDAYk004F2GJYNvBz/CSB0r2KigDw+1b44XPiKH7VcXMGm3moaxaTKlrbYs7VFY2M6nqWZsDnPuB1rk/BOg/GPwd8PfDmnWttq8Rnsri61SSygtJ74aiZP3SSmZsNEVHL5LZ4JAr6cooA+crrT/AI2WOs634jt9K26vf6XosF5JZtHIFKeZ9rNsjtsMi5XG7jk4zxWfpWn/ABr8P6Nq82i2GuNd6j4uu7545Y7UT3Vs0cIjLOS0cGSHyApHBHy9/p2igDy/44X3xMh0XTYfAOm3hvJY5XuJ7doH8qRUzGjLIPmVm4JXHT3rgLfT/jPZa1r/AImtNIuIb/VbXRBetF5LyIqw/wCm/Zo3fZ5isSAG49M19H0UAeHaZJ8cb06JYT3F3p9jcajfpcahJaWpvI7NYAbZpUGY1kaXK/KDwQSBXD+NfiR8XvDOi2y69qCabrEeheZb21rDaSS3d8ZHQedE7FtrALtEQOTn6V9U0x4YXkWRokZ1+6xUEj6GgDmPAFxr1wt5Jro1FXZbZkW4gijjVjCpkEWw7iN+c7wCDwOK6qiigAooooAKKKKAIJ72zt5khnu4IpZPuI8gVm+gPWnNc263S2jXEQuHQusRcb2UcEgdSBkc15f8Tvh1rXiH4kaL4q0JtNs7mzSCKa+upPNIgSZpHjW3aJlLHPDh1Iz7Uz4veAfF/iLxxpPibwtr1rpZsdPe1lR5Xje5DTxOYvMVSY1ZUILr8w445NAHrFFeCar4G+KVnc+JtY1Lxpqs1tPFcNZJo88slwC7KbeMQFQo8ojBKsNw3Z6nG8um/EuP4AeIbu+urx/HmqWc11Hb2sv/AB5TMuI4IecLtAHQ/eJoA9U1SwtNU06fTr+FZ7W4QxzRMSA6nqDjtSaZJp7W5t9NktTDat9nMduylYSoxswPukccdq8W0j4d/FK4iia+8Yz2Fnc6hp9xdWUWq3EkqQRwut0BOyhg8rMp2DCrt4NP/wCFXfEA31zCni77PpU2parcmK1vpopGSaGNbQMyqCzJIhZsk9erdKAPbbiaG3gknuJUhhjUs8jsFVVHUknoKIZY5oUmhkSSKRQyOjZVlPIII6ivEE+HfxVmt7mPWfFNrq01xoMdlDK2ozwpZ3ItjHK3kqmycSSHfufBHpxWZoXgv4uzeM3tZNans9O0qbR/JvW1CVYZI4rdBdpDAq7JBIysDv24zkCgD3+zurW8gE9ncQ3ERJAeJwy5BwRkehqavnnSfg/8T9JttHsdN8ZW9hY2ss0kkVndSxeS73TS+ao2FZiUOwq4x1x1zXoXwm8LeNPD+t+IrrxRrSalaX04ksQ15LPLGNzEhtwVFGCoAVRgDBJ4oA9EooooAKKKKACiiigAooooAKKKKACiiigAooooAKr6jZ2uoWM1jfW0F1bToUlhmQOjqexB4IqxRQB5r8MPh54j8J+LtT1XVfGs2s6ZNbC207TTE6RWCB921NztkYwMnnAHOBivSqMj1FFABRRRQBT1TStO1T7N/aNnFdC1nW4hWUblSRc7Wx0JGcjPQ4PUCrlAOenNFABRRRQAUUUUAFFFFABRRRQAUUUUAFFFFABRRRQAUUUUAFFFFABWH448OweJvD0+mutulwRutbmWIubaUfdlTaysGHYqwPvW5RQBxXwg8I+IPCGh3tp4m8W3HinULq8a4N7NGUbaVUBduSABjoMDmu1oooAKKKKACijvR3oAKKKKACijNFABRRRQAUUUUAFFFFABRRRQAUUUUAFFFFABRRRQAUUUUAFFFFABRRRQAUUUUAFFFFABRRRQAUUUUAFFFFABRRRQAUUUUAFFFFABRRRQAUUUUAFFFFABRRRQAUUUUAFFFFABRRRQAUUUUAFFFFABRRRQAUUUUAFFFFABRRRQAUUUUAcn8VYvGU3hXZ4ImSPUftMRmwUWVrfd+9ERkBQSFehYYrzPSvA/xM1vxn4N1bxleXElhpOoX05ha4gZ44fl+yecEXZJNwwZkGAMYwcmveK8q/aA8beJvBqaVNo72lrp0qXL3l3JCk8ivHHujjEbSJ8rH7zDJH40Acz8X/EPxO074lDT/D11fyW881gmn21hDE6CNpP9JacPGWztBwwYKoHODV6Oy+Pv9r6k0F/ao5jv9j3bwNYsTn7F5CIvmqRxvMhI+tUbHxp8atQtdAvbTw6rfbNP0+4WIaf+5uXlx9p86UyA22wElRtOePvZwLeqeJPjzDD4hhsfDFjcS6Orx20zQgLqhecbJYhv/wCWcGSynq+APSgCC2svj6unyj7VP9kN9ZF4557M6iYAjfa/KdU8kAvs2BuQobpxWl4R8NfE3w/8B9V0uwkEPjFtQurq1M08cuVe5LqC2CmShx0ABPaoNH1v423zaPHc2VtZxNZ3s91cf2YxZ2jYfZ42VmXy3cZB4I4yMVUg8UfHK30lpL7w+bme60exugbbTgrWV1JKUni2mQ+ZsQBj354FAGpb2fxp1XWoheXkuh6XNrrPKIZLWSaHT/s3Cg7WG4zD3PPXFct4J8OfHTwzpLWOnxyMkMOoO0F3qFu0UzyTM1v5LBWdXG4klyV7fS/L4o+P83hyG4i8P29rqMOi3NzLEdO3/aLuO7ZIogPM+XzIQr9+vGK09T8UfGZZPEslp4aP2y2hJ0fTxYhradMR/vGuTICZBmT91hfuge9AFbTdJ+PE9pp9le61PaxC4v8A7TcKbQ3Hkm3U2oPysuRNuBx26mvVvh//AMJH/wAITo//AAlwi/t8WiDUPL27TNj5iNvH5cVl/CHUPGGpeFTc+NLWO3vvtDrEBbtBI0QxtMiN0br04PFdjQAUUUUAFFFFABRRRQAUUUUAFFFFABRRRQAUUUUAcV8Z9I1DXPBMun6ZpcmoXLyrsWNowYzg/Ph3RWxnoT3zg4rnotF+Juk/AfQNF0u4UeKLRLePUGF2JpnhDfvRFLMCplK9C4KjkelerV5/8YdX8daX/ZK+EdPkls5nmGo3dvZC7nt8JmILCWXIZ+C3O0du9AHmGgeB/i5pUjaha24F/wDadduopby6gmmjeeGIWmSPlyXVshQB6iuii0b452uqGZPEM13bxahpzxRz/ZQssLQ/6aH2oDhZPugEH0Jqb4eWnxQ1X4sWWveNftWnWMXhyF20+HItEvHLCRBhyGcDDZO7GcDpmsTVIfjPdeM5rL+0NXS1i8ZwyWtwlmq26aYYGyx2MPMQPjKN0IBPXAAJtP0/9or+z9SW81aFbx7iBYyi2xQL9o/eSQsei+Txtdc5561eFj8dLXVtNiW+k1CxtteuRJ5kltH9p0/zFMLyyKNwYLv+VU574PNZaeMP2hHh8Oq/hC0geWNxeSNaswkmW5dAsiqxMKGEK4YZ5brgYr0D4hax47s/GeiWOi2EyaBNGWvL61sReS+dvAETKXXy0KkkyYP4UAee2+gfHXS/D9rYaW0dsyxXLQpZy2qLHdNcsyPcb1O6HyyPlj+bOe+K6E6f8bV11r5tXD2/9qzx/ZY1tvJ+xG2+R1BAYsJxwC3Q88VzelXHxkspdBnu7y50XTmtdUF613bi4ht5xKxt3neR96xlMHdnAAx349A+A/izxV440G58Sa9Z29jYyskFjBGmTI0a7Zpw+fmjeTds/wBkA5OaAL3wVi8eQeFJYviES+pi6fypWmjZ5IsDDMsY2x85+UM2PXsO5oooAKKKKACiiigAooooAKKKKACiiigAooooAKKKKACiiigAooooAxvG9vPdeEtStbXT31CaWAxrbq6qXzx1ZlHHXBIzjGa89+Gfhvx54c+DGs6TK8lrr7zXcumESpPJEHOYxtdvLUjsgYqOOa9booA+bbu++Pf2/TfDYXU01FvD087y28tqY/tYudsUksrxlANmN0SZIHQnrXRjT/jxeeLLqK8vI7TSpbW4tmktriEx7jb/ALqaLK+YjebnIIOB3PaK81343313rGnppL2JaHUEBjsB5doqI32WSCcyfv5JDtyu0YJPTHN3UdM+Jei/s6aRD4f1DU5fFkS20980kYnunDOGnTEjHLAE9+cYGM0AYekeHPjJpuj2lxFaSTatH4btdOmuLi+ga5+0LcEzOshBDjy+VDYznlg3Nb/w38NfElPiJofiLxo4m+y6De2F1MJ4/nkN2rQEonBYxDkgVnaDcfGDT/Gup38cN5qGkXutRRpaX1sVxbmyB81G3/uVEwAKgEAsa6X4La58UtWttWm8eaNa2MkaIbWDyGhYTfNvQNyrxjC4YEnk5zQByWseG/jVpYvF8J3S20F3r2oXcu2SGSbZJt+zsBJ8uwYbcmQa2bnT/jwNW1Oztda01rOC1nutPvZY4h9puHhRY7Z0AJVEl8x93cbRnrVDT9R+LOtw6BNqen39lqX9t4v4EsmggsYvJmwVZZSLmMP5fLcE9vTn9P8AHXxg8P6R4e0bVHi1LxNrUlxp32S9s0intrndmO6wjfvbUIH3MAOQBmgDT0/wx8ZLy48P6trVzNJeabPeuN7weZCHtAicKwSUGXJAOMDg8c16X8GY/HEPg7yvH651Zbl9shnSRpYuNrMEG1CeflBbHqa7K2WVbeNZ5BJKEAdwu0M2OTjtz2p9ABRRRQAUUUUAFFFFABRRRQAUUUUAFFFFABRRRQAUUUUAFFFFABRRRQAUUUUAFFFFABRRRQAUUUUAFFFFABRRRQAUUUUAFFFFABRRRQAUUUUAFFFFABRRRQAUUUUAFFFFABRRRQAUUUUAFFFFABRRRQAUUUUAZHjPWx4c8LahrhtjdfY4TJ5IfZvPTGcHHXriqUeo+M3jVx4a0bDAEf8AE5f/AOR6qfGj/kluv/8AXr/7MK6q1/484v8ArmP5UAYP2/xp/wBC1o3/AIOX/wDkej7f40/6FrRv/By//wAj1yPwdTxD4u+GWg+JdU8Zayt7qFt50ywpbqgbcRwPKOBxXWf8IzqX/Q6eIPyt/wD41QA77f40/wCha0b/AMHL/wDyPR9v8af9C1o3/g5f/wCR6b/wjOpf9Dp4g/K3/wDjVH/CM6l/0OniD8rf/wCNUAO+3+NP+ha0b/wcv/8AI9RzXHi6bb53hTQpNpyu/V3OD6jNvTv+EZ1L/odPEH5W/wD8ao/4RnUv+h08Qflb/wDxqgB32/xp/wBC1o3/AIOX/wDkej7f40/6FrRv/By//wAj03/hGdS/6HTxB+Vv/wDGqP8AhGdS/wCh08Qflb//ABqgB32/xp/0LWjf+Dl//kej7f40/wCha0b/AMHL/wDyPTf+EZ1L/odPEH5W/wD8ao/4RnUv+h08Qflb/wDxqgB32/xp/wBC1o3/AIOX/wDkej7f40/6FrRv/By//wAj03/hGdS/6HTxB+Vv/wDGqP8AhGdS/wCh08Qflb//ABqgB32/xp/0LWjf+Dl//kej7f40/wCha0b/AMHL/wDyPTf+EZ1L/odPEH5W/wD8ao/4RnUv+h08Qflb/wDxqgB32/xp/wBC1o3/AIOX/wDkej7f40/6FrRv/By//wAj03/hGdS/6HTxB+Vv/wDGqP8AhGdS/wCh08Qflb//ABqgB32/xp/0LWjf+Dl//kej7f40/wCha0b/AMHL/wDyPTf+EZ1L/odPEH5W/wD8ao/4RnUv+h08Qflb/wDxqgB32/xp/wBC1o3/AIOX/wDkej7f40/6FrRv/By//wAj03/hGdS/6HTxB+Vv/wDGqP8AhGdS/wCh08Qflb//ABqgB32/xp/0LWjf+Dl//kej7f40/wCha0b/AMHL/wDyPTf+EZ1L/odPEH5W/wD8ao/4RnUv+h08Qflb/wDxqgB32/xp/wBC1o3/AIOX/wDkej7f40/6FrRv/By//wAj03/hGdS/6HTxB+Vv/wDGqP8AhGdS/wCh08Qflb//ABqgB32/xp/0LWjf+Dl//kej7f40/wCha0b/AMHL/wDyPTf+EZ1L/odPEH5W/wD8ao/4RnUv+h08Qflb/wDxqgB32/xp/wBC1o3/AIOX/wDkej7f40/6FrRv/By//wAj03/hGdS/6HTxB+Vv/wDGqP8AhGdS/wCh08Qflb//ABqgB32/xp/0LWjf+Dl//kej7f40/wCha0b/AMHL/wDyPTf+EZ1L/odPEH5W/wD8ao/4RnUv+h08Qflb/wDxqgB32/xp/wBC1o3/AIOX/wDkej7f40/6FrRv/By//wAj03/hGdS/6HTxB+Vv/wDGqP8AhGdS/wCh08Qflb//ABqgB32/xp/0LWjf+Dl//kej7f40/wCha0b/AMHL/wDyPTf+EZ1L/odPEH5W/wD8ao/4RnUv+h08Qflb/wDxqgBXvPGToUfwxorKRgg6y5BH/gPQt74yVQq+GdFUAYAGsvgf+S9J/wAIzqX/AEOniD8rf/41R/wjOpf9Dp4g/K3/APjVADvt/jT/AKFrRv8Awcv/API9H2/xp/0LWjf+Dl//AJHpv/CM6l/0OniD8rf/AONUf8IzqX/Q6eIPyt//AI1QA77f40/6FrRv/By//wAj0fb/ABp/0LWjf+Dl/wD5Hpv/AAjOpf8AQ6eIPyt//jVH/CM6l/0OniD8rf8A+NUAO+3+NP8AoWtG/wDBy/8A8j0fb/Gn/QtaN/4OX/8AkesfxLoXi3TIoNb8P+JdW1a6sH8yTS7poRFfQ/xxZVBtkwMo3YjB4Y11HhbXtN8SaJb6xpUxkt5gRh12vG4OGR1PKupBBB6EUAZ/2/xp/wBC1o3/AIOX/wDkej7f40/6FrRv/By//wAj10dFAHOfb/Gn/QtaN/4OX/8Akej7f40/6FrRv/By/wD8j10dFAHOfb/Gn/QtaN/4OX/+R6Pt/jT/AKFrRv8Awcv/API9dHRQBzn2/wAaf9C1o3/g5f8A+R6Pt/jT/oWtG/8ABy//AMj10dFAHOfb/Gn/AELWjf8Ag5f/AOR6Pt/jT/oWtG/8HL//ACPXR0UAc59v8af9C1o3/g5f/wCR6Pt/jT/oWtG/8HL/APyPXR0UAc59v8af9C1o3/g5f/5Ho+3+NP8AoWtG/wDBy/8A8j10dFAHOfb/ABp/0LWjf+Dl/wD5Ho+3+NP+ha0b/wAHL/8AyPXR0UAc59v8af8AQtaN/wCDl/8A5Ho+3+NP+ha0b/wcv/8AI9dHRQBzn2/xp/0LWjf+Dl//AJHo+3+NP+ha0b/wcv8A/I9dHRQBzn2/xp/0LWjf+Dl//kemm78YGUSnwvoZkAwG/th8gemfs9dLRQBzn2/xp/0LWjf+Dl//AJHo+3+NP+ha0b/wcv8A/I9dHRQBzn2/xp/0LWjf+Dl//kej7f40/wCha0b/AMHL/wDyPXR0UAc59v8AGn/QtaN/4OX/APkej7f40/6FrRv/AAcv/wDI9dHRQBxviDxN4n0HS21TUfDOm/ZY5Ykk8nV2ZwHkVMgGAA43ZxkdK7KuP+Mv/JPL7/r4tP8A0pirsKACiiigAooooAKKKKACiiigAooooAKKKKACiiigAooooAKKKKACiiigAooooAKKKKACiiigAooooAKKKKACiiigAooooAKKKKACiiigAooooAKKKKACiiigAooooAKKKKACiiigAooooA5D40f8kt1//r1/9mFdVbf8ecX/AFzH8q5X40f8kt1//r1/9mFdVbf8ecX/AFzH8qAPPv2Zv+SDeEP+vAf+hNWzf6/r03ji78N6NZ6bttbGK6kmu5XBYyO6hQFB6bOvvWN+zN/yQbwh/wBeA/8AQmrQ0r/kteu/9gSz/wDRs1AGnu8c/wDPHw5/39m/+Jo3eOf+ePhz/v7N/wDE10MjbI2brgE1wHgjxB468WeFbHxFaw+HLWG9RnSGQTMyAMQASCATxQBvbvHP/PHw5/39m/8AiaN3jn/nj4c/7+zf/E1Ft+IP/PTwv/37n/xo2/EH/np4X/79z/40AS7vHP8Azx8Of9/Zv/iaN3jn/nj4c/7+zf8AxNRbfiD/AM9PC/8A37n/AMaNvxB/56eF/wDv3P8A40AS7vHP/PHw5/39m/8AiaN3jn/nj4c/7+zf/E1Ft+IP/PTwv/37n/xo2/EH/np4X/79z/40AS7vHP8Azx8Of9/Zv/iaN3jn/nj4c/7+zf8AxNRbfiD/AM9PC/8A37n/AMaNvxB/56eF/wDv3P8A40AS7vHP/PHw5/39m/8AiaN3jn/nj4c/7+zf/E1Ft+IP/PTwv/37n/xo2/EH/np4X/79z/40AS7vHP8Azx8Of9/Zv/iaN3jn/nj4c/7+zf8AxNRbfiD/AM9PC/8A37n/AMad8P8AXtR1y31ePVLe1iutM1SWwY2xYxybFRtw3cj7/T2oAz/EviLxT4X00a3rGnaVPpNvKn9oPZyymW3gJw0wDL8wTILD+6Ce1dpFIksayRuro4DKynIIPQg0TRxzRPDNGskbqVdGGQwPUEdxXBfDuWTwvrlz8Ob2Rjb28ZutAlkbJkss4MOT1aEkL/uFPegDv6KKKACiiigAooooAKo6peXltPZR2umy3gnm2SusiqsCbSS7Z6jjGBzkir1ZGs+T/bmh+ZqUlrJ9ol8q3UHF0fJfKt7AZfnutAFi4utSTVYreHSvNs2xvuvtCrs65+Tqe350j3WpDV1tl0rdZEc3f2hRg4/udevFYvjTX9W03X/D2iaPb2Lz6xNOhlu2fZEIojJ0Xkk4xUmPH39/wz/3zP8A40Aa63WpHVzbNpWLIDi7+0Lycf3OvXiiC61J9Vkt5dK8qzUHZdfaFbf0x8nUd/yrIx4+/v8Ahn/vmf8Axox4+/v+Gf8Avmf/ABoA17K61KXUZobnSvs9smfLuPtCv5nPHyjkcUmnXWpz3E6Xmk/ZIk/1Un2hX8zn0HSsnHj7+/4Z/wC+Z/8AGjHj7+/4Z/75n/xoA1dNu9Unjna90j7Gyf6pftKyeZ17gcdvzosLzVJrGeW70f7LcID5UP2lX8zjj5gMDnisrHj7+/4Z/wC+Z/8AGjHj7+/4Z/75n/xoA1bW81STTJrifR/Iu1z5dt9pVt/p844GaIrvVG0l7l9ICXozttftKndz/fxgVlY8ff3/AAz/AN8z/wCNGPH39/wz/wB8z/40Aav2vVP7H+0/2R/pv/Pp9pX1/v4x05olu9UXSUuY9I33hxutftKjbzz8+MGsrHj7+/4Z/wC+Z/8AGjHj7+/4Z/75n/xoA1Lu81WPTYZ7fRxPdPjzLf7Sq+Xxz8xGDS399qFsli0WkS3XnypHcCOVc2wYgFjn7wGecc4Fct4i17xj4dj0+71GDQbi2udRtrJ1gMquBNIE3AnI4znFdF4s8n7FZ+fqkmnL/aFrtdAcyN5q7Yjjs5wp9jQBsVwPiixvPB2t3HjXQLWS4sLghvEGmQrkyqBj7XCv/PZQPmX+NR/eAz31FAFbS76z1TTrfUdPuYrq0uY1lhmjbKuhGQQas151eq3w01iXUoFJ8F6hOXvYVHGkTueZ0HaByfnXojHcOC2PREZXRXRgysMqwOQR60ALRRRQAUUUUAFFFFABRRRQAUUUUAFFFFABRRRQAUUUUAFFFFABRRRQAUUUUAFFFFABRRRQBx/xl/5J5ff9fFp/6UxV2Fcf8Zf+SeX3/Xxaf+lMVdhQAUUUUAFFFFABRRRQAUUUUAFFFFABRRRQAUUUUAFFFFABRRRQAUUUUAFFFFABRRRQAUUUUAFFFFABRRRQAUUUUAFFFFABRRRQAUUUUAFFFFABRRRQAUUUUAFFFFABRRRQAUUUUAFFFFAHIfGj/kluv/8AXr/7MK6q2/484v8ArmP5Vyvxo/5Jbr//AF6/+zCuqtv+POL/AK5j+VAHn37M3/JBvCH/AF4D/wBCatDSv+S167/2BLP/ANGzVn/szf8AJBvCH/XgP/QmrQ0r/kteu/8AYEs//Rs1AHZ3H/HvJ/uH+VcN+z5/yRvw3/17t/6Meu5uP+PeT/cP8q4X9n44+DPhw4JxbPwO/wC8egDoPH2tT+HfCV9rVvFFK9sEYiXO0KXVWJx2Ckn8KwNc+IH9m+KZtNhsk1K22WUcLW0i7jPcSSKFZidoG1A3rj1rOsfixZXwt5bjw7qcWnXGl3N9Luh8ySNIpljYsi5BTDE5znjGK1vD3jDwNfa+fDmjRwGYXEiDybUCLzogN/IHDL0yQOQQDxQBj6f8Vre2iuW1+2igRNQ1K1jnjnTYPsrvgONxZcqoG48buwyKsQ/Fe0uHuLe10G+murVLt7iLzY1CLbiIucsRnImXAx65xWldeJPB9vJq1x/Y5lS2uPsN3cxWCsstw7IvkA9XZmkRemCTyeDVeTxt4P00vbpo9zFcxtcRzWsWngSRiONZJdwHGCjIeCd3HU0ATeMvGF7Zaf4YudEhVv7dn2r5lnJcuqfZpJhiONgSTsAJzgAk1m2/xNnXTyuo6G9pfRTrYXSidGEN40e/aEzvZASPm+pGQM1oQ/ETwxM9lDFY6k9y8kSWduLE+YfNt5JUZR/Cpjjk5OMYwcVFF488FXc8F/8A2fOby6hiezaTT/310krGNRGTyecggkYB54NAGf4Z+Jz3kdpBdWq3GoXcdrsij2wxK8lr57nzHc8Y6DAPYZ610ujeM7XU/Ej+Ho7C6j1CBpftSMVIgjUKUkJB5WTcNuOuG9DWNfeOvBKWtzHcaTcSJbRzy3kJ00N9nW2ZUcuOny71xjOQeM1pz3nh7wrrLyRW19d6prKNcFYUM0hhhXoMnCxruwFHduASaAMXTviHqX9v6pp99pKbl1G5tbCJZ40Vo7dEaR3kZsbj5i4XGcewJre8E+NrfxZdTLp+m3UVtDbwTPPMyD5pU3hAoJJwO/T0JrPPjfwTqNilxJZvcadI9s8tzJY5hhkuEUxeZkcMRIgJwcbgCRUsfxC8K20EVx5F5bJewLNZH7GVN8m9Il8rHLHMkYAODh17UAdtXEfCn/j68Z/9jPc/+i4a1fBPiV/Eb60GsJbL+zdReyCy/fbaiNuI7fe9T0rK+FP/AB9eM/8AsZ7n/wBFw0AdvXL/ABH8PXWt6RDeaPIlvr+lS/bNKnYcCVRgxN/0zkUlGHo2eoFdRRQBjeC/ENr4o8OWusWsbwGUFJ7eT/WW0ynbJE/+0rAg/TPetmvPdT/4oX4gLrA+Tw74lnSC/wCPltL84WKY+iyjEbH++Iz/ABGvQqACiiigAooooAKztT+0f2rpXladDcxedJ507kbrYeU2GX3JwvHZjWjWPrRtv7e0HztQmt5TcS+RAmdty3kPlW9gMtz3UUAc944/5Kh8P/8Ar4v/AP0lau5rhvHH/JUPh/8A9fF//wCkrV3NABRRRQAVFcXNvbtEtxPFEZXEcYdgN7Hooz1PB4qWuP8AGljrGseKPDlraaWRY2F+moXN/JMgQBUceWqg7y5JHYAA9e1AHYU2SSOMAyOqAkKNxxknoK8h0PSfiWYvC2l6jHqUI0hb2PVL9NTjb7duidYWjySzHJUjzFG0jocVkN4G8XXfg+Czv9Jvrr+zdbs7+ES6kUvr2NMiYviZo1k6EEOobk4U0Ae70Uy3G23jXayYUfKzZI46E96fQAUUUUAcP8Z/+QBo/wD2MOm/+lKV03iD7R9mtvs2mw6g32yDckpGI08xd0oz3QZYe4rmfjP/AMgDR/8AsYdN/wDSlK3/ABcbUWVl9r1CexX+0bXY8WcyP5y7Yzj+FjhT7GgDZFFFFADJ4oriCSCeNJYpFKOjqGVlIwQQeoIrz/SJpPh3rNv4dvpHfwpfSiLR7uRsnT5WPFnIx/5Zn/lkx6fcP8OfQ6p63pen61pN1pOq2sd3ZXUZjmhkGQ6n+XsRyDyKALlFcL4S1TUPDmtxeB/E11Jcl1Y6Hqkx5vYlGTDIf+fhB1/vqN3XdXdUAFFFFABRRRQAUUUUAFFFFAFHxDPLa6BqNzA2yWK1ldGx0YISD+dcX4E0HUNY8D6Dq974x8TG6vtNt7mYpcxqC7xKzYHl8DJPFdh4r/5FbVv+vKb/ANANZnwo/wCSW+E/+wJZ/wDohKAGf8IhN/0OHij/AMC4/wD43R/wiE3/AEOHij/wLj/+N11FFAHL/wDCITf9Dh4o/wDAuP8A+N0f8IhN/wBDh4o/8C4//jddRRQBy/8AwiE3/Q4eKP8AwLj/APjdH/CITf8AQ4eKP/AuP/43XUUUAcv/AMIhN/0OHij/AMC4/wD43R/wiE3/AEOHij/wLj/+N11FFAHL/wDCITf9Dh4o/wDAuP8A+N0f8IhN/wBDh4o/8C4//jddRRQBy/8AwiE3/Q4eKP8AwLj/APjdH/CITf8AQ4eKP/AuP/43XUUUAcBoJ1LS/i7L4ffXdT1HT30EXgjvHRysv2gpkEKD93jFd/XCj/kv7f8AYrD/ANKjXdUAcf8AGX/knl9/18Wn/pTFXYVx/wAZf+SeX3/Xxaf+lMVdhQAUUUUAFFFFABRRRQAUUUUAFFFFABRRRQAUUUUAFFFFABRRRQAUUUUAFFFFABRRRQAUUUUAFFFFABRRRQAUUUUAFFFFABRRRQAUUUUAFFFFABRRRQAUUUUAFFFFABRRRQAUUUUAFFFFAHIfGj/kluv/APXr/wCzCuqtv+POL/rmP5Vyvxo/5Jbr/wD16/8Aswrqrb/jzi/65j+VAHn37M3/ACQbwh/14D/0Jq0NK/5LXrv/AGBLP/0bNWf+zN/yQbwh/wBeA/8AQmrQ0r/kteu/9gSz/wDRs1AHZ3H/AB7yf7h/lXB/s/SxL8G/DYaRAfs7dWH/AD0eu/PIweRXPjwR4N5x4U0QZJJxYxjk8ntQBJbeHfC9skqW+l6fGssUsLhUXBjkYNIn+6xAJHSp7LSdCsb+S+s7W1t7iUkyPGdu4kAEkDjOAOevFVf+EJ8Hf9Crov8A4Ax/4Uf8IT4O/wChV0X/AMAY/wDCgB1z4b8LXM15LcaZYSNe83WQMSnj5mHQt8q89eBzxSweHfC8ChYtM08f63kqCT5oAkJJ5O4AA56gCmf8IT4O/wChV0X/AMAY/wDCj/hCfB3/AEKui/8AgDH/AIUATx6J4cju4byPT7BbiDZ5UgRdybEaNcHthHdR7MRUUvhvwrLbR28mlaa0UUKwRrsX5I1YOFX0AYAjHem/8IT4O/6FXRf/AABj/wAKP+EJ8Hf9Crov/gDH/hQA6Pw34VjtpLZdL07ypYZYJFKKd8cjbpFb1DEZOepqr408Mab4mtraGa8S1MAdFkjjjZwjrtZVLg7cj0/WrH/CE+Dv+hV0X/wBj/wo/wCEJ8Hf9Crov/gDH/hQBFp3hLwlYR2SwabZFrKKGKF3wzYhTZGTn7zKBgE8inr4U8HrDNCNG0zypk8t0KKRt3bto/ujdzgY5ANO/wCEJ8Hf9Crov/gDH/hR/wAIT4O/6FXRf/AGP/CgC7o+naLo8U0Wl29raJPKZpRHgeZIQAWY9ycDk+lc18KCDc+MyCCP+Enuen/XOGtj/hCfB3/Qq6L/AOAMf+Faek6XpukWxtdK0+1sYC5cx28KxqWPVsKOp9aALlFFFAFDxDpNhr2h3mjapAJ7K8haGZD3Ujt6HuD2Nc38MdWvzDe+E9fnaXXdCZYpZW63du2fJuR67lBDejq4rs64n4m6be2kln440KBpdW0RW8+3Q4N9ZNgzQH1IwHT0dR/eNAHbUVU0bUrLWNJtNV06dbizu4VmhkU8MjDINW6ACiiigArP1H7X/ammeRYwTwea/wBomfG6BfLbDJ7lsKfYmtCsbXDZ/wBv6B9ou7iGf7TL9mij+5M3kSbg/sF3MPcCgDnvHLKvxP8Ah+WYD/SL/qf+nVq7fzov+eqf99Cqes6No+sJEusaXY36wsWiFzAsgRiMEjcODjjis7/hDfBn/Qs6J/4Bx/4UAbvnRf8APVP++hR50X/PVP8AvoVhf8Ib4M/6FnRP/AOP/Cj/AIQ3wZ/0LOif+Acf+FAG750X/PVP++hR50X/AD1T/voVhf8ACG+DP+hZ0T/wDj/wo/4Q3wZ/0LOif+Acf+FAG750X/PVP++hR50X/PVP++hWF/whvgz/AKFnRP8AwDj/AMKP+EN8Gf8AQs6J/wCAcf8AhQBu+dF/z1T/AL6FHnRf89U/76FYX/CG+DP+hZ0T/wAA4/8ACj/hDfBn/Qs6J/4Bx/4UAbvnRf8APVP++hR50X/PVP8AvoVhf8Ib4M/6FnRP/AOP/Cj/AIQ3wZ/0LOif+Acf+FAGL8ZZI20DR9sin/iodN6H/p5Suq177Z9nt/sdjBeP9rg3rMRhI/MG+QZ/iVcsPcCqVv4R8Iw3EVxB4b0ZJonEkbrZxhkYchgccEetP8YfYhY2X268uLVP7StPLaHq8nnLsQ/7LNgH2JoA2qKBRQAUUUUAZPi3w/p/ibRJdL1FZArFZIZom2y28qnKSxt1V1PIP8wSKxfA/iHUG1Cfwj4pMa+IbGPzFmVdkepW+cC4jHY9A6D7rexFdhXPeOfDMfiOwha3um0/WLGT7RpmoRrl7abGOn8SMPldDwykj0IAOhormvAniaTXILnT9UtV0/xBprCLUrINkIxHyyRk/eicDKt9QeQa6WgAooooAKKKKACiiigDN8V/8itq3/XlN/6AazPhR/yS3wn/ANgSz/8ARCVp+K/+RW1b/rym/wDQDWZ8KP8AklvhP/sCWf8A6ISgDH0/4l2c+ua/pF3pc9lPpr3AsnkkBTUhAgaXyyOjLkZQ84IbkdLFn8TfC50XTtQ1C6azku9Ng1GeFYnmFnDMoKtM6KQi9RubAOCelTav8PNB1XQdU0e7a72ahfSagLiOXZPazuAN8LgfKRjjrwSDkEisiT4P+GftEE8Mkyumn22nzebb284njgXZGWEkbYbbwSuAR2oA2V8faDG14t1eQl4dTbToYrPzLmaeURrJtEaJu3bWyQAwA5z6VLn4m+H/ALVpAsJJL61v7u6spHihlMsU8CFmj8oJvZ8jBGOKo6v8PF0+4bVvC5uhqj6xJqQb7WkQhMkCwuihonUptRRtI46g8VJ8N/h5JoUFtfazfyXOrJqt/qjeW4KB7onchO0bsKRyAuTngDigBZ/ipoY8R6HY2cc99p+r6fdXkN1bwyySBoJFRo/JVC+QS2c4KlSCK15PiF4SFvaTW+pSXourdrqNbO0luHEKsVaRlRSyKGBU7gOQR1BrLtvhfp1jqNhqOk67rFhd2IvhHJG0T7hdzmeQMHQg4c/L6D1qWw+GunaVLFcaJrWr6befY2s7m6R45JLpTI8paTzEYb98kjZAH3iOmAADbg8Y+GJ7C51CHWbaW1tbFNQmlQkqluwYrJkDoQrfkaw/GXxO0HQ9B1i+sHOqXmmaeL6S3jSQII2TeheQKVjDLyM9aguvhRox06fTdP1fWdNtLrSl0q7jhlRjPCpchizoxD/vHywxnNX7n4c6JcaDrujPcXwt9btIbS5IkXcqRRCJSny8HaoznPNAE1r8RPCclld3FxqX2NrKGGa5juYJInCS8RsqsoZ1YgqpUHJGBzUn/Cf+FVtLuefUJLVrN4o57e4tZYrhWlJEYETKHYvg7cA5wcdDVTX/AIc6LrOpT6lPdahDdSWNrZxyQyhTD9mlaWKRePvhnOc5BHGKju/hvp99dz6pf6xqlxrTvbvFqWYklt/ILGNUVUCYzI+QVOdxz2wAX/8AhP8AwqLOa4e/mjeG6Sze1e0lW6E7jckfklfMLMASMLyAT0BpPAXjCHxbca8tvaSQRaVqJslaQMrSYjRySjKGQgsRg+lUJ/htp89//bE2s6q+ui8ju01PMQlQxxtGqBdmzZsdwRt53E9cVs+D/C1t4bk1WaK+vb641W8N5dS3JUkybFTgKoAGFHGKAMQf8l/b/sVh/wClRruq4Uf8l/b/ALFYf+lRruqAOP8AjL/yTy+/6+LT/wBKYq7CuP8AjL/yTy+/6+LT/wBKYq7CgAooooAKKKKACiiigAooooAKKKKACiiigAooooAKKKKACiiigAooooAKKKKACiiigAooooAKKKKACiiigAooooAKKKKACiiigAooooAKKKKACiiigAooooAKKKKACiiigAooooAKKKKAOQ+NH/JLdf8A+vX/ANmFdVbf8ecX/XMfyrlfjR/yS3X/APr1/wDZhXVW3/HnF/1zH8qAPPv2Zv8Akg3hD/rwH/oTVoaV/wAlr13/ALAln/6NmrP/AGZv+SDeEP8ArwH/AKE1aGlf8lr13/sCWf8A6NmoA7avM/BfhfSPEMniHUNYF/c3A1++hVv7RuECokpCqFVwAAOMAV6ZXG/Cn/jz8Rf9jJqH/o40ATf8K78Kf8+l9/4NLr/45R/wrvwp/wA+l9/4NLr/AOOV1lFAHJ/8K78Kf8+l9/4NLr/45R/wrvwp/wA+l9/4NLr/AOOVjfEvS/F9x4otNR8KwSCaLS54Y7nzU2RTPJHglHOGOwSYJBAzVfU9L+Iqatay217c3MFnrE5gLTxr5ls9qyoZQAN6rM3I+9jkZwKAOh/4V34U/wCfS+/8Gl1/8co/4V34U/59L7/waXX/AMcrjnuviBpejW93r+pXsMBuoVv1xapMB5T7zA+SuwyeXwwDBQ2OTipvDdx8TNQ8OR6tP9qkc6UrQWzGG3eW4M8oZnynBEPlEDgE+lAHV/8ACu/Cn/Ppff8Ag0uv/jlH/Cu/Cn/Ppff+DS6/+OVxtvY/FoPDdyTSPdRRalBbB5ohH8202jzoCQ2MMDgkjjPc1bNv8SWtIPNm1aW1kaQTQp9kjvI22Ls+cko0e7ceMMOBgigDp/8AhXfhP/n0vv8AwaXX/wAco/4V34U/59L7/wAGl1/8crR8AWN9pngXQNN1IEX1pptvBcgvvxIsShvm78g89626AOT/AOFd+FP+fS+/8Gl1/wDHKyPhzaR6X8TPG2j2ct19ht4dOkhhmuZJhGzpLuK72JGcDP0r0OuE8If8lk8e/wDXtpf/AKLmoA7uiiigAooooA8+8O/8UP44k8LS/JoGuSSXeiueFt7nlp7T2B5lQf8AXRf4RXoNYXjvw7F4o8OT6Y0zWtyGWayukGWtbhDujlX3VgOO4yO9QfDvxFN4h0EnUIBa6zYStZ6ra/8APG5TG7HqjAh1PdWU0AdJRRRQAVQ1D7d/aWm/Zra3lt/Nf7VJJ9+JfLbaU9y20H2Jq/WLrn2H/hIPD/2ma4S4+0zfZUj+47eRJuD+23cR7gUAcr8T9N0/V/H/AIC07VLOG9s5Lm9Z4Jl3IxFsxBIPBwa2v+FceAv+hP0X/wABE/wqh44/5Kh8P/8Ar4v/AP0lau5oA5X/AIVx4C/6E/Rf/ARP8KP+FceAv+hP0X/wET/CuqooA5X/AIVx4C/6E/Rf/ARP8KP+FceAv+hP0X/wET/CrHj/AMUL4X0yzljtDeXuoX0On2MG/Ysk8pwu58HaowSTg8DgE1zz/EOLQ/7cfxRqmiSf2Pafabq20wSvcRgMFJ2MPmGWAyO56UAbP/CuPAX/AEJ+i/8AgIn+FH/CuPAX/Qn6L/4CJ/hWZrXxZ8K6MXTUhfW8sFqt3eRPGoe0hYkK8g3Z5Cltq7m2jJAqWX4qeD014aSL15Cb+PTjcoAYRcuBtj67iSWUZClQSATmgC9/wrjwF/0J+i/+Aif4Uf8ACuPAX/Qn6L/4CJ/hVfw58R9C1270yG1tNVih1WSeKxuZ7QpFNJDu3oDnIOEcjIAO04JrsqAOV/4Vx4C/6E/Rf/ARP8KP+FceAv8AoT9F/wDARP8ACuqooA8q+Jng/wAK6Jp+i3+keH9NsLtfEGnKs1vAqOAbhARkc8g4r0bXPt32e3/s+1t7h/tcPmLMeFi3jew/2guSPcCuW+M//IA0f/sYdN/9KUrd8ZfYPsNj/aE9zDH/AGnaeWYOrS+cuxT/ALJbAPtmgDbooooAKKKKACiiigDlPHfhu8vprbxF4ckitfEumqRbSPxHdRE5e2mx1jbHB6o2GHcHQ8F+JLPxPo/223jltriKRoL2zm4ltJ1+/E49R69CCCOCK264nxpoupaZrH/CceFLczanHGI9T09Tgapbr0HoJkGSjd+UPBGADtqKzvDetab4h0S21jSbgT2lym5Gxgg5wVYHlWBBBB5BBBrRoAKKKKACiiigDN8V/wDIrat/15Tf+gGsz4Uf8kt8J/8AYEs//RCVs65bSXui31nEVEk9vJEhbpllIGfzrkfB7eMtC8I6Nok3hW2mk0+wgtXkTVVCuY41UkZTODigDuqK5r+1/F3/AEJ8H/g2T/4ij+1/F3/Qnwf+DZP/AIigDpaK5r+1/F3/AEJ8H/g2T/4ij+1/F3/Qnwf+DZP/AIigDpaK5r+1/F3/AEJ8H/g2T/4ij+1/F3/Qnwf+DZP/AIigDpaK5r+1/F3/AEJ8H/g2T/4ij+1/F3/Qnwf+DZP/AIigDpaK5r+1/F3/AEJ8H/g2T/4ij+1/F3/Qnwf+DZP/AIigDpaK5r+1/F3/AEJ8H/g2T/4ij+1/F3/Qnwf+DZP/AIigDKH/ACX9v+xWH/pUa7quJ0TTPEF18TZfFGqaZb6dajRhYJGt2JnZ/OMmeFAAxXbUAcf8Zf8Aknl9/wBfFp/6UxV2Fcf8Zf8Aknl9/wBfFp/6UxV2FABRRRQAUUUUAFFFFABRRRQAUUUUAFFFFABRRRQAUUUUAFFFFABRRRQAUUUUAFFFFABRRRQAUUUUAFFFFABRRRQAUUUUAFFFFABRRRQAUUUUAFFFFABRRRQAUUUUAFFFFABRRRQAUUUUAch8aP8Akluv/wDXr/7MK6q2/wCPOL/rmP5Vyvxo/wCSW6//ANev/swrqrb/AI84v+uY/lQB59+zN/yQbwh/14D/ANCatDSv+S167/2BLP8A9GzVn/szf8kG8If9eA/9CatDSv8Akteu/wDYEs//AEbNQB21cb8Kf+PPxF/2Mmof+jjXZV5z4X1HVvDU2u2V14Q1+68/Wru6imtY4WjeOSQspBMgPT1FAHo1Fcn/AMJlef8AQjeKv+/EH/x2j/hMrz/oRvFX/fiD/wCO0AafjO+1HT/D89xpdpc3V1uRFWCISMgZgC+09QoJJABPHAPSvL4fG3xIkmbS5dNMWrQaabqOCLTWlNxL9oljjEh3DykdEU5wMZJyvSu9/wCEyvP+hG8Vf9+IP/jtJ/wmF1u3f8IL4p3Yxn7PBnH/AH9oA5eLxd45vNY1JNM08XQs767tXtxYsIUjjiJRxOW+eTzNq7QOQTwPvVYm1f4k29zDC1oZZ/KtpIVTTsw3TP8A69ZJA2INmSADzwDls4HQL4wulzt8C+KRk5OLeDr/AN/aX/hMrz/oRvFX/fiD/wCO0Acnb+KPiVNc6l/xT91DZZgaOSWxLTWytIyyhUBAmKqEIAJ6k5b7tWrebx7b+Jri+tmu7zTZbvTovJubQrvhZCJ5ApIMRUkMQB1HOe3Rf8Jlef8AQjeKv+/EH/x2j/hMrz/oRvFX/fiD/wCO0AdZRXJ/8Jlef9CN4q/78Qf/AB2j/hMrz/oRvFX/AH4g/wDjtAHWVwnhD/ksnj3/AK9tL/8ARc1X/wDhMrz/AKEbxV/34g/+O1n/AA/h1S48f+LvEF5ot/pdpfxWEdsLwIHcxJIHOFZsAFh1oA7yiiigAooooAK8/wDHat4P8TwfEC2UjTpUSz8RRqOsGcRXWPWIsQT/AHGP90V6BUd1BDdW0trcxJNBMhjkjdcq6kYII7gigB6srKGVgykZBHQilrgvhxcTeHdWuvhzqMzSfYY/tGiTyMS1xYE4CEnq8Jwh7ldh6k13tABVG/8A7Q/tHTvssdu1t5r/AGtpPvqnlttKe+/aD7Zq9WLrv9n/APCQeH/tRuRc/aZvsnl/c3+RJu3+23dj3xQBgeOP+SofD/8A6+L/AP8ASVq7muM8f6drUnirwprmk6WdTTS57lriFbhIn2yQFFI3kA8n1q1/wkHij/oQr7/wY2v/AMXQB1NFct/wkHij/oQr7/wY2v8A8XR/wkHij/oQr7/wY2v/AMXQBr+JdC0vxHpL6Zq1v59uzrIu1yjxupyroykFWBAIIIIrn734b+H9RjvF1afVdTa7svsDyXV6zMsBdXKqRjGWRST1OBzVn/hIPFH/AEIV9/4MbX/4uj/hIPFH/QhX3/gxtf8A4ugBdW8C6DqOtNrBW6tb2SBLeeS2mKefGhOwOO5GSAeDgkZotvAmg2uvTaxZrc2slxci7nhimIhkmwAXK+pwM4wCRk80n/CQeKP+hCvv/Bja/wDxdH/CQeKP+hCvv/Bja/8AxdAFjR/Bmg6TZaNZ2VvKkOjXEtxZBpmYq8okDkk/e/1r9fX2roa5b/hIPFH/AEIV9/4MbX/4uj/hIPFH/QhX3/gxtf8A4ugDqaK5b/hIPFH/AEIV9/4MbX/4uj/hIPFH/QhX3/gxtf8A4ugCh8Z/+QBo/wD2MOm/+lKV1Wt/2h9ng/s2O2kk+1Q+aJ+gi3jzCP8AaC5x74rifGCeK/E9vpdgvhGexSHVrO7lnmvoGVY4plduFYknA4AFdT4y/s/7DY/2kbkR/wBp2nleR183zl8vP+zuxn2zQBt0UUUAFFFFABRRRQAUUUUAef8AiS1uvA+t3PjDRreSfRLt/M8QadCuShxg3sSj+MAfvFH31GfvDnurC7tr+ygvbK4juLa4jWWGWNgyyIwyGBHUEGpq85kB+GWrmVRjwRqE+ZFH3dGuHP3h6W7seR0jY54VjgA9GooBBAIOQe9FABRRRQAUUUUAFFFFABRRRQAUUUUAFFFFABRRRQAUUUUAFFFFAHH/ABl/5J5ff9fFp/6UxV2Fcf8AGX/knl9/18Wn/pTFXYUAFFFFABRRRQAUUUUAFFFFABRRRQAUUUUAFFFFABRRRQAUUUUAFFFFABRRRQAUUUUAFFFFABRRRQAUUUUAFFFFABRRRQAUUUUAFFFFABRRRQAUUUUAFFFFABRRRQAUUUUAFFFFABRRRQByHxo/5Jbr/wD16/8Aswrqrb/jzi/65j+Vcr8aP+SW6/8A9ev/ALMK6q2/484v+uY/lQB59+zN/wAkG8If9eA/9CatDSv+S167/wBgSz/9GzVn/szf8kG8If8AXgP/AEJq0NK/5LXrv/YEs/8A0bNQB21c7q/jjwppOpzaZqGtQQ3kG3zYdrMybgGGdoOMgg/jXRVyPgz/AJHjxz/2ELX/ANIoKAHf8LI8E/8AQdi/78yf/E0f8LI8E/8AQdi/78yf/E11lFAHJ/8ACyPBP/Qdi/78yf8AxNH/AAsjwT/0HYv+/Mn/AMTWlpPivw7qhP2HVreTEC3GSSgMTHAkBYDKk8ZHFX9Q1TTdOt3uL/ULW1hRd7PLKqgL689uaAOe/wCFkeCf+g7F/wB+ZP8A4mj/AIWR4J/6DsX/AH5k/wDia6JdQsysjtOsaRuIy8nyqSQCME8HqOlKl9aMgYzLGDIYx5nyEsDjAB689PWgDnP+FkeCf+g7F/35k/8AiaP+FkeCf+g7F/35k/8Aia6G+1TTbG2ubm9v7a3htU33DyShREvq2eg+tCalYskkn2hEjjZVMjnahJAIwx4PBHSgDnv+FkeCf+g7F/35k/8AiaP+FkeCf+g7F/35k/8Aia6g3ECzLCZoxI/3ULDcfoKkoA5P/hZHgn/oOxf9+ZP/AImr+geMPDWvag+n6Rq8F1dxxec0IDK4jyBuwQOMkDPvW7XEz/8AJd7P/sWJ/wD0qhoA7aiiigAooooAKKKKAOU+JOgXuraZbapoZWPxDo0v2vTGZsLIwGHgc/3JFyh9Mhv4RWr4P1+y8T+HLTWrEOkc6nfFIMSQSA7XicdmVgVI9RWtXn1z/wAUN8Q1u+U8OeKLhY5/7lpqRGEc+izABSf74X+/QB6DVHUPt/8AaWm/ZWthbea/2sSffKeW23Z77tufbNXqxdc+wf8ACQeH/tUdy1z9pm+yNH9xX8iTcX9tu4D3xQA/xJ4l0Lw4tsdb1KGy+1OY4A+SZGAyQoAJOBzWV/wsjwT/ANB2L/vzJ/8AE1S8b/8AJUPh/wD9fF//AOkrV3NAHJ/8LI8E/wDQdi/78yf/ABNH/CyPBP8A0HYv+/Mn/wATXWUUAcn/AMLI8E/9B2L/AL8yf/E0f8LI8E/9B2L/AL8yf/E11lFAHJ/8LI8E/wDQdi/78yf/ABNH/CyPBP8A0HYv+/Mn/wATXWUUAcn/AMLI8E/9B2L/AL8yf/E0f8LI8E/9B2L/AL8yf/E11lFAHJ/8LI8E/wDQdi/78yf/ABNH/CyPBP8A0HYv+/Mn/wATXWUUActb/ETwXPdQWsev24luJVhiV0dd7scKoJAGSeBW1rf9ofZ4P7Oa2En2qHzfP6eVvHmY/wBrbnHviuW+M3/IA0f/ALGHTf8A0pSt3xl/Z/2Gx/tKO5kj/tO08oQdRL5y+WT/ALIbGfbNAG3RRRQAUUUUAFFFFABRRRQAVHdW8F1ay2t1DHPBMhjljkUMrqRgqQeCCO1SUUAefaDcT+AdatvCuqTSS+HL2QRaFfSsSbZz0spWP/kNj1A2dQM+g1R8QaRp2vaLdaPq1qlzZXUZjljbuOxB6gg4II5BAI5Fcr4O1fUtF1pfA/im5e4u9jPpGpSf8xKBeqsennoPvD+IYcd8AHcUUUUAZ3id2j8NapJGxV1s5irA4IOw8iuK+G/gvwxf/Dvw1fXmlJPc3Gk2ss0ryOWd2hUsxOeSSSa7TxX/AMitq3/XlN/6AazPhR/yS3wn/wBgSz/9EJQA3/hAPB//AEA4P++3/wAaP+EA8H/9AOD/AL7f/GunooA5j/hAPB//AEA4P++3/wAaP+EA8H/9AOD/AL7f/GunooA5j/hAPB//AEA4P++3/wAaP+EA8H/9AOD/AL7f/GunooA5j/hAPB//AEA4P++3/wAaP+EA8H/9AOD/AL7f/GunooA5j/hAPB//AEA4P++3/wAaP+EA8H/9AOD/AL7f/GunooA5j/hAPB//AEA4P++3/wAaP+EA8H/9AOD/AL7f/GunooA850LTLLRPjfLp+lQm1tJPDSzPCsjFC/2kjdgnGccZr0auFH/Jf2/7FYf+lRruqAOP+Mv/ACTy+/6+LT/0pirsK4/4y/8AJPL7/r4tP/SmKuwoAKKKKACiiigAooooAKKKKACiiigAooooAKKKKACiiigAooooAKKKKACiiigAooooAKKKKACiiigAooooAKKKKACiiigAooooAKKKKACiiigAooooAKKKKACiiigAooooAKKKKACiiigDkPjR/wAkt1//AK9f/ZhXVW3/AB5xf9cx/KuV+NH/ACS3X/8Ar1/9mFdVbf8AHnF/1zH8qAPPv2Zv+SDeEP8ArwH/AKE1aGlf8lr13/sCWf8A6NmrP/Zm/wCSDeEP+vAf+hNWhpX/ACWvXf8AsCWf/o2agDtq5HwZ/wAjz45/7CFr/wCkUFddXI+DP+R58c/9hC1/9IoKAOuooryuL4d+KZtS1O5v/EVuEv3haVLYyRrJsu1lLbRjaTEDH1PXrjigC5J8MtM03wVbadBqotZbSCOO8v7lN4mt4wxKMGb92mTu+QrgqO2ai0v4UaSvhi809tTS/wDtuj2+nw3b2yOUWJTtdck5ByDjPbrVXXPhjrV1Z31hb6ray2EyXkVnbXMs+yyWbGx02t8zL8wwcDB4I6V0eveE9SvNO8PWsNxbXEOlw+Vc2Vw8kcF0diqrkpzlCpIBBHzHoQCACk3w3b+111YanaSXH2qSdoLjT1ktv3kcKNtjLfKw8kbWzwHYc5rL1X4V3V5qzxLqFodOntL6OWW4tBLKjXN0JsRgnClRkB+cEDitLR/A2uWviFL6bWwoSeeR7uKSQ3FxHIjKkLq2UCRlgQeeY14GTVrUvB+sTa5DeHVhqkCWfkR/b3ZZLWXLkzoIwEZiGUHIBAQYPJFAGRe/COO+v9UuL7X5bhL3T7mwUPbAsqSlShc5w5TaADtBI6nPNWbr4ar9oGoPq1kbgz7zFcaeslploIYCBEW4P7oFTnjcRzVJPhhqsVxoZTxBcNBZ2kMd0q3UiObhGBe4RiGJZwApBxwMZwSKqXXwt8RX/wDap1PWNOu1vGgl8giRYZJortZhIy/wZRSnG4jPUjigDX0f4Z6NEIZbXVjczWd3YMlw8avKn2PAMe/qN2CCBjAOK9Iry29+HXiKZJg+s210spufKjmmnVbJpJCySxlTkugIUA4+6MFea0tD8A6jp2txavNrkt1eLqpuZJ3kkzJam38swlc7Rl8PgDGRnrQB6BXET/8AJd7P/sWJ/wD0qhrt64if/ku9n/2LE/8A6VQ0AdvRRRQAUUUUAFFFFABWb4o0fT/EHh6+0XVoxJZXcLRygnGB2YHsQcEHsQDWlXCfEi6udc1K1+HmkzyQzalGZtXuYmw1nYA4bB7PKf3a+gLt/DQBc+D+sahrfgW1utSl+1SxSS2yXwGFv443KLcAdg4GfrkjjFdDfm//ALS077LPbx23mv8Aakk+/IvlttCe4baT7A1YsbW3sbKCys4UgtreNYoYkGFRFGAoHYADFZeuCy/4SDw/9otbiW4+0zfZpI/uRN5Em4v7FdwHuRQBgeOP+SofD/8A6+L/AP8ASVq7muG8cf8AJUPh/wD9fF//AOkrV3NABXi/w/8AFHj7VmtNYMt5eael/qKan9ptreO2W3heZY/JZMSGTcsY5BBG4nHFe0VXtLCxs7Q2lrZ28FuSxMUcYVCWJLHA45JJPrmgDzrQfiRresr4etYfD1hbajr2nSapbpcaiwhit08sENII/mlJkHyKDgZJPak0X4pXGu3dnp2laLaJftY3F9d/bNQCW6JDO0DCOVUYSZdSQcABcE4yBXdX3h3QL7T7fT7zRdOuLO2x9ngktkZIsDA2gjC8ccdqbeeGfDt5BaQXWhaZPFZjbao9qhWEeiDHyjgcCgDgfBvxJmfwdDcaokdzeQeEo9elmadV88nflcAYAyg+Ycc9K1/DnjzUPEeqrZ6TpNjGkFnZXN695fGNh9oQOFiVUJfAP3jtBPA746W78K+GbuO2iuvD2lTx2kRht1ktEYRRnqigjhfYcVJP4c8Pz3VrdzaJp0lxaKqW0rWyFoVU5UKcZABAwB0oA8y8P/ETxVeWOkyapYWCXd74nvdJt47G6OxxClyQJd8ZIGYgMqQTkHj7psXvxotYtBl1e30C5njs7WH+0oxJ81peyzCFLVsA8htzMf4VCnB3AV6PD4f0KG7a7h0fT47hrj7UZFt1DGbaV8zOPv4JG7rgmpP7H0jyL23/ALLsvJv3aS8j8hdtwxABLjHzEgAZOelAGL4B8TX/AIiXUI9Q0SfTZbKZUEhWQRXCsobcnmIjccggqOR3BrqKpaPpOl6Pbtb6Tp1rYws25kt4gilsYyQO+AKu0AcP8Z/+QBo//Yw6b/6UpXU62dQFvB/Z09tDJ9qh8wz9Gi3jzFH+0VyB74rlvjP/AMgDR/8AsYdN/wDSlK3fGP2H7DZfb7W4uU/tK08tYeqyecuxz/shsE+wNAG3RRRQAUUUUAFFFFABRRRQAUUUUAFY3jHw7Y+J9FbTbxpYXV1mtbmE7ZbWdeUljbsyn8xkHIJFbNcT4z1rUtU1j/hCPClwYNReMSanqKjI0u3boR2M7jIRe3LngAEAs/DTxFf61aajpusLE+q6LdmxvLm3H+j3LhQRJGegJBG5OqNla62s/wAOaLp3h7RbbR9JtxBaW67UXOST1LMTyzE5JJ5JJNaFAGb4r/5FbVv+vKb/ANANZnwo/wCSW+E/+wJZ/wDohK0/Ff8AyK2rf9eU3/oBrM+FH/JLfCf/AGBLP/0QlADNa8RXll8SfDvhqOKFrXU7K9uJXYHerQ+VtA7YPmHP0FUdW+I1hZS609vo+qahY6FKIdTvLcR7IHwGYBWcM+1WBbaDjtk1u6/4X0fXNQs9Qv4bgXlkkiW09vdywSRrJt3gNGynB2r19KpX3gLwtfTzy3WnSSfafL+1p9qlEd0UACmZA22U4A5cEnAzmgCPTvGtvqd/eppulXtxp1hcPb3WpFoo4EkRcuBucMwXoSBjP0Nch4g+L8T+HdZl0O0MOpaelnMv2ho5oZIprlYiQ0bkEjJ4zxx1rt7nwT4ZuLu9uJNPYC/3G8gS4kSC4LLtZniDBGJXgkjJqsnw68HrbzQPpTzpNBDbSGe7mlYxROJIk3M5IVWAIANAC/FHxdB4L8IS6s72wu5ZI7WxS4k2RvcSHam9uyDlmPZVasXwT8UNP1jw9pE175UupXWrtodyLBhJCt0qO29Wz/qmWPep5OGA9a7TUdE0vUdTsNSvrNLi508u1ozkkRF12sQvTOOMkZGTjrWbqfgjwvqN3cXdzpai4uJIJpJYpXibzIc+VIpQgq6hiNwwcHBJHFAGPq/xAkg1rTtP0rw5f6kJ9al0m5kSSJPKeOB5SQGYbuFz9A3fAOf4U+JN1Mg/t3R7lYJteutKhv4FTyAUkcR7lL78EJgttxurpovA3hmGzhtYdPkjWHUDqUbpdSiQXRUq0u/duJIZgcnBBOatQ+FdAhtYrWPTY1hiv21GNAzYW4Zi5k69dzE46c9KAMDT/iVp1ydInuNH1Sy07W5Gi0y9nWPZcOFZlBUMXTcqsV3AdOcVVi+I5vDoN1a6PqMUOsWlxdWdtNHH5l2kcIkGG8zEfX+Ic+1bumeA/CumzwS2mmFRbF2tYmuJXhti+QxijZikZIJHygYBIFXYPC+gwNpDRadGp0aBoNP+Zj5EbIEZRzzlQBzmgDlPDfxTsbrw7puqeJNJvNAN7oraupmKSRPGiq0gRlJyQGBAIBIPTtXdaTdtqGl2t81rcWhuIVl8i4ULJFuGdrAE4YZ5HrXH6l8NdHu18Paam2LQNEuheRWDh5WaRBiNBI7krEvXywMHAHA4PdUAcKP+S/t/2Kw/9KjXdVwo/wCS/t/2Kw/9KjXdUAcf8Zf+SeX3/Xxaf+lMVdhXH/GX/knl9/18Wn/pTFXYUAFFFFABRRRQAUUUUAFFFFABRRRQAUUUUAFFFFABRRRQAUUUUAFFFFABRRRQAUUUUAFFFFABRRRQAUUUUAFFFFABRRRQAUUUUAFFFFABRRRQAUUUUAFFFFABRRRQAUUUUAFFFFABRRRQByHxo/5Jbr//AF6/+zCuqtv+POL/AK5j+Vcr8aP+SW6//wBev/swrqrb/jzi/wCuY/lQB59+zN/yQbwh/wBeA/8AQmrQ0r/kteu/9gSz/wDRs1Z/7M3/ACQbwh/14D/0Jq0NK/5LXrv/AGBLP/0bNQB21cbNoPiyx8Ta1qmg6poqW+qzRTNFeWcjvGyQpFgMsigg7Aeneuyrl9Y8TanB4pm0DSPDsmpzQWUV3NIbyOFVWR5EUDdyT+6bP4UARfZ/iR/0FvC3/gvn/wDjtH2f4kf9Bbwt/wCC+f8A+O0/+3PGP/Qi/wDlWi/wo/tzxj/0Iv8A5Vov8KAGfZ/iR/0FvC3/AIL5/wD47R9n+JH/AEFvC3/gvn/+O0/+3PGP/Qi/+VaL/Cj+3PGP/Qi/+VaL/CgBn2f4kf8AQW8Lf+C+f/47R9n+JH/QW8Lf+C+f/wCO0/8Atzxj/wBCL/5Vov8ACj+3PGP/AEIv/lWi/wAKAGfZ/iR/0FvC3/gvn/8AjtH2f4kf9Bbwt/4L5/8A47T/AO3PGP8A0Iv/AJVov8KP7c8Y/wDQi/8AlWi/woAZ9n+JH/QW8Lf+C+f/AOO0fZ/iR/0FvC3/AIL5/wD47T/7c8Y/9CL/AOVaL/Cj+3PGP/Qi/wDlWi/woAZ9n+JH/QW8Lf8Agvn/APjtM0Lw74iHjkeJ9f1PTJ2j0x7CKGytXjGGlSQsxZ2z9zGB61N/bnjH/oRf/KtF/hTLTxVqyeJNM0bWfDEmnf2l5ogmW9jmAaNN5BA5HA60AdbRRRQAUUUUAFFFFAGX4r12x8NeHbzXNRZ/s9rHuKou55GJwsaDuzMQoHckCsb4aaFfafYXWta8qnxFrUgutQwciHjEdup/uxrhfc7j3rKX/iufiIX4k8O+FbjCj+G61IDk+hWEHH++x7pXoVABVDUftn9p6Z9nvLeGDzX+0xSD5518tsKnuGwx9gav1j62LT+3tB8+xnnmFzL9nmTO23byHyz+xXKj3YUAZvjfw7q2q61oGs6LqFla3ejzTOFu4GljkEkRjI+VlIIznrTPs/xI/wCgt4W/8F8//wAdrraKAOS+z/Ej/oLeFv8AwXz/APx2j7P8SP8AoLeFv/BfP/8AHa62igDkvs/xI/6C3hb/AMF8/wD8do+z/Ej/AKC3hb/wXz//AB2utooA5L7P8SP+gt4W/wDBfP8A/HaPs/xI/wCgt4W/8F8//wAdrraKAOS+z/Ej/oLeFv8AwXz/APx2j7P8SP8AoLeFv/BfP/8AHa62igDkvs/xI/6C3hb/AMF8/wD8do+z/Ej/AKC3hb/wXz//AB2utooA4LW/DXjXXxp9tq+saAtnbajb3r/ZrGVZG8mQOFBaQgZIxnBrrddN6Le3+w3lvaP9rh8xphw8fmDeg/2mXIHuRWhWN4vFobKy+2WM96n9pWuxIc5STzl2SHH8KnDH2FAGzRRRQAUUUUAFFFFABRRRQAUUVz3jnxOnh2xgS3tW1DWL+TyNM09Gw1zLjPJ/hRR8zOeFA9cAgFTx34kvLGe28OeG44rnxLqSk2ySDMVpEOGuZsdI17Dq7YUdyNHwX4bs/DGj/YreWW6uJZDPeXk5zNdzt96Vz6n06AAAcAVV8CeGH0OG51DVLpdR8Qakwl1K+24DsPuxxj+GJBwq/UnJJNdLQAUUUUAZviv/AJFbVv8Arym/9ANZnwo/5Jb4T/7Aln/6IStzVbX7dpd3Y7/L+0QvFuxnbuUjOPxrl/DeieMdD8O6bosGs6DNFp9pFapI+myhnWNAoJxNjJAoA7Giue8jxt/0FPD3/gum/wDj1HkeNv8AoKeHv/BdN/8AHqAOhornvI8bf9BTw9/4Lpv/AI9R5Hjb/oKeHv8AwXTf/HqAOhornvI8bf8AQU8Pf+C6b/49R5Hjb/oKeHv/AAXTf/HqAOhornvI8bf9BTw9/wCC6b/49R5Hjb/oKeHv/BdN/wDHqAOhornvI8bf9BTw9/4Lpv8A49R5Hjb/AKCnh7/wXTf/AB6gDoaK57yPG3/QU8Pf+C6b/wCPUeR42/6Cnh7/AMF03/x6gDGH/Jf2/wCxWH/pUa7quU0fw3q6eOpPFWsanYzynTBp6QWtq0Sgeb5m4lnbJ5xjiuroA4/4y/8AJPL7/r4tP/SmKuwrj/jL/wAk8vv+vi0/9KYq7CgAooooAKKKKACiiigAooooAKKKKACiiigAooooAKKKKACiiigAooooAKKKKACiiigAooooAKKKKACiiigAooooAKKKKACiiigAooooAKKKKACiiigAooooAKKKKACiiigAooooAKKKKAOQ+NH/ACS3X/8Ar1/9mFdVbf8AHnF/1zH8q5X40f8AJLdf/wCvX/2YV1Vt/wAecX/XMfyoA8+/Zm/5IN4Q/wCvAf8AoTVoaV/yWvXf+wJZ/wDo2as/9mb/AJIN4Q/68B/6E1aGlf8AJa9d/wCwJZ/+jZqAO2rkdO/5LFrf/YB0/wD9H3lddXI6d/yWLW/+wDp//o+8oA66iiigDm/iB4sh8H6dY30+n3V9Hc3qWzrb4LRIUd3lwfvBVjZiByQOKy5Pib4fj8W3Oht5pt7e2hmOoJ80LySzJEsS7cljmRMnoN1aninWvCFtf2lvr99aR3FpKlzCJSf3LsGjRmI4XdvZRu65OM1zrW/wjhjm0vbpEEUEEloyAsiLGJg7qrdMrKQSVOVOOmKANLxJ8Q9M0a5nVbW5vYba0vJ7hoF+dXtngVowpxknzwc5xxWrpnizSLqSeOe8trR0vFtESZyjtI0SSBCGA+bEg4Gfr2HPXUfwu00y6ZdT2Cu32m2nWWd5G/fNH5/mMSSMssWWY8EAZBq7Ya94A8PJdR22oW0G65ZZiS8jSTRRhX5OSzKkQDYzgLzQBDpfxO8P3ENot551rdXB+aFY2lEO6V4o9zAcb2jOKt3HxG8JRwW8keoPcG5jikgjihdnk8wMVUDHDYRyQcEbTnFUoY/hvpurWVxBcWtnci1M9vJHPIkcsKh5c5B2SAB3fBzgEnpVbb8Kp9LuniexSF9QF47QNIkpuZlJDptw5Lruxs4I3Y70AdH4S8V2Xia81BNPjZrW2SB4pzkecsse8HaQCuOmDXQ1y2h6t4LttffTtNv7VdUvUjDoXYySlIsqpLfxiPnb97HJFdTQAVx/i7/kovgj/rte/wDpMa7CuP8AF3/JRfBH/Xa9/wDSY0AdhRRRQAUUUUAFcj8TNdvrGytNB0B1HiLW5DbWBIyLdcZluGH92Nfm922jvXT6heWun2Fxf3s8dva28bSzSucKiKMlifQAVxnw1s7rWb+7+IWsQSQ3WqRiLTLaQYNnp4OYwR2eQ/vH+qr/AA0AdP4V0Ow8NeHrLQ9NRltbSMIpY5Zz1Z2PdmYlie5JNadFFABWfqX2n+1NL8nUIbeLzZPPgcDdcL5bYVfcHDcdlNaFZGsiA67oRl02a5kFxL5U6Z22p8l8s3sRlee7CgDXoorz3XPEXjK38RXlrZ6aziLULaGztvsEjx3Vs4TzZmuAdsZXdJwRx5Y4O4UAehUV5fP4i+Jlvoq6jDocN/dzWmoulh9keLy5IZMW4LFj99OcYG7HGK3PBOseLr7RNWutUsbWWeEZ0+NI5YGmPl5KuJEXHzcAjPB55FAHaUV5vp2veNr608PrCuy6vbxY9WM+jyxrYJ9nkdgoZvm/eKiB8kc+4qtaeKPH00cX/EvSO8eG6N5BPpcyw2DIp8oiQE+cCwUYTJYMWGMYoA6/xfpGv6neaTLo2vPpkVteLLdRqgPmxhWBHTnkjg8cV0KAhQGbcccnHWvMIPFvjXy9Gmk0e8eOW5eC8hTTm89sSIokTOE8nBY5co+OQOMHZ8d634v0zTYbnT9MgDidvMhgSS7lmiCEjy8Iqq5OOH4PTcKAO3ory1/FHxKbxBfw2/h+18i3eX7PbTxyo9zELfehEgUxq7SYBBbAGR1wTMdY8XXFv4YvYbu9O7UNuqw/2LJCFBtZCEIbLBPN2LvGQCRk8UAemUV5HP4u+JS6G9zaaGbjU/sNxLcWb6ZKiWc6keUivu/fAnI+XqPmBA4rT1LxL43svE+m6XBpM95CstpHe3BsWWKVZSfMkjKkhQgwDuIwR0Oc0Aek1na/9q+zW32XUILFvtkG95QMSJ5g3RjP8TDKj3NZfwuXVF+H+jLrf2r+0Rbj7R9pz5u7J+9nnNXfFotzZWf2jTZtQX+0bUqkecxv5q7ZTjshwx9hQBsUUUUAFFFFABRRRQAUUVT1zVNP0TSLnVtUuo7WytYzJNK54VR/M9gByTxQBU8XeIdP8M6JLqmoGRlDLHDBEu6W4lY4SKNf4nY8AficAE1jeBvD2oLfTeLfFXlv4ivY9iwo26LTbfORbRnuehd/429goFXwlpWoeI9ai8ceJraS2KKw0TS5RzYxMMGWQf8APw46/wBxTtHO4nuqACiiigAooooAKKR2VELMwVQMkk4AFYn/AAmPhH/oadD/APBhF/8AFUAblFYf/CYeEf8AoadD/wDBhF/8VR/wmHhH/oadD/8ABhF/8VQBuUVh/wDCYeEf+hp0P/wYRf8AxVH/AAmHhH/oadD/APBhF/8AFUAblFYf/CYeEf8AoadD/wDBhF/8VR/wmHhH/oadD/8ABhF/8VQBuUVh/wDCYeEf+hp0P/wYRf8AxVH/AAmHhH/oadD/APBhF/8AFUAblFYf/CYeEf8AoadD/wDBhF/8VR/wmHhH/oadD/8ABhF/8VQBuUVh/wDCYeEf+hp0P/wYRf8AxVH/AAmHhH/oadD/APBhF/8AFUAblFZ+l65ouqyPHpesaffOg3OttcpIVHqQpOK0KAOP+Mv/ACTy+/6+LT/0pirsK4/4y/8AJPL7/r4tP/SmKuwoAKKKKACiiigAooooAKKKKACiiigAooooAKKKKACiiigAooooAKKKKACiiigAooooAKKKKACiiigAooooAKKKKACiiigAooooAKKKKACiiigAooooAKKKKACiiigAooooAKKKKACiiigDkPjR/wAkt1//AK9f/ZhXVW3/AB5xf9cx/KuV+NH/ACS3X/8Ar1/9mFdVbf8AHnF/1zH8qAPPv2Zv+SDeEP8ArwH/AKE1aGlf8lr13/sCWf8A6NmrP/Zm/wCSDeEP+vAf+hNWhpX/ACWvXf8AsCWf/o2agDtq5HTv+Sxa5/2AdP8A/R95XXVzmv8AgzSNa1j+157jVbW8Nulu8ljqM1tvjVmZQwjYA4LtjPqaAOjorj/+Fe6T/wBBrxV/4P7r/wCLo/4V7pP/AEGvFX/g/uv/AIugCp41+H7eItYmuI9Uewtbz7ML9It264EMm9QRu257Zx0JyG4xeT4e+HfPZplu7m2BuDDZzTloIDOGEpRfVg79ScbjjGaZ/wAK90n/AKDXir/wf3X/AMXR/wAK90n/AKDXir/wf3X/AMXQBFF8MvDEP9ntCl2klnB9nMjSiRriPeXxKXB3ncWO7g/Meea0l8F6GrW7LHODby3ksf708NdbvN/D5jj0ql/wr3Sf+g14q/8AB/df/F0f8K90n/oNeKv/AAf3X/xdAFNvhP4Ta4hlYagwhgMEaG5JVVNv9nOOMj92OmcZ+bGSTWleeAtCuLmK7Vr23vIEgSC5hnKyQ+SrqhXOR92Rgcgg5qH/AIV7pP8A0GvFX/g/uv8A4uj/AIV7pP8A0GvFX/g/uv8A4ugC1pngnRdO8Qvrlubg3MkhmkDlWV5igQy8rkMVHOCB7V01cf8A8K90n/oNeKv/AAf3X/xdH/CvdJ/6DXir/wAH91/8XQB2Fcf4u/5KL4I/67Xv/pMaP+Fe6T/0GvFX/g/uv/i6saR4F0bTdattXW51m7urUOIDe6pPcLHvG1iFdiMkcZoA6iiiigAoorn/AB/4jHhjw7JfRwfa7+aRbbT7QfeubmQ4jjH48k9lBPagDnvGJPjPxfF4Ggy2kWHl3viFx91xndDZ/VyN7DsigfxivQFAVQqgAAYAHaue+Hvhw+GfDq2txOLrUrmVrvUrvGDcXMnLv9OigdlVR2roqACiiigArN1Pzv7W0ny9SjtU86TzLdgM3Q8psKvuDh+Oy1pVk6wIzrmhl9Le6cXEuy4BOLQ+S/zn/eGU/wCBUAa1FFFABXP+MvEo8PtpdvHaJcXOp3ZtYBLOIIlYRtIS8hBxwhAABJJAroKgvrO0vrc299awXUJIJjmjDqSOnB4oA8e0z4uX1vpc+pahafbnRJmW2t5Y1jOL8WyAP3IyOehx0zXR/wDCy7m2vZ49U8NtBBa6m+mXEsF4JmEywecCibQWUoR6Nk4wetd0NM00JsGn2gXGNvkrjGd3p68/Xmpfslrv3/Zod3mebnYM78Y3fXHGaAPOLL4qT3Wm219F4YlaO9ktEs2F6mx/tDFVVzjKOvBIAIx0JIxU4+KAjlto73RDZL/aMunX1xLdAwW0ySpHgMqktu3qVJVRzgkHiu5t9J0q3Lm30yyhLyCRzHAq7nHRjgcn3p0ml6ZJcR3EmnWjzRuZEkaFSyserA4yCfWgDzqL4otDZyqNP+1TWltcXty91dJbZijuJYtsfGHf90eOAPlycmrlr8Tkn1SKP+w5o9Ok1aDSRcPOBIJZolkjJixwPmCnnIPY13E+k6XceT5+m2cvksXi3wK3lsTklcjgk88VKbO0LFjawEmQSkmMffHRvr79aAJ6KKKACs3xF532W28jU4tOP22Dc8gBEi+YuYhnu4+Ue5rSrI8ViM2dn5ulvqQ/tC2xGhI8o+auJeOyH5vwoA16KKKACiiigAooooAZPNFbwSTzyJFFGpd3dgFVQMkknoAK8+0eGX4i6zb+ItQjePwrYyiTRrN1x9vlHS8lB/gH/LJT/vn+HCXbN8S9Yl06FmHgvT5yl5Kp41edDzCp726EfOf42G0fKGz6IiqiKiKFVRgADAA9KAFooooAKKKKACiiigDN8V/8itq3/XlN/wCgGue+FekaS/ww8KO+l2LM2i2ZJNupJPkp7V0Piv8A5FbVv+vKb/0A1mfCj/klvhP/ALAln/6ISgDX/sbR/wDoE2H/AIDp/hR/Y2j/APQJsP8AwHT/AAq9RQBR/sbR/wDoE2H/AIDp/hR/Y2j/APQJsP8AwHT/AArk9J+IlvqHijWdIFrZ20WkXr2lxJPqCrM+yNZC6QhSWXDevY1uT+MPDcFhb302qwpbXFhJqMMhDYe2jUM8nToAwPrzQBof2No//QJsP/AdP8KP7G0f/oE2H/gOn+FYlt8Q/B1xDdzDW4oo7W1W8laeN4h5DHCyLvA3KTgArnkgdxUV38RPD1vc6RAY9VdtVumtrcjTZhh1QvlgVBAwOuD+WSADoP7G0f8A6BNh/wCA6f4Uf2No/wD0CbD/AMB0/wAK560+IXh9rWOS5vYTNNc3MEMFmsly7+RIUc7VTdwcBuMAnGTxme4+IHhGG2tLj+2FmS8tpLq3EEMkrPFGQsj7UUkBSwBz070AbX9jaP8A9Amw/wDAdP8ACj+xtH/6BNh/4Dp/hWRqHjzwrYQ2dxdaoFtbyKOaG5WGRoCkhwjGQLtUE+pFTeDfEi+I21sLaNbf2Vq02mnL7vMMYU7/AGzu6e1AGj/Y2j/9Amw/8B0/wo/sbR/+gTYf+A6f4VeooA8/tLS1tPj662trDAD4WGRHGFz/AKUfSvQK4Uf8l/b/ALFYf+lRruqAOP8AjL/yTy+/6+LT/wBKYq7CuP8AjL/yTy+/6+LT/wBKYq7CgAooooAKKKKACiiigAooooAKKKKACiiigAooooAKKKKACiiigAooooAKKKKACiiigAooooAKKKKACiiigAooooAKKKKACiiigAooooAKKKKACiiigAooooAKKKKACiiigAooooAKKKKAOQ+NH/JLdf8A+vX/ANmFdVbf8ecX/XMfyrlfjR/yS3X/APr1/wDZhXVW3/HnF/1zH8qAPPv2Zv8Akg3hD/rwH/oTVoaV/wAlr13/ALAln/6NmrP/AGZv+SDeEP8ArwH/AKE1aGlf8lr13/sCWf8A6NmoA7auO8V3muzePNG8PaVrA0uC5068u5pBapMzNFJbqo+bgDErfpXY1x2rf8lm8O/9gLUv/R1nQBY/sLxb/wBD1N/4LIP8KP7C8W/9D1N/4LIP8K6migDlv7C8W/8AQ9Tf+CyD/Cj+wvFv/Q9Tf+CyD/Cszx1qPjL/AISj+x/C6kM+lNcRSMsYiSfzQqmQtyUx1VfmxnFYOtfEjWvD7zwzaedRuF1OZPKMTR5t1dE/dsBhiCzHucYzxzQB2P8AYXi3/oepv/BZB/hR/YXi3/oepv8AwWQf4VzGpfErV7bT768j0e0d4r4Wn2QyOJrNfMZPPuMgAIQAwx/eHzdxd1/xbryfDnSfEUdrb6dfXF/bR3EZk8+FYmmCsS6g/KV5yBkZ/GgDa/sLxb/0PU3/AILIP8KP7C8W/wDQ9Tf+CyD/AArjrj4salbjT1OhLM8t2YZDEJPLuYfPWITQMRyOS2ME4HoQ1Ld/FLW4LS4b+wLdpU1D7KZElLW9umHIZ5eFYnYBgbSCwBxxkA7D+wvFv/Q9Tf8Agsg/wo/sLxb/AND1N/4LIP8ACuP1L4g+JrjUdKsotOt9Ilk1HTY7iCRjPNNFNInmtEQuwxgErvz6n5TgH1mgDlv7C8W/9D1N/wCCyD/CszWm8VeH9R0GSbxSdQgvdVis5oJLCJAUcNkhl5B4Fd5XH/Ez/XeFf+xhtv8A0F6AOwooooACQBk8CvPvCQ/4TXxlL41m+bRtLMln4fQ/dkb7s9377iDGh7KGP8dWPiXfXeqXlp8P9FuHhvtXQyahcxnDWWng4kkB7O5/dp7lm/gNdjpljaaZp1tp9hbpb2ltEsUMSDCoijAA/AUAWKKKKACiiigArM1Qt/a+kY1RbQedJm3OM3f7p/kH+79//gNadZWrj/idaL/xKzd4nk/0n/n0/cv8/wDwL7n/AAKgCTVZdYS9sI9MtLWW3klP2yWaUqYowMgqAPmJPHbFLcnWv7Vi+zrp/wDZ+B5pkZ/O7524G3061R16PT28VeHZLnUJoLtJLj7LbqDtuCYjuDcfwryK3qAKBOtf2wPlsP7Mxydz+fnHpjb1pIDrX9rS+eun/wBnYPllGfzs8YyCNvrUMnibw5HqJ02TXtLS9D+WYGukEgf+7tznPtV+G8tZruezhuInuLfb50asC0e4ZXI7ZFAFayOtf2jP9tXTxZc+SYWcy9eN2RjpnpSaadc+1z/2iunC258j7Ozl+v8AFuGOnpVq8vbSzMAurmKAzyiGHewG+Q5wo9ScHipkdXXcjKw6ZBzQBnacdd2XH9orpof/AJd/IZyO/wB7I+nSjTzrv2Gf7eumi7wfIEDOY8443ZGevpTr/XNHsJ5Le91Szt5ooRPIkkyqyxltocg9F3HGfWtAdKAM21Ovf2XN9qXTRqHPlCNn8r23ZGfyojOvf2Q/mLpv9pZOwKz+TjPGTjd0rRZlUbmYKOmScVDbXlpcz3Fvb3EUsts4SdFYExsQCAw7HBB/GgCnIdf/ALITy10z+0sjeGZ/JxnscbulLdnXv7Mh+yLppv8AjzhKz+V0524GevrWlRQBmalLrsVvYtY2llcymaNb1WlKBYz99kOOSOoB60eJCwtbXbqq6b/ptvmQ4/ejzF/dc/3/ALv41V8bR6fJp9kuo6hNYxjUbZo3jBy8glGyM4HRjgH61P4oGbS0/wCJSdT/ANPtv3YP+q/er++/4B978KANaiiigAooooAK4HxRfXnjLXLjwVoN1LbafbEL4g1OFsNGpGfskLdpWH3mH3FP95hi14213UrzVU8FeFJhHrNxGJL292hl0q2PHmkdDK2CI0PU5Y8Lz0PhfQtN8N6Jb6PpUJjtoQeWYs8jE5Z3Y8s7EkljySaALWl2NnpenW+nafbRWtpbRrFDDGuFRAMAAVZoooAKKKKACiiigAooooAzfFf/ACK2rf8AXlN/6AazPhR/yS3wn/2BLP8A9EJWn4r/AORW1b/rym/9ANZnwo/5Jb4T/wCwJZ/+iEoA6WiiigDnNH8G6Nps+uzJG80mt3kl3ctLgsrPGsbKhAyFwo/M1z0PwqsW04aff+IdXvbaHSLjR7VHESeTbTKFP3UG5wFADH06da9EooA4vX/AOg6oLeG7vryGVNOj0+2aOZVdfKlSZJFyOXV4lPcccirN54Rvb6PSpr7xNfT6jpd6bu3u/s8K9Y2jZCgXaQVdueuTkEdK4fx94P8AHXirxTqHiKxj0+xm0VkTw0LuRi4kjIeSYbDgLMcxENzsBOOav+IbL4kalY+I9Z0eS/0zUm0+2OjafLcxmKGVo/8ASAQOGcEkAsdu4KRxzQBsWXwzs9JuIb3QNc1LTL+KS7JuAI5fMS5m8542V1IID8qRgj1NX/DfgDRtBe3eymu2eKyubVmkcEymeVZZZGwPvl1zxgcniuEhi8eWvhu7aFvE2oQ3V9bxGOeNobmyjAYyyp++aSUEhAUDL1JBxmu7+EsXieHwZHD4ta4bUUuZwpuGUyGHzG8rcVLc7NvUk+pzQBzeo/BXQr2zgsJNY1Q2UVlbWflOIpCqwNuRo2ZCYyT97bjdgdK7nwv4ds/Dx1T7HJO/9p6jLqE3mkHbJIFBC4H3flFbFFABRRRQBwo/5L+3/YrD/wBKjXdVwo/5L+3/AGKw/wDSo13VAHH/ABl/5J5ff9fFp/6UxV2Fcf8AGX/knl9/18Wn/pTFXYUAFFFFABRRRQAUUUUAFFFFABRRRQAUUUUAFFFFABRRRQAUUUUAFFFFABRRRQAUUUUAFFFFABRRRQAUUUUAFFFFABRRRQAUUUUAFFFFABRRRQAUUUUAFFFFABRRRQAUUUUAFFFFABRRRQByHxo/5Jbr/wD16/8Aswrqrb/jzi/65j+Vcr8aP+SW6/8A9ev/ALMK6q2/484v+uY/lQB59+zN/wAkG8If9eA/9CatDSv+S167/wBgSz/9GzVn/szf8kG8If8AXgP/AEJq0NK/5LXrv/YEs/8A0bNQB21cdq3/ACWbw7/2AtS/9HWddjXA+LtV0zRvi34cvNW1C2sLZtF1GMTXEojQuZbQhcnjOAePY0Ad9RXN/wDCe+B/+hv0L/wPj/xo/wCE98D/APQ36F/4Hx/40AdJXmGpfGLSrO91C3XTWuRbAGGWO5UJKPtSWzZLgBNryDPUYB54rq/+E98D/wDQ36F/4Hx/41l6nrnws1K3lgvNc8MOk0sc0uLyJTI6OrqWIIJ+ZFPPXHNAGbN8VIkuWsl0aE3SG9EpbUY1gP2YQltkhHz5EwwAOCrA4xmpIfilHcQPcQ6BOtt9st7GKW4uFjBnmhjmUPwfLULJgse4wAc1dm1n4VTXVpcSaz4WZrOKSG3U3cWyNHZGYBM7eWjQ5xkY471fm8ZfD2aGaGbxL4bkim/1qPdwlZOMfMCeeg6+lAHPS/FzTI5NPjbTWMk94LS4jScM0JNwbdXUgbXjLg4bIyB0zxT3+Il9qFhpN9omk2rRajqqWkcM92vmshWUneo/1LZjHB3HqCM8VtHxX8Ni0LHX/C5aBdsJ+0w5jHovPA4HT0pYvF3w5inkni8ReGUllcSSSLdQhnYdGJzyeTzQBr+ENbj8ReH7fVktntjI0kbxOwYo8cjRuMjgjchwe4xWtXMx+OvAkabI/Fnh9FyThb6IDJOT39ad/wAJ74H/AOhv0L/wPj/xoA6SuP8AiZ/rvCv/AGMNt/6C9XP+E98D/wDQ36F/4Hx/41znjPxR4b1nUfCtnpGvabqFz/b1u/lW1ykj7Qr5OFJOB60Aej1neJ9asPDvh+91zU5PLtLOIySEDJPoqjuxOAB3JArRrz24/wCK5+IYtfv+HfC1wrzcZW71IDKrnusIIY/7bL3WgDS+GWi39raXniLX4gniDXJBcXaE5+yxgYitgfSNeD6sWPeuwoooAKKKKACiiigArL1bH9s6PnVDaHz5MW3/AD9/un+T/gP3/wDgNalZerB/7Z0bbpa3SieTdcHraDyX+cf7x+T/AIFQBHrDMPEWiKujC8UvNuvCObP92eRx/F93t1rYrK1WO6bXtHeHVo7WBHl861bG67BjOAP90/Nx6VqZGcZGaAPI18NeIIrHxzosvguDUxr2rXNxaXNzcQC2EcsSIrP8xkGCpJAXPpWfruj+MfDNhdNf61cSaJBLpEMki6mtrLcwRQFLgI7sPLZpNjHLKWAI3ZNe25GcZGabIscitHIFdSMFSMgj6UAeI/DoeJddvNTutKudVbRIfF8TwG61Hzv9BW1AkVJNzBl809FY8554qPw54V8ZaD4Ks/DtvoupALq95Jezx6kzuUZ3aF4gJ0yjBhuywIIztbrXua7FAVdoAGAB2oBB6EGgDw3T/BnxKZLfUb4ltZ/4RSDTprn7YnmG5W8EjAtnn92Dlu/1rYu9N8fWviTxJdaXY6lqiz2921odR1H7OkchVRFFF5cpUxnkglEdO7EnNetBh6ilBBGcigDwq58HeN9S8MeILfUINYuLVrvTbvTbOTUDHMfJmRrgD9++0lVOA0mCcHg81tahonjn7bqFwserS6LLrVtP9hg1ER3b2K2YRo1ct8pE+GZdwLAH5uefWtwxnIoyMZyMUAeTaf4Z8bXmoactxcaxZaB/bs07Wsmqn7TFYm1KrHJIrEsDP8wUMxUEDPHHc/D/AE7VdJ0GTT9WuLi4eK+uhbSXE/nSG2MzmEM/UkRlRzzxzXQbhjORijIxnIxQBkeLGZbK1KaONVP263BiIz5Q8wfven8H3vwp/iYqLS13aqdN/wBOt/3g/wCWv71f3X/A/u/jR4mS5ls7YWmrR6awvIGaR8YkQON0Qz3YfL+NHiYSG0tPL0pdSP263zG3/LIeauZfqn3vwoA1aKKKACuV8eeJbnSza6HoMEV74l1Pctjbvny4lH37ibHIiTIz3Y4Ucni3438TQeGtMjkW3e+1K7kFvp1hEcSXc5HCj0Uclm6KoJNVvAnhmbSBdaxrVwl/4j1Pa+oXajCKB92CIH7sSZIA6k5Y8k0AW/BPhm18M6U9uk8t7fXMhuNQv5v9bdzn70jenoFHCqABwK3aKKACiiigAooooAKKKKACiiigDN8V/wDIrat/15Tf+gGsz4Uf8kt8J/8AYEs//RCVv39tHe2NxZzbvLniaJ9pwcMMHH51zOj+D9Q0nSbPSrHxnrcdpZwJbwIYbRisaKFUZMOTwBzQB1lFc7/wj+tf9DvrX/gPaf8Axmj/AIR/Wv8Aod9a/wDAe0/+M0AdFRXO/wDCP61/0O+tf+A9p/8AGaP+Ef1r/od9a/8AAe0/+M0AdFRXO/8ACP61/wBDvrX/AID2n/xmj/hH9a/6HfWv/Ae0/wDjNAHRUVzv/CP61/0O+tf+A9p/8Zo/4R/Wv+h31r/wHtP/AIzQB0VFc7/wj+tf9DvrX/gPaf8Axmj/AIR/Wv8Aod9a/wDAe0/+M0AdFRXO/wDCP61/0O+tf+A9p/8AGaP+Ef1r/od9a/8AAe0/+M0AY4/5L+3/AGKw/wDSo13Vc5o3hRbHxRJ4ju9Z1DU797IWIa4WJVSIPvwBGi87u5zXR0Acf8Zf+SeX3/Xxaf8ApTFXYVx/xl/5J5ff9fFp/wClMVdhQAUUUUAFFFFABRRRQAUUUUAFFFFABRRRQAUUUUAFFFFABRRRQAUUUUAFFFFABRRRQAUUUUAFFFFABRRRQAUUUUAFFFFABXH/ABi8X33gXwDe+JNP0SbWbiB40W2jJAG9wpdiASFXOTx0HbrXYVwHjX4lR+GfiR4d8HS+HtSul1mC5nN7Ft2RLCgZsAnLYz83TAIxnOKAOJg+Mfji70vR5LXwVp4ub5NTkZ2vWkg2WkaurK0atgyZZQp5yOpqrqfx18V6V4Xvdb1PwVaQqPDdprtoouZSo86ZYjBKxjGHG7dwD6YrqLj47+EbbwhbeKJNL15NOuw72ga3iSS4iRcvKkZkDMi9Ccfhjmq3jD4s/DnVYZvDutaPqmraXKdP+1ubMNbRi72vblyWBwSV6AkEUAYrfHTX1tb5l8L2UsEOrw2Ca1HLP/ZiRvHvaR2MfmfIfkOFxu7ilHxu8XtpOm3Ufw+e4k1U3Vnp/kvKY7m8imVIyCUBSCRGLh2A+6RzWj47+PelaN4Y8W3OiaFqF1qXh1lie2u1SFXLSiLzNu7zPKBI+baA2Rg85F+D41aRpcbWniSy1I3Ony29rrV9a2Oy0sbicr5cbhpC4PzLnbvAz1oA5bU/j54oj8OWmtWXw/mW3vb82UUt27RJC8cKtKZcgbQZC0aE4B2E56A6tj8W/HF/NqTQ+B9OtYNN0O31Sc3mpMm55UJ8lJAhQ4IHzZwB15rfb41eGDY3V8uj+IpLKHVf7HWdbJds935pj8qP58t8w64x754o8MfGvwvr2tabpceleILJtRvZ9Phmu7NViF1CCXgLBz8wAPIBX3oAXwZ8S9T1r4Qap42k8N3M+oaeJwdNtY3BneMA7Y2YfODn765BwcZxiuW0/wCJfivxBrvg+Ow/s5zqMt0Jl06WVraFlti6RXJkh3ZDYHy7f6Vr/FD4x3HhPXfFHh+w8M3E11onh0ayl3MwFu+XKhSAd23gjI7gjGBkzQfHbwzb6ZJJq+k6/ZX8DWMclp9hzJI12D5TRgMcqzAjnB9qAOF8D/F/xze6LoWuaxpdxqF2uiareXthp0TRK80DDy4ZEaMssmDwA3TnBq2nx88Xf8II/iKTwVpyFb2OEEahvBjaIu+2MfO0inA2cE54GeK7q4+NXhi0vp7e80nX7WKzuoLPUrl7RfKsLibb5cUpDk7vmXJQMBnrU8Pxm8ESQ6fKz30UV/NqUcbvbcKbBS1wWwTgYU465oAzvjR468W+H/BnhbxF4Zgso4L/AFC2j1J722l/0eGUZ3FQNyLngkjIyOKztN+Mmu3Xj+Dw+3haERy6w2mm1WSY3qRBc/bSpj2eQe3zdCOc8U3xN8fdNi8J6ve6NoOqw6paaKmt20Gq2wjjuLVpljVwUcnktwODxXW+E/ifp3iK5lsrPQNfF/aX0VjfwtaoDaNJH5iyv8/ERHcZPIyKAO+ooooAKKKKAOQ+NH/JLdf/AOvX/wBmFdVbf8ecX/XMfyrlfjR/yS3X/wDr1/8AZhXVW3/HnF/1zH8qAPPv2Zv+SDeEP+vAf+hNUl3qUOhfF3VL/Ure/W1udHto4ZobGaZGdZJSy5jU4IDDr61H+zN/yQbwh/14D/0Jq9GoA5j/AITzw7/e1X/wUXX/AMbpr+OfDT43jU2x66PdH/2nXU0UAcn/AMJr4W/556j/AOCW6/8AjVH/AAmvhb/nnqP/AIJbr/41XWUUAcn/AMJr4W/556j/AOCW6/8AjVH/AAmvhb/nnqP/AIJbr/41XWUUAcn/AMJr4W/556j/AOCW6/8AjVH/AAmvhb/nnqP/AIJbr/41XWUUAcn/AMJr4W/556j/AOCW6/8AjVH/AAmvhb/nnqP/AIJbr/41XWUUAcn/AMJr4W/556j/AOCW6/8AjVH/AAmvhb/nnqP/AIJbr/41XWUUAcn/AMJr4W/556j/AOCW6/8AjVKvjbwurblTUlPqNGuv/jddXRQBwfijxtJdaS2n+Dre/n129dba0efTJ0hti3BnkLoBtQZbGeSAO9dN4Q0Cy8MeHLPQ9P3tDbJ80khy80hO55HPd2YsxPqTWtRQAUUUUAFFFFABRRRQAVja/PaW+r6JJd6wbDN06RQlsLduYnAjP0+8PdRWzSMqtjcobByMjvQBj6u3hm61exs9VfTJdRhkE1nFOUMqOQQGQHkHGeRUd3H4Vm8TwG6/st9cjA8oOy/aFGCRgdema2zHGziQxoXHRiORSeVH5nmeWm/+9jn86AMYJ4VbxV5g/sw68q4+8v2gDb6deh/Kiyj8KjxNcPZ/2X/bhDef5bL5+OM7gOfT9K2vKj8zzPLTf/e28/nQIow5kEaBz1YDn86AMXSI/Cq69eNpX9l/2sQ32ryGUzdRndjnrjrSaBH4TXUb2TQ/7L+2HP2s2zIX6878c9c9a2lijVy6xorHqQvJoSKNCWSNFJ6kLjNAGHoEXhFYb7+w/wCyjEw/0z7KyEYwfv4/Hr70aJF4QXRr1dH/ALJ/s0hvtf2dkMWNvO/HH3fXtW4kUSAhI0UHrhQM0LFEqlVjRVPUBQAaAMLTY/CC+HLpNP8A7J/sY7vtPlMnkdPm3EcdMZzRbxeEP+EWljg/sn+wsnzdrJ9nznnJ6dcVurFEqFFjQKeqhRg0CKIR+WI0Cf3dvH5UAYUkPg+TwsiyDSW0FGBTJT7ODu7Hp1/Wlv4vCE3hq2+2/wBkvoqbfIMjJ5A7LtJ49RW55UXl+X5abP7u0Y/KgxRGMRmNCg6LtGPyoAxdSPhP+zNOutRbSfsNu6SWEs7J5aMB8jRk8ZA6EUvia8082umLJro077TfW5tnjfm5PmKREMdQ44Psa2WiiZAjRoVHQFRgUpRDtyi/L93jp9KAHVl+Kte07w1ok+rapIywRYVURd0k0jHCRovVnYkAAdSatatqFjpOmXOp6ldRWtnaxtLPNI2FRAMkk1xnhTT73xZrcHjbxFay29tBk6BpkwwbdCMfaZV/57OOgP8Aq1OOpagC14H0DUZtTk8ZeK41/t26jMdtaht0el2x5EKHoXPBkf8AiPA+VQK7OiigAooooAKKKKACiiigAooooAKKKKACiiigAooooAKKKKACiiigAooooAKKKKACiiigAooooA4/4y/8k8vv+vi0/wDSmKuwrj/jL/yTy+/6+LT/ANKYq7CgAooooAKKKKACiiigAooooAKKKKACiiigAooooAKKKKACiiigAooooAKKKKACiiigAooooAKKKKACiiigAooooAKKKKACsjXfDHh/Xb6wvtY0e0vbrT2ZrOaWMF4CwAbaeoyAM+uK16KAOXvvh54HvdP0/T7vwtpc1rpsbxWUTQDbBG4w6L6Ke46GpG8B+DGWVW8M6YVlFsJB5A+YW+PIz/uYG30xXSUUActL8OvA0w1LzvC2mS/2mAt6ZIQxnAfzAGJ7bwGx0yKn1HwL4O1HxDH4gvvDemXGqxsjLdSQAvuT7hPqV7E9O1dFRQBhL4P8LrYJYLoNgLVL86isXlDaLrcX87H9/cSc+tJbeDfCttLbS2+gafE9reSX0DLCAY7iQEPKPRmycmt6igDA1/wX4T1/UG1DWfD+n3121q1m000ILNA3JjJ7rnsabdeCPCN1c/arjw7p0s2bdt7QgnNucwf98Enb6V0NFAHO33gXwdfeIk8Q3nhrTJ9VR0kF09upfen3WPqw7E8iqyfDnwRDqMuqWnhnS7bUZGnf7VHbLvV5lKysMjGWBOeMHvXV0UAeW+CvgZ4M8O3WpXV1EdYfUbJbCaO4t4o4Bbq4fYIo1VeWAJPsOldn/wAIX4U/tI6kNAsBeG7S8MwiG4zomxJM/wB4KSAfSt+igAooooAKKKKAOP8AjSQvws8QMxAAtSSSeANwratdd0P7JEP7Z07/AFa/8vSen1rSuYIbm3e3uYY5oZFKvHIoZWB7EHgisj/hEPCf/Qr6J/4ARf8AxNAHGeHvCeh+H9FtdF0b4n6xZ6faJst4FvbNhGuScAtESevc1f8A7Mtv+ita1/4F2P8A8ZrpP+EQ8J/9Cvon/gBF/wDE0f8ACIeE/wDoV9E/8AIv/iaAOb/sy2/6K1rX/gXY/wDxmj+zLb/orWtf+Bdj/wDGa6T/AIRDwn/0K+if+AEX/wATR/wiHhP/AKFfRP8AwAi/+JoA5v8Asy2/6K1rX/gXY/8Axmj+zLb/AKK1rX/gXY//ABmuk/4RDwn/ANCvon/gBF/8TR/wiHhP/oV9E/8AACL/AOJoA5v+zLb/AKK1rX/gXY//ABmj+zLb/orWtf8AgXY//Ga6T/hEPCf/AEK+if8AgBF/8TR/wiHhP/oV9E/8AIv/AImgDm/7Mtv+ita1/wCBdj/8Zo/sy2/6K1rX/gXY/wDxmuk/4RDwn/0K+if+AEX/AMTR/wAIh4T/AOhX0T/wAi/+JoA5v+zLb/orWtf+Bdj/APGaP7Mtv+ita1/4F2P/AMZrpP8AhEPCf/Qr6J/4ARf/ABNH/CIeE/8AoV9E/wDACL/4mgDm/wCzLb/orWtf+Bdj/wDGaP7Mtv8AorWtf+Bdj/8AGa6T/hEPCf8A0K+if+AEX/xNH/CIeE/+hX0T/wAAIv8A4mgDm/7Mtv8AorWtf+Bdj/8AGaP7Mtv+ita1/wCBdj/8ZrpP+EQ8J/8AQr6J/wCAEX/xNH/CIeE/+hX0T/wAi/8AiaAOb/sy2/6K1rX/AIF2P/xmj+zLb/orWtf+Bdj/APGa6T/hEPCf/Qr6J/4ARf8AxNH/AAiHhP8A6FfRP/ACL/4mgDm/7Mtv+ita1/4F2P8A8Zo/sy2/6K1rX/gXY/8Axmuk/wCEQ8J/9Cvon/gBF/8AE0f8Ih4T/wChX0T/AMAIv/iaAOb/ALMtv+ita1/4F2P/AMZo/sy2/wCita1/4F2P/wAZrpP+EQ8J/wDQr6J/4ARf/E0f8Ih4T/6FfRP/AAAi/wDiaAOb/sy2/wCita1/4F2P/wAZo/sy2/6K1rX/AIF2P/xmuk/4RDwn/wBCvon/AIARf/E0f8Ih4T/6FfRP/ACL/wCJoA5v+zLb/orWtf8AgXY//GaP7Mtv+ita1/4F2P8A8ZrpP+EQ8J/9Cvon/gBF/wDE0f8ACIeE/wDoV9E/8AIv/iaAOb/sy2/6K1rX/gXY/wDxmj+zLb/orWtf+Bdj/wDGa6T/AIRDwn/0K+if+AEX/wATR/wiHhP/AKFfRP8AwAi/+JoA5v8Asy2/6K1rX/gXY/8Axmj+zLb/AKK1rX/gXY//ABmuk/4RDwn/ANCvon/gBF/8TR/wiHhP/oV9E/8AACL/AOJoA5v+zLb/AKK1rX/gXY//ABmj+zLb/orWtf8AgXY//Ga6T/hEPCf/AEK+if8AgBF/8TR/wiHhP/oV9E/8AIv/AImgDm/7Mtv+ita1/wCBdj/8Zo/sy2/6K1rX/gXY/wDxmuk/4RDwn/0K+if+AEX/AMTR/wAIh4T/AOhX0T/wAi/+JoA5v+zLb/orWtf+Bdj/APGaP7Mtv+ita1/4F2P/AMZrpP8AhEPCf/Qr6J/4ARf/ABNH/CIeE/8AoV9E/wDACL/4mgDm/wCzLb/orWtf+Bdj/wDGaP7Mtv8AorWtf+Bdj/8AGa6T/hEPCf8A0K+if+AEX/xNH/CIeE/+hX0T/wAAIv8A4mgDm/7Mtv8AorWtf+Bdj/8AGaP7Mtv+ita1/wCBdj/8ZrpP+EQ8J/8AQr6J/wCAEX/xNH/CIeE/+hX0T/wAi/8AiaAORuvDWh3+o6dNrPxHv9XsbK4Fz/Z93d2nkzSrzGX2RqWCn5tpOMhT2Fdx/b2h/wDQZ07/AMCk/wAaq/8ACIeE/wDoV9E/8AIv/iaP+EQ8J/8AQr6J/wCAEX/xNAFr+3tD/wCgzp3/AIFJ/jR/b2h/9BnTv/ApP8aq/wDCIeE/+hX0T/wAi/8AiaP+EQ8J/wDQr6J/4ARf/E0AWv7e0P8A6DOnf+BSf40f29of/QZ07/wKT/Gqv/CIeE/+hX0T/wAAIv8A4mj/AIRDwn/0K+if+AEX/wATQBa/t7Q/+gzp3/gUn+NH9vaH/wBBnTv/AAKT/Gqv/CIeE/8AoV9E/wDACL/4mj/hEPCf/Qr6J/4ARf8AxNAFr+3tD/6DOnf+BSf40f29of8A0GdO/wDApP8AGqv/AAiHhP8A6FfRP/ACL/4mj/hEPCf/AEK+if8AgBF/8TQBa/t7Q/8AoM6d/wCBSf40f29of/QZ07/wKT/Gqv8AwiHhP/oV9E/8AIv/AImj/hEPCf8A0K+if+AEX/xNAFr+3tD/AOgzp3/gUn+NH9vaH/0GdO/8Ck/xqr/wiHhP/oV9E/8AACL/AOJo/wCEQ8J/9Cvon/gBF/8AE0AWv7e0P/oM6d/4FJ/jR/b2h/8AQZ07/wACk/xqr/wiHhP/AKFfRP8AwAi/+Jo/4RDwn/0K+if+AEX/AMTQBa/t7Q/+gzp3/gUn+NH9vaH/ANBnTv8AwKT/ABqr/wAIh4T/AOhX0T/wAi/+Jo/4RDwn/wBCvon/AIARf/E0AWv7e0P/AKDOnf8AgUn+NH9vaH/0GdO/8Ck/xqr/AMIh4T/6FfRP/ACL/wCJo/4RDwn/ANCvon/gBF/8TQBa/t7Q/wDoM6d/4FJ/jR/b2h/9BnTv/ApP8aq/8Ih4T/6FfRP/AAAi/wDiaP8AhEPCf/Qr6J/4ARf/ABNAFr+3tD/6DOnf+BSf40f29of/AEGdO/8AApP8aq/8Ih4T/wChX0T/AMAIv/iaP+EQ8J/9Cvon/gBF/wDE0AWv7e0P/oM6d/4FJ/jR/b2h/wDQZ07/AMCk/wAaq/8ACIeE/wDoV9E/8AIv/iaP+EQ8J/8AQr6J/wCAEX/xNAFr+3tD/wCgzp3/AIFJ/jR/b2h/9BnTv/ApP8aq/wDCIeE/+hX0T/wAi/8AiaP+EQ8J/wDQr6J/4ARf/E0AWv7e0P8A6DOnf+BSf40f29of/QZ07/wKT/Gqv/CIeE/+hX0T/wAAIv8A4mj/AIRDwn/0K+if+AEX/wATQBznxe1jSLjwDeQwapYyyNcWgVEuEJJ+0xdADXfVjReFPC8UqSxeG9GjkRgyMtjGCpHQg7eDWzQAUUUUAFFFFABRRRQAUUUUAFFFFABRRRQAUUUUAFFFFABRRRQAUUUUAFFFFABRRRQAUUUUAFFFFABRRRQAUUUUAFFFFABRRRQAUUUUAFFFFAHnOhaXN4j8UeLHv9e16JbPVBb28VrqMkMcaCGNsBVIHVifxrc/4Qe0/wChg8Vf+Dqf/wCKqxP4M0SXUby/RtTtZ72QS3H2XU7iBZHChdxVHAzgAdO1cz4rtLXSNb0zRdOsPFGr3t/DPMqx+I54lRIjGGJLyjvIuAPegDe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kdSi1XT9Oub+58G+LBBbQvNIV8XsTtUEnA870FdL4b0LRdc8PafrVvdeI44b62juER9cu9yq6hgDiXrzQBD8JpLwXHi7TrnUb6+i0/Xnt7Zrucyukf2eB9u48kbnY8+tVPEMN1rHxkt9Dk1jV7TT00A3Xk2V48AaX7Rt3Hbgnjiuv8N+H9L8PxXcemRTIby4NzcvNcSTPLKVVSzM5JJwqjr2qvrXhPRtW1mPWLlLyLUI7c2yz2t9NbsYi27YfLYZGeeaAKX/CD2n/AEMHir/wdT//ABVH/CD2n/QweKv/AAdT/wDxVYvjy00nwtptlchPE+ozXuoQWFvBDr9yhaWVtq5ZpQAPU1T/AL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rI8Ow3Oj/GC60OPV9WvNPbQI7vyr28ecLL9odCwLZI+UAUvgnTtL8S6TNeMvibT5re7mtJreXX7lykkbbW5WUgiuk0Xwro+k6vLq9st5Lfy24tmnur2a4bygxYIPMY4G4k8UAYHxXlvG1LwhptvqN9YwahrIhuTaTmJ3jEMjbdy8gZUdPStH/hB7T/oYPFX/AIOp/wD4qtXxH4e0rxAtoNThmZrOcXFtJDcSQvFJgruDIwPRiOvesDxRoeiaB4a1PXbi68SSw6daS3UiR65dbmWNCxAzLjOBQBa/4Qe0/wChg8Vf+Dqf/wCKo/4Qe0/6GDxV/wCDqf8A+Krlba01i4toriPwZ4r2SoHXPi9gcEZH/Lap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teFLK01jVtT0nULHxRpF7p6QyOkniOeUOsgbaQUlP9w8GgCTUdMl8PeOfCCWWua7NFfXtxDcw3eoyTxyILSVwCrEjhlU59q9Crn7TwfotvqtnqZbUrm5smZ7ZrrUridY2ZCjEK7kZ2sR0710FABRRRQAUUUUAFFFFABRRRQAUUUUAFFFFABRRRQAUUUUAFFFFABRRRQAUUUUAFFFFABRRRQAUUUUAFFFFABRRRQAVla94c0PXpLeTV9Mt7yS3DCF5F+aMNjcARyAdoz9BWrRQBwPjDQPAvhnRG1S68Mi5XzooEig++7yOqKBuYAfMw5Jqr/wj+k/9Eqv/wDwKtv/AI/Wh8bf+RLg/wCwxp3/AKVxV0fjLUZ9H8Iazq1sIzPZWE9zEJBlSyRswz7ZFAHF/wDCP6T/ANEqv/8AwKtv/j9H/CP6T/0Sq/8A/Aq2/wDj9cR4B+NXiX/hB9I1zxZpJub7xDcRW+k28VmNPgZmjLkmeWZ1KccNhSTwFNdR4e+Ndp4hv9A03R/C+oz32ryXcbRtcQqlubWQJMxfcQ6jOVK53UAX/wDhH9J/6JVf/wDgVbf/AB+j/hH9J/6JVf8A/gVbf/H6seN/ifa+FvH2keFLnR7hxqSpsv5JljgEjsVWIE5zISOh2jB69q43wl8er7VdH0M3PgqeTWNb1W806ztLS+hKbrdmyXZmynA5yOeoBBFAHVf8I/pP/RKr/wD8Crb/AOP0f8I/pP8A0Sq//wDAq2/+P1j6T8edI1DWba1GgXsdleXN3Z2lwbmEyNPbI7SB4A2+NcIcMw9MgZFUIv2jNFTSLrVNQ8L6tZQLosOsWYM0LtcwySiEA4bEZDkZ3HGOfagDp/8AhH9J/wCiVX//AIFW3/x+j/hH9J/6JVf/APgVbf8Ax+rfw3+Jdv4x1XxBpLaPLp99oIh+1qLqK4jYyIWAR4yQcAe1cuf2h/Cv9kWWoJpt9J9q0m/1RoUliMkKWmd6ON3DNg4oA3f+Ef0n/olV/wD+BVt/8fo/4R/Sf+iVX/8A4FW3/wAfrjvEXxs8Q6X4m0ieXwx9n0m88PXOrmwuL2BLhkRlKyeYW2jKE/uxk5rYt/j/AOHbjxRoWkQ6TfNb6w9rCLjcu+1luYhLGksf8PBwec+xHNAGz/wj+k/9Eqv/APwKtv8A4/R/wj+k/wDRKr//AMCrb/4/VL4cfGqx8Za/ommp4c1HToNdsrm7025mmicSi3lMcqsqMSvI4J6+1QeJPjppOj+K9R0UaFeXMOnapbaTcXIuYY2FzPt27YmYOyAMMuB64B60Aan/AAj+k/8ARKr/AP8AAq2/+P0f8I/pP/RKr/8A8Crb/wCP1jWfx40+811dPtfDGozRXN7eafYOlxCZri5tg29WhDb41JXAduORnbmq5/aK8NTaBPrWm6Jqt5bRPZ2xf5EUXlzki2Y5+VowPnPO3IHJIFAHQ/8ACP6T/wBEqv8A/wACrb/4/R/wj+k/9Eqv/wDwKtv/AI/Wfp/xoF9q2j6PD4L1mK/1CynvZYp5YoxbQwyFJGJJyw4yuByD25xn2P7QekSWcN/qPhy/0qxvNHl1bT7i5uodtxHHII3U4Y+WcsuM9c0AdB/wj+k/9Eqv/wDwKtv/AI/R/wAI/pP/AESq/wD/AAKtv/j9YOjfH2z1YWVnY+EdUl1i61afSVsvPiUCaKHzt3mMR8hXvgEelT6F8dbDXrjQrLSfDd219qdo95PFdXkNultFHMYXw7HErBgcKnUdxQBr/wDCP6T/ANEqv/8AwKtv/j9H/CP6T/0Sq/8A/Aq2/wDj9M+HHxesvHHiebS9P8OatDZBrhYdQkVTGWhfYwkA5jJP3c5z3weKxNU+OEmh+JvHVhrXhmRbPw1NZwwPBdxNLcNcbQm5WYBFJYHd0UZ3c8UAb3/CP6T/ANEqv/8AwKtv/j9H/CP6T/0Sq/8A/Aq2/wDj9XvAHxJsfFFv4iFzp8mlXXhyQR6irXEc8C5j8wFJkJVwF69Cp4IriLP9ozSrqx1aS38K6pcXFhDb3MccEius9vMSFlDcEKMfNgNxyN1AHU/8I/pP/RKr/wD8Crb/AOP1Bd6d4ZsJLQ6p8N72ygubuG0WZp4HVXlcImQkxbG5hnANdJ4P8d6X4lt9Jksre9kGp2guo54beSW0Uc5X7QF2ZBBGMg57U34p/wDII0f/ALGHS/8A0rioAmf4feDJEaOTw/aOjAqytuIIPUEZ5FdHZWtvZWcNnaQxwW8CCOKKNcKigYAA7ACpaKACiiigChrui6Tr1ktlrGnwX1usiyrHMu4K6nKsPQjsa5/VfBngvT9Mu7+Tw/A6W0LzMqlskKpJA59q6+srxj/yKGs/9eE//otqAPOdL0qPUtNtdQtvhLbmC6hSaPdrEYO1gCMj6GrH/COv/wBEltf/AAcJXceAP+RE0D/sG2//AKLWrdprmiXeovptrrGnz3sed9vFco0q465UHIxQB55/wjr/APRJbX/wcJR/wjr/APRJbX/wcJXqdFAHln/COv8A9Eltf/BwlH/COv8A9Eltf/BwleorIjOyK6llxuUHkfWnUAeWf8I6/wD0SW1/8HCUf8I6/wD0SW1/8HCV6nRQB5Z/wjr/APRJbX/wcJR/wjr/APRJbX/wcJXqdVr3ULCxkt472+trZ7qUQ26zSqhmkIyEXJ+ZsA8DnigDzX/hHX/6JLa/+DhKP+Edf/oktr/4OEr1OigDyz/hHX/6JLa/+DhKP+Edf/oktr/4OEr1OigDyz/hHX/6JLa/+DhKP+Edf/oktr/4OEr1OigDyz/hHX/6JLa/+DhKP+Edf/oktr/4OEr1OigDyz/hHX/6JLa/+DhKP+Edf/oktr/4OEr1OigDyz/hHX/6JLa/+DhKP+Edf/oktr/4OEr1EyIJBGXUOQSFzyQO+KdQB5Z/wjr/APRJbX/wcJR/wjr/APRJbX/wcJXqdFAHkOtadDo+jXurXnwmgFtZW8lxMU1dC2xFLNgdzgGuzs/A/g25tIblNAtwssauAS2QCM+tT/FP/kmPir/sC3n/AKJetfQf+QHYf9e0f/oIoATQ9I0zQ7AWOkWMFlbb2k8uJcAsxyze5J6mr1FFABUN/aW1/Yz2N7bx3FrcRtFNFIu5ZEYYZSO4IJFTUUAcwvw/8GqoVdAtQAMAAtgD864nTbLTtXF1Po/wuhubSG7mtlmfU0jLmNyhO05IGQa9dri/g5/yK97/ANhm/wD/AEoegDA/4R1/+iS2v/g4Sj/hHX/6JLa/+DhK9TooA8s/4R1/+iS2v/g4Sj/hHX/6JLa/+DhK9K07ULHUYWm0+9tryJXMbPBKsihh1UkHr7UW2oWF1eXVnbX1tPc2hVbmGOVWeEsMqHUHK5HIz1FAHmv/AAjr/wDRJbX/AMHCUf8ACOv/ANEltf8AwcJXqdFAHln/AAjr/wDRJbX/AMHCUf8ACOv/ANEltf8AwcJXqTEKpZiAAMkntQjK6B0YMpGQQcgigDy3/hHX/wCiS2v/AIOEo/4R1/8Aoktr/wCDhK9F1bWNI0hEbVtVsdPWQkIbm4SIMR6biM1bt5obiBJ7eWOaGRQySRsGVgehBHBFAHl//COv/wBEltf/AAcJR/wjr/8ARJbX/wAHCV6AviHQWvEs11vTWuXna2SEXSF2mUbmjC5yXAIJXqBVm/1LT9Pkto76+tbV7qUQW6zSqhmkPIRMn5m4PA54oA82/wCEdf8A6JLa/wDg4Sj/AIR1/wDoktr/AODhK9TooA8s/wCEdf8A6JLa/wDg4Sj/AIR1/wDoktr/AODhK9TqvqN7Z6bZS32oXdvZ2sQ3STzyCONB6ljwKAPNP+Edf/oktr/4OEo/4R1/+iS2v/g4SvRNZ1vR9F04ajq+q2VhZkqonuZ1jjJb7oDE4JPYd6vRuskayIwZWAKkHgj1oA8t/wCEdf8A6JLa/wDg4Sj/AIR1/wDoktr/AODhK9TrNl8QaDFdyWcut6alzHPHbyQtdIHSWQZjjK5yGYchepHSgDz7/hHX/wCiS2v/AIOEo/4R1/8Aoktr/wCDhK9TooA8s/4R1/8Aoktr/wCDhKX/AIR1/wDoktr/AODhK9SooA878BaH4L8WeGINbTwpFZeZLPC8EkhYo8UrxNyDgjKHB9K7DQfDuiaC1w2j6bb2bXG3zmjX5pNuduSeTjJx9a5b4B/8k1h/7Cepf+l09d7QAUUUUAFFFFABRRRQAUUUUAFFFFABRRRQAUUUUAFFFFABRRRQAUUUUAFFFFABRRRQAUUUUAFFFFABRRRQAUUUUAFFFFABRRRQBw/xt/5EuD/sMad/6VxV1+qS2cGmXU2otEtlHC7XBlGUEYUltw9MZzXIfG3/AJEuD/sMad/6VxV2V7bpd2c1rKzqk0bRsUcqwBGDgjkH3FAHBad45+FniHSNJ0u3lsrvTNTma2023l0yQQTtGhkIRXjC4CgnPT3zTNO+IfwoWfw+thfWCPe2bzaS0WnyKFtt5R2BCYiQMpzu2jjJ4ptv8EvANvBGsNnqEdxHfnUFu49QlScTFPLYh1YYBT5SBjIrU0P4XeCdF+yCx0cBLTSZdHiSSZ3X7JLJ5jxkMTuy3OTzQBD4T8WfDPx5rj3mhXGlatqthCsomazInSIk7XjZ1DFM5wy5GT71xS/F74dxynUdL8JTb4vFA0e4nfSzBIlwyHdOvyFnPGCo+fpkDIz6F4A+HfhjwL5q+HbWaBJIxEqyTNII4wSQi7uQMn17D0FVrf4WeDYNVuNRjsrnzJ9YXWzGbuQxJegEeaqZwpOeccHA9KAMSf4kfBaxih8TPqGjxSaosw+1LpzefIkbbJTIBHvVVPDFwBWp45uPh5p/he2/tKe20+21eBbKwk0633XE8bfOI4FjVmZcc4AIx1GKrXPwT+Hsy2mzSp7eS0lnkiliunD/AL998qkknKlucHp2xXQ+MPA3h7xTa6dDqNvPDJpcnmafcWVw9vNaNt25jdCCvy8Y6EUAcN4L1j4P/Dq5vNP03VZbe8vpYJNRubmGZijygCFZ5NgSAkEAI2zGenNWZvHXwUtdUnsmTSxeSTXVrIsehyMZpU4njBWL52x1UZJHrWvqPwh8E6jqD3l5a383ntBJewNqE3k30kO3y5LiPdtlcbV+ZgScDOavWvw18H22o2moQ6a63Fnf3WoQP57nbPcjEzYzzuHboO1AHN658RPgpPaWN1qtzpF7B/ZqX1s76U84iszIYw/+rPlqHUgg4wRyBVhvHvwfmuLnVXm0t721ube3Zm0t/tTSuu6AIpj8x8qMqVBGBkVcX4N/D5dOn09dGcW8+kto8ii6kybVpjOUzuz/AKxic9e2an1b4UeCdSu7i+m06eK+me2kF3BdyRzQvbxmOJ43U5RghIyOuec0AZ8PxD+EljDpt3a3VjE2LqKzW30uQzRGI5uIwiR742BOWQgHvis3xRpHwp1SC0+K+vavJeaRI8FzbO0rNbyOCBDtjVd7ndjCc/N/DXTaJ8LfBej3FndWWmyi5tWunWeS5keSSS5x58kjE5d3wMscniofEvw00a8+FcfgLR4ILOztBGdP88yyC3dH3qwKur7gc4IYEZ79KAKVp4++E8d1ca7ayWkepNfHTpXj0iVb6S42B2i2CPzWIUgng4HWo5viD8H4tDSJbrS59P1KOW8ktrbTHmDIj7ZZZokjJQBhhmcDBGDyKpeE/gfoun6TcLrurajqWsT6q+rDU4LmW3nt53jWM+VIHMgBVQDuZs961Zvgv4Ba2t4bawvrBobeW1eaz1CaGW4hkcySRzOrbpFZyWO4nJJoAwvGfxT+GXg7To5tEsNP1a6t1tYEh061wkMF042DzlQxoGDb9hILDtzXXeLNS+H/AIaj0601yz0+N7uJ7axs4tNNxLJHw0iJFGjNs6E4GOmazb/4KfD28nkb+y7m2t5VthLZ219NFbSm3AELNErBSUCgA4rf8ZeBtB8VXWnXuoLe29/ppb7HeWN5JbTxBwA6h0IO1gBkUAcFN8SPh74c1cWE/hiC3li8QLpdqdN0/wA5kmeJT5jBIwY22NjaMsRxzziSP4ifCj+xluvEdpoVhFaareWljD9l+0Nvgb95IiLHlMdWIGB6muo1X4V+DdR+0vLZ3UU9xqsertcQXkkcy3caBFlVwcqdowccGqV98Fvh9dRRKdJmilivbi9jnjuXEqyTnM3zEnKsf4TwO2KALPhTxZ8M9U8ZXFp4Yl0251yeESXFxZWJJZGXeN86pt5GDgtz9ah17xt8LbPxVf6bq82njV1kg06+aTTXfBmAMUUsuwqFbjG5sZ461d0z4Y+E9P8AGFp4rhtbptTsoTDas905SFCmxgq5xyPXI7jFTat8N/COqXGr3F7prSSaxd2l5ekTuPMltiDC3B424HA696AMjTPiR8I9NmvvD+n65olhHZLO88McPk2+Iv8AXbW2hHK55Ckmsy18ZfA260hpLWPQZoZLlLQ2iaOTNJKQZEQQCPe3BLg7cYya1I/gt8O45NUA0MG11MSi5szKxgzKcuVX+Ek88YwemKWL4OeCYtNtbKODUY2s7oXVrdR30kdxA4XZ8sikMBtJUjuDzQA/4R/EbQ/GWhae1hps2lNc/aBa2ggcxiOCTyyd6oETsQhIPtWl8U/+QRo//Yw6X/6VxVL4R8BeH/Cgs49DGoWsFokyx2/2+VomMr73d0LEO+ejHJHODUXxT/5BGj/9jDpf/pXFQB11FFFABRRRQAVleMf+RQ1n/rwn/wDRbVq1leMf+RQ1n/rwn/8ARbUAQ+AP+RE0D/sG2/8A6LWvJ9M+DnirS/Dfjb+yPFi6Zrut6leXVjNCieXDHNIrDLiMSq5AKkhiBnIFeseAP+RE0D/sG2//AKLWvItU8U/G2C/8YCx0K5vY7Rw+ksmnCOMxidQUCvh5ZPL3nKsynjGKAJIvhh8Rri1e2k8VT6XYza1Y3JsbfW7qd4bWNSLhVuXAkJkyDt4Ax1rp/jH4K8V654f0TTvBOtT6fLp0hJM+qTRpMoUKomKgySjv99TnnJrml8TfGbWdWkt7DSbjRbC48Ri1gubvSQzwacbct5rIW5PmcZJ7gEdq0fA+s/GCf4oTab4js4YdEhuZ4mJsGEc1uqfuZ45l+USO3LKxwMkBRjNAHO6z8G/HQ1fxde6H4hisrjxBNYXC3sOp3UUkJiMfnxhfm4YK21skgEL0JrU8TfDH4hSeJ7mTQfF08enFrMaZPPrF0JdMSI5mUxDKXJk5+aRs81k/Giy+Kt14l8cafpc+uXOi3vh5P7IgtLUeULkE7lEituRxwf8AazjjFT3+ufHbRYNU0m10w6pb2s+miDU108LKtvLCxuPLjyRK0bqi85PzEkNQBqN8OPiHb6udZt/Gl1Hdf8JDeXbH7dPLGNOkiYRwrAfkLK+GxgDjg1z/AMCdL+IkfxJ02TWI/EP9lWOjTR6leX91d+Xf3byLskENwBtbAbhAVHrXfvq3xOh+CM2qQ6daah4zWNjDCLZog6+ZgMYnKnfs525AJ9M4rkNd8SfGCGw08aXDrc9u1nPKb1vDkf2qW8Ujy7eSDeBFEf8AnoM59RjJANfV/A/xPl8X3Mll4ltxos/imy1hWa/nWaO0jAEtoIwpXa2CfvYPcVg3vwZ8Z3PhvQxf68dX1mx8SnVblrrWLpEe3XzRHFE4BaI4cDKgfU4FS+JfEHx+W1vrzT9Kgt7izstLlSxj00Tpc3EuBdxq+/O2POeOeOtXP7U+N/8Abf8AYS4Fuuu3VsdYbSFO6yFqJIpdm7b/AK0lAe+Oc0AY2r/C34zXHhex0u18awJcQRXTRzjVbtZbaV5t0S78HzkRML8wDE98cV0T/Df4gtq8+sf8Jjci8/4SK3vYFGoziFbEIizQmL7hLEMcYxyORWNoviP9oRNHt7y50W3v7+78P3UxspdPFulrfRyARKW38l1y20kAnoRT7PxJ8c5LGeO3064mibUNPigvr7RlgnVJCftWYFfBjj4w/H/AutAEv7Smn+OpNcju/DR16/t30We3trHTZLuAQ3hb5JzJANpIBA2yFRgE561HefDj4tX0dtMnixre6ex01ILp9VuEfSpIkQXI8hAYroyMGJLnnd6V2fhTWPiLD4A8YTa9aQT65pF7fQ6RLPCLaO/gjUGCZgG2gMSeQQMDt1ryvwl8U/itrSa9Y6KYte1Ky0Ozuyh02OMwXMs2JkUJJtk2JkoCwLYB57gHbT/Db4kPrWuR2/j6a10lI72Xw+fPleeG4uVAHn5OHji+bYOcbgeorI0L4TfExNF0+w1Xx1qBA120ur9I9YnO+0jidZljkCrIpkZlJUnHy5yDUv8Awk3xrGjTeXpl9JYjV44F1R9GRdRFmY8vKLPfgkSfLnrjnaao6r4h+Ot54esbW+0O7tIbq1v1kurHS0mupnDFbZZYTIBb70+YsDw3Hy0AdBD8NfH1vr/9r2/jC582PxU19DHLqVw8I0sxbRbNGflJ3gE/+hVz0Xwr+MjWOtxP44S1k1C1gWMQ6rcssVwlzvkkQsN0YaLKgAn3rpbGX4j+Hf2bvC8ei6Xcz+J4bSzhv47iPz7iBOBM4jZh5kijJCk8+/SuY8eR/Fu+j1q58KrrC3v/AAiMDWupPY/Z7i4uhdvvh8otsjcx4PC7vfnFAG3qXw0+IkU95DpviqW50Y64t7HptxrN1G81r5AVoTcjdIn7358AkGlf4cfE1/idZ68PGc9vokUlo8dlDqUp+zRxxhZYCroVnViD87YZs5OCKytV1L4u6fdalqfh/Qby+mm03Sla8ubJkmOWcXLrAXKeYgx8gHfPzdKuf8JL8a4rjwsH02W9hnnYX62ulNDK0XmgI0jSjZHhM7l+Qngr6UAb/wAQvhrrusfF7TvHOh6nHatFo0+msXupla2lc5jnRBlHA7xnAPU5IFJ8IfA/jzw74lF/4h14SWC6UtrPajVLi++23YfJuz5wHknbxsTjn2qb4raj8Uk8XHT/AAWv2fS18PXN4br+zxcb71G/dwAlgAWHb6/hz1p4n+ONz4y0yG40OHT9PeCyZlNg8kM5dM3AkkXJhdW4AOAP9qgAvPh78Wbjx5qOtDxTFb6fcNep5Frqtwm+KRMQgKyssToedwzjsK6f4XeD/H2heFrfTta8WoLmHUGmZ4w149xb/LhJJJuQ/ByUCjngVxVj4o/aAbSPEFzLocP9oQwv5Ni+mkeU/nhVaB8hJh5WW2liSR1HSpPhWvxBtfFniTUNVfxN5Gpa7YeTNc6MB59uLciTMRfFum4DLr3xxzigD1r4p/8AJMfFX/YFvP8A0S9a+g/8gOw/69o//QRWR8U/+SY+Kv8AsC3n/ol619B/5Adh/wBe0f8A6CKALtFFFABRRRQAVxfwc/5Fe9/7DN//AOlD12lcX8HP+RXvf+wzf/8ApQ9AHaVz/wARrPxFqXgnVNO8K3NtaavdQGG3uLhiEh3cF+ATkAkj3xXQUUAfO+jfBHx74R0fXdD8HeMLC2sdWsbYF44XtZI7mEqrEFSxHmxghpAQ27nFRv8ABv4kxReIrjRvEFros2r6tZ3b28Wq3MzyW8UJjaJrl18zO7BHBB6dq+jKKAPm3x/8Pvi7Y+CJJrPxFqWuT2egPBBDFrFxHdQ3fmM3mJ5SgXLFSqgPjpW+3gf4r3eoJcW/iNYNOu7nSb1xPqE6T26wRKLiDYFIO9sk/MAccivc6KAPAv8AhVfxN1LUfEK6z4otxpusabfWslrFqVy8ZlkbNvIqsP3e0YBAY9+xxVKP4RfFaFPDlvY+Mm02w07TobVrW01af9xMkmXmVnQiUOv8LjC/cHABr6KooA8y+Lnw31Dxx4r8JX8OqR2NppBuftT+VHJKwkj2jYsiOmfXI47Vx1/8GfGWj/8AEm8EeJpbTRoLe2h0eWXVriKTStkm+ZvJQbLkvlvv4646Cu6/aQtPFd98GdftvBU19HrTxIIVslzPIpdQ6IQQVJUnkc4BrhtQuPjB4U1RPDvhnTZLqwsEtItKVdND22ohiPtD3M7SFrfblsD6fezQBbj+FHja28VNqmm+IbOwik8Q6jqkjRli2ye1WKIlcYZlcbiCce9Jpnw0+Ii6P4dtp9aht9R03WLe8v8AUG1i6vDfIkcqu3lyriMlnU7B8pxyeBXZfCm5+Ieo3Ovah4yeO2gi1G5ttN0/7EIi0Kyfu5jJklty8DgDHPWvPNV1P4tax4Q1kavouotrMd/b+VpUWmmO1jjW8jG+K4STdN+6yxyexyBjBAINO+Evxgh0jVbe/wDiBf3N1dIqCWHWpY1lYS7vM+aJjH8vBVTgg44613+oeFvHsnwVsvDNvqmnjxIgjW6uRdXKRugky4SXJkDFeMnIznjHFcA0fxcXXtSsdVh1bWYE8bwS2pktCkMemnkSxyRuMqMYKHIXqc5NW7HxR8eprTW5rrTLexu44ZvLtn0iWZIJBKFiMLR/65SnJ+ZjznHBFAFvw98LPiMYtOtPEXjS7ms7Y6mHS31e5WQrNtNqpkAVn8shuT/LisTxT8Hfirr/AIabSdW8U22rNNoltY7ptVuYY7a4jfMkhjRdtxvGBl8EYr0b4Vax441KXTG8V22r2LyafI89tcabEqeYJcK7TIRtYr0j2Djk4NelUAeY/Fr4aT+NbXwRCs6J/YOsW13dg3UsSyQIpEioEP3yduGOCOcEZOcDRvh/8VbTUrK2uPFME2mWV9qU4uP7RnM9xFcIwgjdCuAIiR/EemRXttFAHgVj8KfipY6FNa2fj6db258ORWdxLNqdzKGv1n3PKpbJjDRDZuXBHpTPD3wf8a6frWpapHqFjp5v/Eelam8SalcXTC3toyksbTSLvctnjPHbgCvoCigDwGL4Z/E7R/DlvcxePNQ/tWLStThv5lvLi68ySTJtmiibgsnTgBs9M1b/AGd9P8bReM9avNctNctNETS7O1t11G8upRNdLu86VFuAHXdwT8oHOBmvc6KACiiigDgvgH/yTWH/ALCepf8ApdPXe1wXwD/5JrD/ANhPUv8A0unrvaACiiigAooooAKKKKACiiigAooooAKKKKACiiigAooooAKKKKACiiigAooooAKKKKACiiigAooooAKKKKACiiigAooooAKKKKAOH+Nv/Ilwf9hjTv8A0riruK4f42/8iXB/2GNO/wDSuKtzxppGtazpkVtofia48O3CXCSPcwW0c7Og6x7ZAQAfXrQBuU13RAC7KoJAGTjJPQU4dK5z4haZf6potpHpsKTz22qWV55bSBN6Q3CSMATxnCnFAHR0V5vrOk+PNT8Wi++2X1hpjpb/AGaKzu0U2jozGXzFJ2yhxt6hsDIwDyeb06bxxJ4it7Ownvr3U4I9Q+3zS3832GWQoRBlNoEQ3EYC4Ix/F96gD2iWeGJ445Zo43lbbGrMAXOM4HqcCmPeWiXsdk91Ct1IpdITIA7KOpC9SPevK/DfhHx2/iDT73XroTWVnq6XlvHcXRllgjNq8cigncf9YQQNx4ycjpV7xl4H1++8V6zruiX0tncXsGnW8U0d68bpHHchrgAdFzHkDHUk9M0Aem0V5pqGh+P38apPYXkltpMBkjX/AImMjrNAbV1TcrE/vBMUJOBwM7jyKrDwX43jtZfL8Taq066Na+SX1WQj+0lLec7cYKMNg2n5evyg80AeqUV5fH4Z8e3F5qv2rxBqNtM5uWtriC7H2dwxJgXyzym3C5wBnnJYGq58O/Fm4junfxHBazXFtJeoEnLLb3rrsFsvy8wKuGDHPz5JU0AesVHDNDMHMM0cmxijbGB2sOoOOh9q8yi8NeObmdUXUNS03TGvLNpLeTV3muNieZ9oIl5IV8xjaD2J+Wrngbwv4o0LxjqNxe3CTaJc3lzPaxQ3LKYS+35pQf8AXFgOCT8vPBzmgD0WivPNU0bx1LqPiJrXUJVuLlZP7GvReFba0QxgLG9v0Z9275yG6g9sVWt/DvjS4MiLe6lplhJc2BNvNrDTzhY3Y3LCXqFdSgCg/wAJPy5xQB6W7KiM7sFVRkknAA9ahtby0uiwtbqCcqFLCOQNgMMqTj1HI9a8u1Lwt49a3n0+S+vNR08rqENqi6q0UieY+bZ5ZMbpFVCVIJb1IaoLHwH4qtrXSVuJGlTTbzTpFgtNQeAmOKz8mUArtz853AE8gHpnFAHrdtcQXMfmW80cybiu6NgwyDgjI7ggg/SpK8nfwz4/ihkhku7m4R0vPsws9UNr9nmkuZXilcgDeojaMY5xtPynOavWnhfx2ly19d+I7me8XVLRxsu2SBrVY0W4AixtG4iRgCDgkYIoA9Korjvhhp3ijTLa/g8RTTXC+aDbT3N2ZriQYO4uASi84xs2gjqoNdjQAUUUUAFcj8U/+QRo/wD2MOl/+lcVddXI/FP/AJBGj/8AYw6X/wClcVAHXUUUUAFFFFABWV4x/wCRQ1n/AK8J/wD0W1atZXjH/kUNZ/68J/8A0W1AEPgD/kRNA/7Btv8A+i1rbrlvD2rafoXwr0vWdWuBbWFno8E1xKVLBEESknABJ/AVuaDq2n67otnrOk3IubC9hWa3mClQ6MMg4IBH4igC7RTJ5Y4IXmmkWOONSzuxwFAGSSa8+8JfFnQ9ZsNUvLyP7ClmYpbdEk897q2nbZbyKqDIaRvlEeMgkDvQB6JRXIal46gs74WU+lahaO2l3OomS5iwkSQsikOFJPO8HgGlf4ieFrey+0Xuo+SUkaKYeS42FYRMzEEZ2eWQwbGCGHc4oA66iue8H+MdD8VC7/smd2ez2GdHXBVXBKNkZGCAe+RgggGsyP4m+F5GmjEl4Z45oIRCluZHkaZmWPbsyOSjDqMY5xQB2lFccfiJoskDrZWup3N9Gs5lsktGMsHknD+YOwzgDBO7Py5qf/hNrC08C6L4o1WKSBdUhtmWKIb9sk0YYLuOAB1G5iB07kCgDqqK4u4+I2kWt7rEF5ZajBFpa2haUQ7/ADWuceWiquSTkgVLefELQrTUhpdwl3FfNG7RwvGNzOsRlMfB4baD14yCM0Adc6q6MjqGVhggjII9Kr6bp2n6bAYNOsbWziLbilvEsak+uFA5riv+FteE4bLTptQluLKa8s4b14HQF7eKVtqM+D0Jz93J4JxgZq5c/Ebw/GCVN2schuY7a6e1f7PM9urmUBgCcDY3OOcHbmgDsqK5vQvF1jq11FZ2kNzdSiOI3U1vCxt4HeMSBSzYPQg9MjIzjNVb/wAcWmmajrsGo27JDpk8EKNGwLSmSHzehwBjkdeaAOuori1+J3hSSKK4t57ye1aC1uHuY7VzFDHcMVhZzjjJBGOSO4Aol+IFpNr2j6dptjdXFvqGoTWJvHjKQ7olcuUP8WGQjsDzgnFAHaUVy2t+PdA0jUtQsbv7aTpiwvqEsdszRWqS52M7dMcHOMkDk4HNQX/xC0WCGVoY7tlL3FvaXEkDLb3NxCrloVf1/duM4wdrYJxQB2FFcNovxG068giE8bNfTi2WGxtI3kmaSW2WcryACFVsls4A6kHiti28ZaHPepYeZcx3zXosfsskDCVZTF5vIx93y/m3fdx3oA6GiiigDm/in/yTHxV/2Bbz/wBEvWvoP/IDsP8Ar2j/APQRWR8U/wDkmPir/sC3n/ol619B/wCQHYf9e0f/AKCKALtFFFABRRRQAVxfwc/5Fe9/7DN//wClD12lcV8HTjwtfE9BrF//AOlD0AdrRWL4P8VaB4u06bUfDuoLfWsNzJaySLG6bZUOGXDAHg9+lbVABRXlmkfF+C41ArfaXHHZfa7u1eS0naeW3aGdoU82MIMeawAQKSSWAx3rpz8QfDkNxJa6jJd6bcxbvNhu7dlZAI2lBJGRgojkYPO1h1BFAHWUVxE/xU8GRW1tMNQkc3Qj8iPyWVnZ1ZtnzYCsFRiwJG3HOCQKivfiloH9iXmo6Rb3+qfZdN/tBhHbsiKhD7QzsAASUYY5Ix0oA7yiuS0rxxp39mF9XlFvewT2treRxROVinuFRo0BIyRiRee2e1N0jx1Zv8P18XazC1lb+e8LpCrTEEXBhXAAySTjt3oA6+iuPvviLoFjp13eXcd/CbO4a3uYJINssbrGJTwTgjYwYYJznA54qBviNpU0s62kbiCObTo4buVG8m4F4V8vZtBbkOOoAyecDmgDt6K4+T4j+GY4PtU0l7FYus7W941q/k3PkqzSCMgZJCo5AwNwU7c4qSPx/obW93I0d9DJarA7QzQeW7pPnynXcQMNtbqQQVIODQB1lFch4T8dWHijxClnpCibTpdIj1GK6JKsS00kRQoRxgx/nU03j/wxFpsOoyXsotpo72RG8hzlbTd5/GM8bGx644zQB1NFcCfiZZxatfxXWkapDp9np0WoPcfZXLxxMzhndMZVQE3d2xn5eKvX3xJ8KWOpXNjd3kkbwWs11u8vcrxwoHk27cnIVgcEDPbNAHYUVh+GfFGl+ILm7tbMXMVzaLE8sNxCY3CSrujfB7MM+4wQQDWR/wALM8LJax3tzJfWllOkrW11PaOkdwYydypxktwcDA3fw5oA7OiuMvfHtsl7aWEGn3cd7Jf2ttPb3kZheOKffslHUMMxsOD1BBwal0bx5pWpQQfZY7q/m+wxXtybK2d0gSRC6Z3AHLAEhcbumQM0AddRWN4f8T6Lr83l6TdG6AtIbsusbBBHKCY8kj7xAzt6jvWzQAUUUUAcF8A/+Saw/wDYT1L/ANLp672uC+Af/JNYf+wnqX/pdPXe0AFFFFABRRRQAUUUUAFFFFABRRRQAUUUUAFFFFABRRRQAUUUUAFFFFABRRRQAUUUUAFFFFABRRRQAUUUUAFFFFABRRRQAUUUUAcP8bf+RLg/7DGnf+lcVbXjefxZb6XC/g6w0q9vjcxrKmo3DxRiEn52BUE7h2H8+lYvxt/5EuD/ALDGnf8ApXFW5408Qv4a0yK+TQda1syXCQmDS7bzpUDH75XIwo7mgDcGcc9a5P4ozXkOkaYbKTUo3bWbJZDYrIW8kzL5u7YCdnl7854/HFdYOlc/8QfEa+F/DE+pLC1xdsy29lbIpZ7i4c7Y0VRyeTk47AntQByEfiH4mPFaNHpNm816moYieykRbZ4GBgDtvPEigjPHJBHHFVtW8afEV4rK+0/wzHZWOoG4aL7ZbytLarGiiJZlQEgyP5jdBhQo+8at+H/iVdPYWWlalYRS+Jzfvp1zEd1nBvSMyib96C6I8YDICCTnHYkUPDHxaurrTLSOXRpNT1OSGW8mW3dUUQC6khRYzysjjZyMgcA5GQKAJtc8R/EKW117Trex8i//ALHlnsJrCykljinWBW2M0m3LlywTAIPGQCCKuXWueP2b/iXR28kCSabCkk2lSgzCdts8pG8bRGDuxjjByeeHv8VIRPEyaI72k93d2kLC7TzzJbLIX3Q9VBMRA5J5BIGasT/FLRlggeNYWe4020volNyMFrh9iQ/KGO7qeAc4oAxdR8X/ABIgxax6HbIy3V9D9tls5vLkETL5B2JuKhwzHPQ7eMVr2+uePjdrLcadaCAa1FYPBHaSEm3ZBunDlhwrk4O3BAwcHkY+n/GP7bd29wuhiPTBp2oXV4WuMzpJaSiORI1AxJ1yOhOe1XT8RdXvToz2egvbi7vkQKZVkW7je0nmVEfjbJujUHjAzwSDmgC74d1fxjbfCOfUrq2l1fxLbpL/AKPJaGBmcOQAVz82Bz8v3ugrP8WeMvFen6FDLoNjc6vetBNPvOjzRRM6KpWHbkuGYk47Yzzkc9R4L8Z2viv7TLptnOLS2hiMszkDFwwLPb4/vxjbuPQFsdjjidc+L0lpaWF+2ntZqmpi2v7EnzbhEaF3UMMARnKg7gWQAE7sAkAF9fG3imfxBfWtlZLcmz1qGyazj06Uk25giklcz7tgZfMbA9guMtmqFj478f3AuWbw5LHa5smFw+nS77aOVnExaLOZGjAXKqTgtkkgVfuvGd1Brsdrp8dpbm4urZrpUCSI3m2dxLlZFxvOYE+Y9hgcVF4L+KV1qemaLFPo819dyWOny6jPAwQK9zGrbo4/4kXOTyMAHG4jFAEfifU/GnnajPorXUccX9lSLerp8r+fG1wy3AWFmwu1OTtG7H4EN1jxR8QdPu5LfS9BiEElzfst3dRXEiMySAQphdzKrqS2cY4wuK0fD3xDu/EHjDw3a2tpBa6Xq1ne3KhrhJZnWIxBSyjmM5Y5HzehIIxVyb4kR/2/qOnWuhXlzb6bcva3VwHCskix+YW2Ecx4wN2c85Ckc0AWPDPiDxLc+MrjStX08C18pnhmtLaTyY8BMrJJJtO7JbG0EEemDXa15e3xYuI7d7ibwnNHFHpMOsuft0ZItJHK9McyAgnb0IH3s8VYk+KCyXU0EWklIv7TuNJim+0o8nnxozBzEORH8vJzkccY5oA9Ioryuw+K7Q+HLe+vdLN19l07T7jVJY5lRy9zGjZgh5Mgy3TI9BuNXtQ+K1lZ296ZNFvWudN3LqMCuv8AoshnWGFWbp+8LbweyAk+lAHo1FecXfxPlt5YLFvC92dTlS4mWHzwIpIoSgZo5NvzEmRQFKqeudo5OvoPjmPUvFzeHrjTJdMlaHzbcXcgEtwAqsxRVBUhd2D8+4EHK4waAOwooooAK5H4p/8AII0f/sYdL/8ASuKuurkfin/yCNH/AOxh0v8A9K4qAOuooooAKKKKACsrxj/yKGs/9eE//otq1ayvGP8AyKGs/wDXhP8A+i2oAg8BKreA9BVgCDpluCCOv7pa21AVQqgADgAdqxfAH/IiaB/2Dbf/ANFrW3QBR1+w07VNFvNP1ZFfT54WS5VnKK0ZHzAkEYGOvPSuX1W1+GOpWyahezeHjB5b2azLdRxqRlZCmVYDKlFcd1IyMda6nXrBtU0W901by4sjdQPELi3IEkW4Y3KT3FcL4V+G/h+311Nah1htQurTVXu5FQoY1uPsxtyhHzEEK2cE5zQBN4pb4c6PocWq6xfRXEMFhP5JbUWlmubeUDzFXL5lVsDA55AxWhqGk+CbbWbFrvRoGutcszpas8e5Xt0iaUo+TgDah56nAGeBWHffC3SrfTb+yh8QXFlaX2mmzvg8cbFoVkkcMpYfu8eawOBjocZ5rrPEPhq11+305k1K7tGs0l+zXFqwDDzYHh3gkHkByQfUCgCpojeBtJ0KeKy1jTzpsjmCVptS81N23/V7nc4+X+H0rGm074W+FdHj1jfp6QRwJdWrfbjI0qW4Z0EW5/mC7mwBxzinaD8KtN03Vl1WbVLu6u/ttteOWVQrSQRPEpwcnkOSTknPTA4qtefDHRbeK40y316SxXWLS60+WJ44maWKWaWdliDD5SplfoCMAZGRmgDem8L+C9QNveS2iQT6iZJkIuXhln81Q0inawLAhQSvI4zip7qDwddaPY+FTqFoloYlhtLSC/KM8cYKBRtYMyjaRjnp7VJrfhVb5NCktNRmsrvRJN9tN5ayBgYzGwZT1yp7YwcfSudj+GunaZHZ3D69c28NlA63dwqrFNcxl5HZZZFwPLzIxxt47EUAaum+G/AOoSzJpkOn3HkR29vNFa3RZEEDBoQyq2MqV4JGeMdKz7yz+GMGpX/iESaddX1os+pTxW955jbhGyyyCEPgsU3KTjvWh8O/A+m+FIkeznju9tpHaW9wYQsot1JKqzg/N1z0A745NYHh/wCFki6Bb6brerbktxfeVFawooRroSozb9uWwkpwCOvJ3YFAGlpehfDlLjT1tJbe2vLe0RoYv7RdJ1tx+8VHG/cUUHIDZCgnHFY8HhnwLc60+tzeKNHm0u1lnZbS3uQkEbXSsrbiZWUbg7fdCbixPNaF58KbK81u31G613UpUtZGe3ibafLDW3kFAemzHzAAA56k1BZ/D7wfqlvY3FlrDXFrpEFjYlo2jMZ+wyiRdxxgnIw2PfpQBsafD4Hs9UtdU0uWGON7V5DdW1/i1KQKqbpAH2sVUgbiDjHJGBTdY0/4ca1FPrl7eaVKi3StLepqGzZN5flAb1YbSYztxnkGoL34feH9UuNbtxqcxlu4r6G6ijZCYRerFu4xwcRKRn1PWovEvgJo9YHiTQ2mk1RLu2uI4i8axqYoJIM7WXDZSQjsRwQRjBANbRfCXga40B7XSLKxuNLnhgtj9nnLoyW7ExruDH7jFu+c9at2vgnw1batFqkOnFbiG4kuYR58hjhlkzvdI921S25s4HOTVH4b6M3gvwhb6ZrOoWn2u4vZ5mKsEQyzyvJ5acDJG7HAGcdK6q0uILu2jubWaOaCRQySI25WB7gjrQBytx8PtFvfFuq+INSM14dRW2VrVpGWECDdtDKDiQEtnDA4Iq5/wg/hj7bJdHTAWd5ZPLMzmJJJQwkdI87VZgzZYAH5j6mt2C7tZywhuIpCrtGQrA4ZThh9QetFzdWtqYRc3EUJmkEUQkcL5jkEhVz1OAePagDAbwH4VMe1NLELB4nSWGaSORGjiEKFXVgy/uxt4PI65pNJ8H2Vn4yuPFMspuLxrNLG2yuPIgUk4JJJdyTy5OcAD1z01FABRRRQBzfxT/5Jj4q/7At5/wCiXrX0H/kB2H/XtH/6CKyPin/yTHxV/wBgW8/9EvWvoP8AyA7D/r2j/wDQRQBdooooAKKKKACuL+Dn/Ir3v/YZv/8A0oeu0ri/g5/yK97/ANhm/wD/AEoegDs0REGEVVGc4AxzS0UUAef6Bqnw41nRb7w9atYLpb6jPB5c1wirdXPnF5TF8+8kSknPHOCvGDU39j/DObTbqOe40q7gS9gmuprjUPNbz4z+63yM5ORggKTjqMcmq9r4b8I2vjCyEfiNBrNq2omG3FxF5qteSGWQheoK549uuaqWXwu0bSZ49U1bxDdXEolsA09yUUSvby5i3E5y7swB55OMAUAakGi/DPVfNs7GTSJZprmTVSbS9AmErDa8ysjblyCQcccn1q5aWvgO+tryG3u9Nu49QthZ3OL0SGaOJT8pO4k7VYknrg5NZl98KNAvIFgkurxIvN1KRxFtQub1SsuTjsDx9BnNNb4V6XNpK2s17JHdrPFIL60hWGVkRDGY26gho2dD7OcAcYALuqaP8O5rldbvrjTlwLa6Mn9oFIn2HFvKyhwrY24ViDnbjtTtUk+H+neDhp80+nPpPlvqENrHchjOI3MxaMbsv84zx34qjY/CvSdMeG40m+uba6tL8Xdi7oskdtGI2jS3CYAMSq77R1BYkHNT6d8ONHt1ul/tC4luJ9PvbKd9qAj7XKZpXCgYU7icDpj1oAnfw74F8WtLftaw3FxLi4uClwyTJ5sKLh9rArujVAVPUAVXi0v4YiBbqK70hba1Nnb5XUcRI9uQ1sGG/bvXYNpPJAxyKTwTp3hXwvoF/wCH9J8WQmyj3Dm6iMlox+Rz5nUnef48kHjpgDM0v4UaLb6vHNd69dX1/FNYXbq5Xc/2Vn8t2ByTuLHJ9RxigC7qWm/C3T9Ik1i6m006dPDcmEG/3QkOD5wgUvtUsCQdmDyR3qLxXJ8O18L6b4t1ezZYb/7CLJxIYpy3Itwp3DawEz55HBbJxU8vwws47u6u9P1i6tJbyO7guC0McoMVxJ5jBQRhSG6HuOoOBjffwnYt4V0fw79on+z6U9o0L8b2+zsjJu4xzsGfrQBW8N6T4J8OQQXejjT7JBavbRyfagR5SO8rrksQdrM7E9uc1ljQvhdMt7qgn0qSBBcQzv8A2lmCD7SD5ygb9sfmZOcAZJzUF58NLBbCaC98QXSaRAmoNHEyRqIFu0cSlnI5Ch3IzjHfNXdR8A6XqV7a61p2ovbTxJZtaSRRpJD+4EoQ7cYYFZm78YBBFAGeX+HPii+lvpYQ8bRTWdxdNdmKCWG1fDI+JAHjy/cFSM5qd/DnwpkjutYZ9INuz3FvNL/aH7iN7gYmQDftRnHUDBqpL8MfD94s9hca5cT3N5a35kC+WC6XkitI4UDGAVAHbnnNX/FXgljra+JtDV21RLuKdIt0axrtgaE8MuD8reoI7HsQDpfD9j4f8+fW9EFrK15FFDJc28vmLIkQKoMgkfLkjisLQPhl4X03Sksby1bVSsUsJe7kZ1CyNufYhJVM8cqB0q/8MfD934Y8H2+lX80M10JZppWiGEDSSM+BwOm7GcD6V01AHP2Xgzw5ausqWLSzLPFOJp55JZN8WfL+dmJwu5sDOBk8c0228G6FYS29xpNqbC5trZLeFopZAhSNSIxIgYCQLk4DZ+tdFUUd1byXMtrHcRPPCFMsauCyBs7SR1GcHHrg0AYngTwrY+EtIlsrRvNlubmW7upigXzJZGLMQo4VRnAUdAB9a6CiigAooooA4L4B/wDJNYf+wnqX/pdPXe1wXwD/AOSaw/8AYT1L/wBLp672gAooooAKKKKACiiigAooooAKKKKACiiigAooooAKKKKACiiigAooooAKKKKACiiigAooooAKKKKACiiigAooooAKKKKACiiigDh/jb/yJcH/AGGNO/8ASuKuh8VeJvD/AIVsI7/xHq9ppdrLMsCS3Mm1Wkboo965742/8iXB/wBhjTv/AErirsry0tbyIRXltDcRqwcLLGHAYcg4PcetAEw6VkeLtS0rRNCn13V0iaDTgZ1LKCyvgqNmejHdtH+9jvWvWR4r0rQtV0+IeIo4JLG0uEuttxJth3p90uCcMATnDZGQD2FAHNWHirwhrug2+o6tpUSXl7cm0l0+S1F1cC5h3ExERht5T5jkZABznBqzc6z4B2yi5s7UQaODJNLJprCGwbb5hDOU2xvgglcg8jIyahh8OfD59cu/7Oe1stRt2iv5RY3RgMBaNo1lAQgLvQFT2YAZzgVcXwj4SvLa92u1zZapxeRC9Z4LpmQLuZd2C5Xbz1OAevNAGE/iT4W6rrFlq0NxA+qQXqmL7PauLiSZoW27lC7mBTdjPHHqK6DRG8E6pd6ppGl6XYStbSmG/RdP2xiQEMUYldpIJBxzWbrGieAYdEn0PVNUjFnLLHazwy35yzONiRtzkE9u+ec55rc0/wAN+H7HXhrkIJvhC1qkj3BbbHwSgBPQbR1zjFAGJZ+J/A/2uax/slrabTdTksbaL+ym3SXGzc5gCqS3y5JK9uTxitXSpPCc3hqbVNGt7e3so3kkZ7az2SQyrlXOzbuWQfMORnrVa48P+DLjUPtgvEju7jUDcwyRagVZbnZsfy8NwSmAyjgjqKv3HhPw7/wilx4dntsaZcMzzh5m3SOzby7OTuLFuck0AYPhfxZ4A0nRYNP0a9mmjlnuh5aW0000s0fz3DOApYt8+4k9c8VFqHjDwLpOkfadF0+3v1R7WZVsrE+WhuWVUdnCbUYq+fmIOPrWv4e8K+D7S5TUdKEU0xnuGEy3Zk3SShRL3xnCLx2xxisWTQPhzb6t/wAI2ZJLRmtLSdoBeyRwTpC4SEk7sOwKKMdSFAOcCgDo7+88J6HqenaPJaW0N5djNpbwWRZiE+XICqcBQ5HsGPbNc1a+OvhzIiX93Ypp8theTafafadNKSgwff8AKG3OxQR06ZHQmtrWofDPjC9OlX8d5dCxvTDIi70jWaNY5vmIx2ZMHvyPWo4fBvgvUJHvrTbK8d5Pc+bBdlvKllA84AgkKGwCV6ZAOKAKun+M/hhFrUKaffaQl7ePHsmht8b3nUMgLheGcY4JyeAecU678YfD0Wcfiu7WIQTK0aajNpkg3IMA4cpkr82M9OvoatQaB4JgvG16C6tYjcyoskqXgEc8qLsGecF8AA9zgZqDVPAfgPUIrbR7qFD9nsWsUt1vWVzbs6koRuyRuC89e2aAIND8Z+FdS1DUNNutMS0a31NtDjd7QvDPtAZE8wLsUNu4Qn+dYfhbxB4UstYlaz0OzSXUTa3z3rOZDI1+ZSUjPl7z/quFIAOccV09v4S8I2etyPHBdLi6OrSBrqQ2ouFwnmEFtoYYBx7Z60WXhfwFB/Zs9t9kxi1jsnF6SJPsxfyQvzfNt8x/XOec0AUtF8ZfD7VdPh1qW1isGsrWaeE3unmKWGCCQxs0eV6AjouSMgYzWiB4V8NebBc/ary715nuJkktnubi6VVAJZFUkIqlVwQAMgdTzn3vgvwzNe6dbpe2qadoF3LqUloZd8iyOS+HYt8sW479hGCVXsK3GtfD/iyDTNfhmuEfyn+x3UMz28vlyAFl4IOCFVsH0BoAwNC1zwj4h8RxeFdK8PWl1pcGnx6lHcGxIgHmO6gICm0HMbZJI545IOLEXi7wbptzNqFxb21tezNeZks7KSaR4rV9kruyR5AX5c54HYnrWppWm+EvDU5l0829vOunLFsWfc7W8TSPkKSS3zSOS3Uk8msDR5fh3qV4IrKN2Mmlz3U0jM6JDb3z+Y/mEkbTIyEgdRjsKALafE3RP7c1S1ljnj0+w+yot4IJXFzLcLujWJVQ7sgjnPOemBmtuPxl4dbXBokl81vfmJphFPC8XyKoZjlgBwCCfTn0NULXwv4Jgt7YwLbCKWW1lgYXZIka3UJCVO7nAAHHXvml0bwj4PbW31/TkjubkT3LsyXRkjWSb/XZXJGTjkHp2xQB09ndWt7brcWdxDcwt92SJw6n6EcVy/xT/wCQRo//AGMOl/8ApXFXVW8ENvEIbeGOGMdERQoH4CuV+Kf/ACCNH/7GHS//AErioA66iiigAooooAKyvGP/ACKGs/8AXhP/AOi2rVrK8Y/8ihrP/XhP/wCi2oAytB0+XVfhRpumwajd6bLc6PDGl3aMFmhJiX5kJBAI+lbnh7T5dK0Oy02fUrvU5baFYnvLtgZpyBje5AALHvxVLwB/yImgf9g23/8ARa1t0AUfEI1RtDvV0Q266m0LLatcEiNZCMKzYBOAecd8V5hY/DDxPoFlf2WgeKI5IdQtYhdM8ZtpHuI5VZpN8eTumQyI7/eGVYZxXpniaK+n8O6jDplxLb3zW0gt5Igu9ZNp243AjOfUV5zot98RYNAS4mXV7v7H4ft38l7WFbi6vjuWUMWX+E4OAOcD72cEAual4I1i51S11WxhttNuU0e+08BdRmkMEkpRo5FYj5sbDkYGMgjOKLvwV41me5toPF0ltaG1M9rIJJGljvmhERBz1hBBkA/vN0woqlol78UtQvLWzupLiytPtN8JL37DH5jwrFGbckMoCkuzjOwZ29B1p39pfEi5a0t7qC+ja60c+ctpaLH9lufKfLs7hg2WCYVGBUnow5oA6D4deG9c0XTdRj1fUbqea5SNUQ3xlSNlQqzIdilCxOT16A9c5wNF+HviCS40ddevYZ7PTb551zdyvcyI1uY/3kg2hm3HPAXI65NZ+mReP/Dnh220nT49RE0WlQS2WLOOYXd824zJdOf9WAdoyNvBJ3E8Vvo3xHuLnMl5LaJNrz25VLOJhBYBGIkBOSSWAAY56j5aAM2PwV4/WbRI5NdhePTpbctcfbJRK0aXRd0fIPmZhwnUZ53E1X0Lwn44vtLSd7yfS7rGpLJNNqE7y3AlaVYFaM/KgTKOCCcbQB1NXbTUPidY6VHfXsN1qcz21+stpFaRRtG8Uu22dT/edPmIOQewHSq2n3XxHu7rSJ9Sl1aG0g1uaKXybSMG4tGtmMTSqUB2+aQpIVcdSBjNAGpbeCfE0ZF43iCX+0U1O2mjm+1ysq2yRIksew/KdxDnBGCSCeaz/hpY+JYfGVgLyHUDbWmmXEWoXk01zsvLhpI9jlJgvzYWQ/KDtBxnGKrQ33xLsdFhtoNPurW5i02JrG3gskliuLos/mRzsxJjUYXoV4JO49BvWNz8RF1q3urrL2kmuy2s1n9mQJHZbTtmDj5iQwHJPIONvegBmoeEPFVz4jnuF1bbFJqyXaXwvZQ8VoAA1oIB8hBwwzn+LdjcKkt/h/NH8C5vAHmwLdyaXJa+YJZDGJWUgNn723JHH6V6FRQB5u/gPVjeahq1pdLp+oT3Gmy23lXspWJICgmRugfcgdeQchhn2n+HfhLxNoviC4v9e1y6vwY5kz9rLRz75dys0ZQbWVRtHzHAJHIxj0GigDy7U/Avia+12G6mureU2+tvqCXsl9Nv8khgkIhxsUpuABzj5c9TXN+IfD/jqyshpa3Wo6tqktnp0FtdQXF1GLR0YCdtwHlsGwzFmYHHBB4B91ooA8zn8E+Jl8Q2WuJe2d3eWs2qeS1zPLtiS4fdBwPvBMAFOOOhqjoPgHxkmpWdzq+q20lvb6lZXwt/tDyBGiilSUplRjcXTA/2eTmvWqKACiiigAooooA5v4p/8kx8Vf8AYFvP/RL1r6D/AMgOw/69o/8A0EVkfFP/AJJj4q/7At5/6JetfQf+QHYf9e0f/oIoAu0UUUAFFFFABXFfB3nwtfDp/wATi/8A/Sh67WuL+Dn/ACK97/2Gb/8A9KHoA2PBeg3Xh7TJrO78Q6rrryXMk4uNQdWkRWORGCAPlXtW5RRQB514V8K+J9A0C58Mwf2ayO100OuCU/at8pdklkjKYaUFhk7sHGeOlZkvw+8SahYm0uryO1gMNlHPAuozzi5lhuopXn3MA0bFEYDHJLcngUzw9F4w8LXdxdT2uq6nHqN3qj3En2dJZvMWdvsf3cYQxjjsMgHAq5pd38T5rZL6882KSH+yQbMWcWJvMEYvdx6jZucjaRgr3HFAEGveA/GEtzJHp3iCZdKF5cSRWYvnRljkjjCfOyt9xlkIXoN+QRjFSap4A8WTWmqtbeKbz7VNNZC2eS9kJa2iSITRMcbUaRkYl1XnPPUiuf11PiJq+r6fdXFjqjXNtFq63FotuqWcRaFltlVxgyhvl5JPJP3eldLp0vxHiRbnDLHb31nbx6ebWMJJbNFGJnL/AHhtZnIIPG3BBoAbb/D/AMQvZmG712+ZRpl5FCj6lLmG6llVonBQLlUAIGRlc4GRW14G8K6hofi3W9WvZIbj+1Le0LTLO5fzY4gkmVIxgkbgR64xWB4A8V+JNQ8a6XpWp3s0rTaZc3OpWzWkaJbTJJEqCN0JJT5nAJJzj73YX44fGr+Kby1tWl0vT7nWrhpLuO3SRjbizh8thvyBmXeM4/hxjvQBhW3w08RyeCPEHhO5ubZI764uLi1n+0l4ldrw3KAx+WCo5AY7m7kV2/hzSdcfxfeeJdbhsLR5bCKyitraZpuFdnLs5Ve7YAA7da5nSNT+I91f6Vb6pBdwi801VufstokYs7jY+6V2kVlbLBcKrAqTyrDkV9Ek+JzeFIQl3qBvbXwwJMXlpEJLjVAHBjckDgEL0xu4O71AF1P4f+MJII5bfxHM8zard3N3Eb2QCeB93kIGYMF8vI+ULj8QKxfFPh/xnZs+mWV1rOr3sg09LO6N1cI1oqMvnAuqCJ84YliVJzgjgZ6R9Z+IOqa0Y9Ps76w0t7rT4xNNYosixskhuWAf0YIMkcdgRVZL/wCLVpYwzLCNRuprPUA0MtpHGkMsTqLVsqQcyLuJBOCegXpQBaufCfja5tn0mfU7aSyVtT/fvdyl7hLhJRCjptwAnmDufujFQ6d4J8YR+JdKln1O2TS7MJDLHBcyL51uLURlCmOT5mWzkDGDgHNS2Fx8RLyXR4k1C6SyudQdbu4k0xI7iCAW7HDB1C8y7drBehwc9azre6+Jpkivru4v7S5l8PMBD/Z6zWyXqzYLMiDcGKcgA454BxtoAn0vwD4usPDenaVa6rFax2WkW1i8EV7NsneKdWkO7GUEsalcjld2ORWhp3gnxBJq8E2oak8Okf2hLcPpkWoTMscTW/lrGH4LDzPn2nAB6V1XgK81a+8MwT63a3dte7nVxdbN7gMQHwiqACOQCqnHUZreoA828P8AhLxhpuuaJdTast5FaxLDeNdXkkqtGPMwY0wCJMMgLMxB28jIFTeLvDXjXU/G9tqWm6pa2mn29zaSR7JpEcxI2Z43XBD7gSBggYPIOM16HRQB5SfAHjGDSLSOy8SSJfNY3EOoSPfTsLiRpUeMgnJXChk3DBUNxXQ/D3wxqWi+IPEGq30dtbxamLYQW0V3LcGIRK4bLuB1LZwOPxrtaKACiiigAooooA4L4B/8k1h/7Cepf+l09d7XBfAP/kmsP/YT1L/0unrvaACiiigAooooAKKKKACiiigAooooAKKKKACiiigAooooAKKKKACiiigAooooAKKKKACiiigAooooAKKKKACiiigAooooAKKK5fxZ4k1PTfEWk6DpGkW9/dahBcXG6e88hI0hMYPIRiSfMHbsaAM/42/8iXB/2GNO/wDSuKu4rhdcHirW9Nk03VvBPh68tJCpeKXWWKkqQQf9T1BAI+lYn/CJ3X/RO/D/AP4P5v8A41QB6rWB498OL4o0Iad5kMMiTpPFLJGz+U6HIZdrKQw7HP4GuJ/4RO6/6J34f/8AB/N/8ao/4RO6/wCid+H/APwfzf8AxqgC9e/C8XiXcd1rn2gX1hZWt28tlHvla2kLh/lwoDBiCuMdDVi9+HLSa7LcWmsJa6ZNrFvrElmtoCwmijSPar7htQiNT93IOeayf+ETuv8Aonfh/wD8H83/AMao/wCETuv+id+H/wDwfzf/ABqgC9H8M5I/DEGhLq1mUsbiC4spzpq+aWik3jzzu/elu5+Uk5PU0TfDGaTVBL/wkBWxS/vr+O3FoN4kuonRwX3cqpckYAPY5qj/AMIndf8ARO/D/wD4P5v/AI1R/wAIndf9E78P/wDg/m/+NUATz/CDTTLpwju4zbQaZb6dc27wsElSE5Dr5brsZj1zu7elbXxA0DXfEXw0vtDkezn1O5ZclF2xYEwbGGznCjv1I9657/hE7r/onfh//wAH83/xqj/hE7r/AKJ34f8A/B/N/wDGqANIfDe4TVhrkOtww6supR3ymOwC22EgaDZ5QbOSjnLbs5x2GKyV+Dfl6elmuvQyK2jSaRcPNpyuxjkleRpI/m+R/nIHUcA1J/wid1/0Tvw//wCD+b/41R/wid1/0Tvw/wD+D+b/AONUAaN98K7S7e5Da1eJFOt2h2qPMVZ7WC3++TyQIA2T1LHNb9n4am/4RO/0LUJNLnW7gaA+Rp/kQ7Cm3DRh+ePQj0GK4/8A4RO6/wCid+H/APwfzf8Axqj/AIRO6/6J34f/APB/N/8AGqAFm+EPnW9is+vG4e0iuLcRSwP9nEExTKKqyBsqEwGZ2OCQc8Y2V+GmlJpOt2cUwin1C5jure6WEebaPGkaxFSSS20xKeTz0rF/4RO6/wCid+H/APwfzf8Axqj/AIRO6/6J34f/APB/N/8AGqALl98J7S4tYYxrE4lS1CSyPCGFzP8AaVuHllBOGDup3J0wevApda+FyaxrEOp6hqNvIzWaWd3bJbPHA6LKZAY1SUGNsnk5bJAPaqX/AAid1/0Tvw//AOD+b/41R/wid1/0Tvw//wCD+b/41QBef4bXIvNQhh1WGLSNWuvM1CziiZA0RkaSQAlmO6QkK2Cq7S3y5OaXxN8K7fVtbvtVtdcudOllZJ7JYoVIsrnASWZcnkyRqIyDwAW9aof8Indf9E78P/8Ag/m/+NUf8Indf9E78P8A/g/m/wDjVAFqD4R6Za65Nd295myd0liglR2e3dIREmxg4G0AZwVPUjvU0Pwxa10m4tLHXnhnmsbCz8/7KpytqXPPIOH34OCCMcGs/wD4RO6/6J34f/8AB/N/8ao/4RO6/wCid+H/APwfzf8AxqgC1p/wj0+GyktrvUnmL2Oo2ayRwhHh+2XBmZ4ySxUrnaOv1roPh74OTwol0zXENxcXCRRtLFG8e5IwQoIZ2GeT0xXK/wDCJ3X/AETvw/8A+D+b/wCNUf8ACJ3X/RO/D/8A4P5v/jVAHqtcl8U/+QPpH/Yw6X/6VxVy/wDwid1/0Tvw/wD+D+b/AONU+28MXtvdwXUXw68OCa3lWaJm1yRtjqcqwBixkEAigD1KiuJ1XxF4307S7vUZ/CujNFawPO4XWmyVRSxA/c9cCuk8K6suveGdM1uOEwJf2kdysZbJQOobGe+M0AaVFFFABWV4y/5FDWf+vCf/ANFtWf8AELxNN4X03T5rbT1v7nUNTt9OgiefylDzNtDM2DgD6GqsupeOJYnil8J6FJG6lWVtZYhgeoI8mgDT8AMv/CC6ByP+Qbb9/wDpmtbe5f7w/OvM18O3SqFX4W+ClUDAAvVAA/78Uv8Awj95/wBEu8Gf+Bw/+MUAel7l/vD86Ny/3h+deaf8I/ef9Eu8Gf8AgcP/AIxR/wAI/ef9Eu8Gf+Bw/wDjFAHpe5f7w/Ojcv8AeH515p/wj95/0S7wZ/4HD/4xR/wj95/0S7wZ/wCBw/8AjFAHpe5f7w/Ojcv94fnXmn/CP3n/AES7wZ/4HD/4xR/wj95/0S7wZ/4HD/4xQB6XuX+8Pzo3L/eH515p/wAI/ef9Eu8Gf+Bw/wDjFH/CP3n/AES7wZ/4HD/4xQB6XuX+8Pzo3L/eH515p/wj95/0S7wZ/wCBw/8AjFH/AAj95/0S7wZ/4HD/AOMUAel7l/vD86Ny/wB4fnXmn/CP3n/RLvBn/gcP/jFH/CP3n/RLvBn/AIHD/wCMUAel7l/vD86Ny/3h+deaf8I/ef8ARLvBn/gcP/jFH/CP3n/RLvBn/gcP/jFAHpe5f7w/Ojcv94fnXmn/AAj95/0S7wZ/4HD/AOMUf8I/ef8ARLvBn/gcP/jFAHpe5f7w/Ojcv94fnXmn/CP3n/RLvBn/AIHD/wCMUf8ACP3n/RLvBn/gcP8A4xQB6XuX+8Pzo3L/AHh+deaf8I/ef9Eu8Gf+Bw/+MUf8I/ef9Eu8Gf8AgcP/AIxQB6XuX+8Pzo3L/eH515p/wj95/wBEu8Gf+Bw/+MUf8I/ef9Eu8Gf+Bw/+MUAdP8U2X/hWPir5h/yBbzv/ANMXrY0H/kB2H/XtH/6CK8+fw7dOpV/hZ4KZSMEG9Ugj0P8Ao9dAmp+OkVUTwroaqBgAa02AP+/NAHXUVz/gLxDN4k0i4u7qwWxuLa9ns5okn81d0TlSQ2BkHHoK6CgAoorL8Xawvh7wpq2vSQNOmm2U120QbaXEaFtue2cYzQBqVxXwcI/4Re95H/IZv/8A0oen2mueObm0huY/CuihJY1kUHWmzgjP/PGsebQ7+aeSeX4Y+DXllcvI5vly7HksT5HJPrQB6TuX+8Pzo3L/AHh+deaf8I/ef9Eu8Gf+Bw/+MUf8I/ef9Eu8Gf8AgcP/AIxQB6XuX+8Pzo3L/eH515p/wj95/wBEu8Gf+Bw/+MUf8I/ef9Eu8Gf+Bw/+MUAel7l/vD86Ny/3h+deaf8ACP3n/RLvBn/gcP8A4xR/wj95/wBEu8Gf+Bw/+MUAeh2dlYWbSNZ2ltbmVt0hijVN59Tjqasbl/vD8680/wCEfvP+iXeDP/A4f/GKP+EfvP8Aol3gz/wOH/xigD0vcv8AeH50bl/vD8680/4R+8/6Jd4M/wDA4f8Axij/AIR+8/6Jd4M/8Dh/8YoA9L3L/eH50bl/vD8680/4R+8/6Jd4M/8AA4f/ABij/hH7z/ol3gz/AMDh/wDGKAPS9y/3h+dG5f7w/OvNP+EfvP8Aol3gz/wOH/xij/hH7z/ol3gz/wADh/8AGKAPS9y/3h+dG5f7w/OvNP8AhH7z/ol3gz/wOH/xij/hH7z/AKJd4M/8Dh/8YoA9L3L/AHh+dG5f7w/OvNP+EfvP+iXeDP8AwOH/AMYo/wCEfvP+iXeDP/A4f/GKAPS9y/3h+dG5f7w/OvNP+EfvP+iXeDP/AAOH/wAYo/4R+8/6Jd4M/wDA4f8AxigD0vcv94fnRuX+8PzrzT/hH7z/AKJd4M/8Dh/8Yo/4R+8/6Jd4M/8AA4f/ABigD0vcv94fnRuX1Feaf8I/ef8ARLvBn/gcP/jFH/CP3n/RL/Bn/gcP/jFAF/4Bf8k1hx/0E9S/9Lp672uJ0uXxbpdjHY6Z4J8OWVpHnZDb6sY0XJJOFEGBkkn6mtDwn4i1LUtc1XRdX0m3sLvT44JcwXfnpIsobHJRSCNh7UAdNRRRQAUUUUAFFFFABRRRQAUUUUAFFFFABRRRQAUUUUAFFFFABRRRQAUUUUAFFFFABRRRQAUUUUAFFFFABRRRQAUUUUAcZaa94p1bXNbs9HstGjttLvBa7rqaXfIfLRy2FXAHz4/CmaxoviXWTEdW0PwXfmHPlG4WWQpnGcZTjOB+Qqaz8PeJNK1vWr3SNU0nyNUuxdGO6spGeNvLVCNyyAEfJnp3q95Pjj/oJeHP/ACb/wCPUAc3/wAIXff9Cf8AD/8A78P/APEUf8IXff8AQn/D/wD78P8A/EV0nk+OP+gl4c/8AJv/AI9R5Pjj/oJeHP8AwAm/+PUAc3/whd9/0J/w/wD+/D//ABFH/CF33/Qn/D//AL8P/wDEV0nk+OP+gl4c/wDACb/49R5Pjj/oJeHP/ACb/wCPUAc3/wAIXff9Cf8AD/8A78P/APEUf8IXff8AQn/D/wD78P8A/EV0nk+OP+gl4c/8AJv/AI9R5Pjj/oJeHP8AwAm/+PUAc3/whd9/0J/w/wD+/D//ABFH/CF33/Qn/D//AL8P/wDEV0nk+OP+gl4c/wDACb/49R5Pjj/oJeHP/ACb/wCPUAc3/wAIXff9Cf8AD/8A78P/APEUf8IXff8AQn/D/wD78P8A/EV0nk+OP+gl4c/8AJv/AI9R5Pjj/oJeHP8AwAm/+PUAc3/whd9/0J/w/wD+/D//ABFH/CF33/Qn/D//AL8P/wDEV0nk+OP+gl4c/wDACb/49R5Pjj/oJeHP/ACb/wCPUAc3/wAIXff9Cf8AD/8A78P/APEUf8IXff8AQn/D/wD78P8A/EV0nk+OP+gl4c/8AJv/AI9R5Pjj/oJeHP8AwAm/+PUAc3/whd9/0J/w/wD+/D//ABFH/CF33/Qn/D//AL8P/wDEV0nk+OP+gl4c/wDACb/49R5Pjj/oJeHP/ACb/wCPUAc3/wAIXff9Cf8AD/8A78P/APEUf8IXff8AQn/D/wD78P8A/EV0nk+OP+gl4c/8AJv/AI9R5Pjj/oJeHP8AwAm/+PUAc3/whd9/0J/w/wD+/D//ABFH/CF33/Qn/D//AL8P/wDEV0nk+OP+gl4c/wDACb/49R5Pjj/oJeHP/ACb/wCPUAc3/wAIXff9Cf8AD/8A78P/APEUf8IXff8AQn/D/wD78P8A/EV0nk+OP+gl4c/8AJv/AI9R5Pjj/oJeHP8AwAm/+PUAc3/whd9/0J/w/wD+/D//ABFH/CF33/Qn/D//AL8P/wDEV0nk+OP+gl4c/wDACb/49R5Pjj/oJeHP/ACb/wCPUAc3/wAIXff9Cf8AD/8A78P/APEUf8IXff8AQn/D/wD78P8A/EV0nk+OP+gl4c/8AJv/AI9R5Pjj/oJeHP8AwAm/+PUAc23gq8ZSreD/AIfkEYINu+CP++K3LePxxbW8dvb2fhWGGNQkcaSTKqqOgAC8CrHk+OP+gl4c/wDACb/49R5Pjj/oJeHP/ACb/wCPUAR+AfEGoa4dcttUtLW3utI1NrBzbSM0cmIo5Nw3AEf6zGPaquu+ItdXx9D4U0Sz01mOlnUJJ7yV1GPN8vaAoP1zVzwL4dvNBbW7jUL63u7nV9Sa/k8iAxJGTFHHtALMT/q85z3qtrXhvWJPHkXivR9SsIZF0w6e8F3avICPN8zcCrrg9sc0AR6tp3i3VrT7Jqmk+D7633B/KuPNkXcOhwUxketZX/CF33/Qn/D/AP78P/8AEV0nk+OP+gl4c/8AACb/AOPUeT44/wCgl4c/8AJv/j1AHN/8IXff9Cf8P/8Avw//AMRR/wAIXff9Cf8AD/8A78P/APEV0nk+OP8AoJeHP/ACb/49R5Pjj/oJeHP/AAAm/wDj1AHN/wDCF33/AEJ/w/8A+/D/APxFH/CF33/Qn/D/AP78P/8AEV0nk+OP+gl4c/8AACb/AOPUeT44/wCgl4c/8AJv/j1AHN/8IXff9Cf8P/8Avw//AMRR/wAIXff9Cf8AD/8A78P/APEV0nk+OP8AoJeHP/ACb/49R5Pjj/oJeHP/AAAm/wDj1AHN/wDCF33/AEJ/w/8A+/D/APxFH/CF33/Qn/D/AP78P/8AEV0nk+OP+gl4c/8AACb/AOPUeT44/wCgl4c/8AJv/j1AHN/8IXff9Cf8P/8Avw//AMRR/wAIXff9Cf8AD/8A78P/APEV0nk+OP8AoJeHP/ACb/49R5Pjj/oJeHP/AAAm/wDj1AHN/wDCF33/AEJ/w/8A+/D/APxFH/CF33/Qn/D/AP78P/8AEV0nk+OP+gl4c/8AACb/AOPUeT44/wCgl4c/8AJv/j1AHN/8IXff9Cf8P/8Avw//AMRR/wAIXff9Cf8AD/8A78P/APEV0nk+OP8AoJeHP/ACb/49R5Pjj/oJeHP/AAAm/wDj1AHN/wDCF33/AEJ/w/8A+/D/APxFH/CF33/Qn/D/AP78P/8AEV0nk+OP+gl4c/8AACb/AOPUeT44/wCgl4c/8AJv/j1AHN/8IXff9Cf8P/8Avw//AMRR/wAIXff9Cf8AD/8A78P/APEV0nk+OP8AoJeHP/ACb/49R5Pjj/oJeHP/AAAm/wDj1AHN/wDCF33/AEJ/w/8A+/D/APxFH/CF33/Qn/D/AP78P/8AEV0nk+OP+gl4c/8AACb/AOPUeT44/wCgl4c/8AJv/j1AHN/8IXff9Cf8P/8Avw//AMRR/wAIXff9Cf8AD/8A78P/APEV0nk+OP8AoJeHP/ACb/49R5Pjj/oJeHP/AAAm/wDj1AHN/wDCF33/AEJ/w/8A+/D/APxFH/CF33/Qn/D/AP78P/8AEV0nk+OP+gl4c/8AACb/AOPUeT44/wCgl4c/8AJv/j1AHN/8IXff9Cf8P/8Avw//AMRR/wAIXff9Ch8P/wDvw/8A8RXSeT44/wCgl4c/8AJv/j1Hk+OP+gl4c/8AACb/AOPUAUdLsPF2lWYs9M0vwhZWyksIrcyxoCTknATGSadoPiHXG8d3HhXW7PTkdNMTUI57OV2BBlaPaQwH93OaueT44/6CXhz/AMAJv/j1VtE8OaxH45n8VaxqVjNK+mJp6QWlq8ahRK0m4lnbJ+bGOKAH+PfEWoaHcaFZaXZ2txdavqAs1a5kZUj/AHbuWO0En7mMe9NuYvHF1bS21zZ+FZoJUKSRyPMyupGCCCuCCO1SeOfDl7rtxod5p9/b2lzpF/8AbE8+AypJ+7dNpAZSPv5zntUnk+OP+gl4c/8AACb/AOPUAc2PBV6BgeD/AIfgf9e7/wDxFH/CF33/AEJ/w/8A+/D/APxFdJ5Pjj/oJeHP/ACb/wCPUeT44/6CXhz/AMAJv/j1AHN/8IXff9Cf8P8A/vw//wARR/whd9/0J/w//wC/D/8AxFdJ5Pjj/oJeHP8AwAm/+PUeT44/6CXhz/wAm/8Aj1AHN/8ACF33/Qn/AA//AO/D/wDxFH/CF33/AEJ/w/8A+/D/APxFdJ5Pjj/oJeHP/ACb/wCPUeT44/6CXhz/AMAJv/j1AHN/8IXff9Cf8P8A/vw//wARR/whd9/0J/w//wC/D/8AxFdJ5Pjj/oJeHP8AwAm/+PUeT44/6CXhz/wAm/8Aj1AHN/8ACF33/Qn/AA//AO/D/wDxFH/CF33/AEJ/w/8A+/D/APxFdJ5Pjj/oJeHP/ACb/wCPUeT44/6CXhz/AMAJv/j1AHN/8IXff9Cf8P8A/vw//wARR/whd9/0J/w//wC/D/8AxFdJ5Pjj/oJeHP8AwAm/+PUeT44/6CXhz/wAm/8Aj1AHN/8ACF33/Qn/AA//AO/D/wDxFH/CF33/AEJ/w/8A+/D/APxFdJ5Pjj/oJeHP/ACb/wCPUeT44/6CXhz/AMAJv/j1AHN/8IXff9Cf8P8A/vw//wARR/whd9/0J/w//wC/D/8AxFdJ5Pjj/oJeHP8AwAm/+PUeT44/6CXhz/wAm/8Aj1AHN/8ACF33/Qn/AA//AO/D/wDxFH/CF33/AEJ/w/8A+/D/APxFdJ5Pjj/oJeHP/ACb/wCPUeT44/6CXhz/AMAJv/j1AHN/8IXff9Cf8P8A/vw//wARR/whd9/0J/w//wC/D/8AxFdJ5Pjj/oJeHP8AwAm/+PUeT44/6CXhz/wAm/8Aj1AHN/8ACF33/Qn/AA//AO/D/wDxFH/CF33/AEJ/w/8A+/D/APxFdJ5Pjj/oJeHP/ACb/wCPUeT44/6CXhz/AMAJv/j1AHN/8IXff9Cf8P8A/vw//wARR/whd9/0J/w//wC/D/8AxFdJ5Pjj/oJeHP8AwAm/+PUeT44/6CXhz/wAm/8Aj1AHN/8ACF33/Qn/AA//AO/D/wDxFH/CF33/AEJ/w/8A+/D/APxFdJ5Pjj/oJeHP/ACb/wCPUeT44/6CXhz/AMAJv/j1AHN/8IXff9Cf8P8A/vw//wARWho+jeJtGEo0nRPBlh5xBl+ziWPeR0zhOcVqeT44/wCgl4c/8AJv/j1Hk+OP+gl4c/8AACb/AOPUAUH13xRpvibQtL1mz0drfVriWASWk0heMpA8ucMuCDsx+NdjXIyeH/EWoeJND1TWNU0ow6TPLOsVrZyI0jPC8WCzSMABvz07V11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//2Q==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data:image/jpg;base64,%20/9j/4AAQSkZJRgABAQEAYABgAAD/2wBDAAUDBAQEAwUEBAQFBQUGBwwIBwcHBw8LCwkMEQ8SEhEPERETFhwXExQaFRERGCEYGh0dHx8fExciJCIeJBweHx7/2wBDAQUFBQcGBw4ICA4eFBEUHh4eHh4eHh4eHh4eHh4eHh4eHh4eHh4eHh4eHh4eHh4eHh4eHh4eHh4eHh4eHh4eHh7/wAARCAH7A+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o7qN5raWKOZ4HdCqyoAWQkcMMgjI68ivLvCdv4qk+K2uaFeePtau7HRraxuUje3tR55m87erlYgcfuxjGDyeaAPVaK8H0f4q+Jn+B+raxPofiK71eC21NotVhsYTbK0Us4jf74+VQq5+X+E8GnX/irxdqHjDTNLh1PxOLd/C9lqEg0KxtZWM8rMHeTzhwDgYC+9AHu1Fch8T9U1Lw/8Itf1jT7qVNRsNIlmhnlRS4kWMkMy425yM4xivPNe+IvinQfh7dabrV3FB4rit7a5sNQSBRFqlu8kYeRFOQJFD7Xj7ZDDgjAB7lRXi1/4g8VX/wAZfEugw6n4qTTdNfT1t00eytJIo/NhDOZmlXdyeeOgzU3iHxx4m0O/8W+EHvEm8QXF7br4YleJeYbw7FJUD5hAyykk9VVc9aAPY6K8c8H+OvEniHU/CPhb7XHFrdpLdHxW6RD7tqTFgAjCiaRkcYx8ucV1vjLXNU0/4neA9GtLkR2Oqy363sewHzBHbF05PIw3PFAHbUV5J8VPEHiS3+KWk+HdKvfEUVjNolxeyxaJaW805kSeJFZvOBATDkcdyKra1r3inS/Gur2UfiDUGtrLwG+rRW91bwBvtYZ0DvtTr8oJUHGc9uKAPZKK8T+GOs+ONebQjb614hv9P1HS2k1a81LSY7VbOVogUa2Yxpvbeem11xzn1v8Ag9PFmveL5ZtJ8e61eeFdO8yGe7uLa1xqFwAV2QFYh8kZ+8/IZhtHQmgD12ivCPh54x8YeIdK8H+HpfETw6hrlvf313q8ttEZPLt7jyhBAgUJvIIYlg2ACcHPHd+ANbjm8X614dm1zxHe3tpDHK1vq1gkARCzoJI2VF3qxU+vTigDvKK85bVte8UfFDXvC1lrMugaf4ehtXlNvDG9xevOrPkNIGCRKF28LktnkYxVLxb4i8QeDfG/grRVutY8RW19HqDXkcVtC1zPsVWjPARQE3Y4xkYzmgD1OivLND+Il1N8SPEyazDf6JoGk+H4L9oNSt0jeNvMl8yXKliV2oBjPVTxWT8JviVq2qeMoLLxJqFq9v4nt3vtHtkRVfTihJ+ySEcs5i2yZPORIOwoA9por518PePPGd1rdsqa/qj3t34pudOhgvbCGPSmt4rhlZBMFDeaIlO0BizMMYIzXXPb+Lf+F2L4VX4g62NNbRG1bb9mtNwcXIj8vPk/c2nHr70AeuUV4t4E1/xVr3xA1yK81PxWbKx8SXVlCtpY2n9nrDGRtR3ZfNz6kc9K5/TfHXjGbVYHi8Qav9suvFVxpsMF5p8EelNBHdOhjE+wN5nlIdo3biwxg80AfRNFFFABRRRQAUUUUAFFFFABRRRQAUUUUAFFFFABRRRQAUUUUAFFFFABRRRQAUUUUAFFFFABRRRQAUUUUAFFFFABRRRQAUUUUAFFFFABRRRQAUUUUAFFFFABRRRQAUUUUAFFFFABRRRQAUUUUAFFFFABRRRQAUUUUAFFFFABRRRQAUUUUAFFFFABRRRQAUUUUAFFFFABRRRQAUUUUAFFFFABRRRQAUUUUAFFFFABRRRQAUUUUAFFFFABRRRQAUUUUAFFFFABRRRQAUUUUAFUbbSdOttZvNYgtUS/vY447mYE7pFj3bAe3G5vzq9RQBj2vhfQLXwtN4Xt9Mhj0aeOaOS0BOxlmLGQdc/MXYnnvVS48D+GZryG8Wxmt7iG0SySS2u5oG8hPuRkowyBk4zXR0UAZ+paNpupaBPoWoW/2rTriA280Mrs3mRkYKsScnI75zVLxJ4P8M+JNKtNL13RrW/s7KWOa2jlB/cvH9xlI5BHTryODW7RQBz9z4M8PT63d619luIb+88v7VNb3k0PneWu1NwRwDgcDirN/wCGNA1DxHp3iK90u3n1bTEeOyu3GXhVxhgPrWvRQBkaZ4Z0HTPEOp+ILDS7e31TVAgvrlAd8+wYXP0FJ4h8M6Lr9zY3WqWjy3Ons7Wk0c8kUkJddr7WRgRkcH2rYooA5y58EeHLi6tbuW2uzd2kD20NyL+dZhEzBmQuH3EFgDgk9BSy+CfDMupTalNp7zXc2nnTJZZbmVzJakHMTZbBHJPPOTnrXRUUAZ7aLpjeHv8AhHxbbNM+zfZRAjsuItu3YCDkDHHXNZeleB/DulwW9vp8N/bW9sgjhhTUrgRxoBgKE34AA7YrpKKAOVX4d+Dl8O2vh9dGVdPs5mntEE0m+2kJJLRSbt6Ekn7pHU+tWvDPg7QfDt9cahp8Fw9/cxrFPd3V3LcTOiklVLyMx2gk4HvXQUUAc/4l8G+H/EF7Ff39pLHfwxmKO9tLiS2uFQnJTzI2ViuecEkVJY+E9Bs7nTLqOzeW50sTCzuJ55JZY/N/1nzOxJ3e+fatyigDA1vwb4Y1u5vLjVdHgu5b2CK3umct++iikMkaMAcFQ5Jx375q/rWiaXrIsxqdnHc/YbqO8tSSQYpk+66kdCMn8CQa0KKAOfl8F+F5dAuNBk0a3bTbi5a7lgOcGZpPMMgOcht/zZBGD0rQGi6WNfXX/sif2otp9iFySS/kb9+zr03DPrWhRQBztp4L8O2epXGoWdrc2s9zdteTiC9mRJJmOWdkD7STjnjmpZ/B/hmbw/d6BLo9u+mXc8lzPbnOGleQyM+c5DbzuyCMHpit2igBsaLHGsa5woAGTk4+tOoooAKKKKACiiigAooooAKKKKACiiigAooooAKKKKACiiigAooooAKKKKACiiigAooooAKKKKACiiigAooooAKKKKACiiigAooooAKKKKACiiigAooooAKKKKACiiigAooooAKKKKACiiigAooooAKKKKACiiigAooooAKKKKACiiigAooooAKKKKACiiigAooooAKKKKACiiigAooooAKKKKACiiigAooooAKKKKACiiigAooooAKKKKACiiigAoorifjDeeNrXQLVfAtjPcX090sc00Pks1vHtPz7JeGGcDA55zQB21FfOlx4y+OV1rq6BYWG3W7fRNNupYVsofswu5HYTrPIzZWPaCf3eWB6VHaeJPjN4wHiO00+3nayjvNb02Ui3it4lijR1tjDJuEpm37BkgLjn3oA+j6K+d7a3+N2haO39kaVK8v2fSYriaSVZrgotqRcNGsjlC4lwCSOmThuoreN4/j9rminS7q1uY2aLTpIX0hIoUlYTq1yZnaTzImCgYVMqRuHNAH0jRXmnxPh+IsXxC8Mah4TmupdFS2vI760j8ryjcFB9naXdhvLLZBK5K4yBzUPwevvitda5Ovje0ePThp8bSNcQQROl/uPmRweUzb4AvRn+bNAHqNFFFABRRRQAUUUUAFFFFABRRRQAUUUUAFFFFABRRRQAUUUUAFFFFABRRRQAUUV5N4i1H4un4sRWekabJF4W89IZJmSB0MLRNmZTkOrLJgbTke2KAPWaK4b4GJ4vh+Httb+Onv5NdinmS4ku/L3ON52lTGSCuMYJ59q7mgAooooAKKKKACiiigAooooAKKKKACiiigAooooAKKKKACiiigAooooAKKKKACiiigAooooAKKKKACiiigAooooAKKKKACiiigAooooAKKKKACiiigAooooAKKKKACiiigAooooAKKKKACiiigAooooAKKKKACiiigAooooAKKKKACiiigAooooAKKKKACiiigAooooAKKKKACiiigAooooAKKKKACiiigAooooAKKKKACiimXE0NvA89xLHDFGpZ3dgqqB1JJ4AoAfRXIf8Jfdayxj8F6S2qp0Oo3DGCxX3VyC0v8AwBSP9oU4eEbzVD5nizX7vUlbrY2hNpZj2Kqd7j/fcg+lAF3VPGfhvT7s2Lakt1fD/lzska5nz/1zjBYfiBVUeIPE19j+yfBs0KN0m1W7S2H12IJH/AgVv6Vpem6Tai10uwtbKAdI7eJY1/ICrdAHLCx8d3QBufEGj6cCOUs9PaUj/gcj4P8A3zS/8Itqkw/0zxx4hkPPEIt4V5/3Ys/rXUUUAcuvgu38sI3iHxQ5A5Y6vKCfyIpf+ELtthVfEHicZ7/2vMSPzNdPRQBy6+FNRhX/AEPxv4jjbAH75reYceu+In9aP7N8cWvNv4m02+AH3b3TCpP/AAKNxj/vmuoooA5X+2fGFjgal4SivVHWXSr9XP8A3xKIyPwJqS28deHWmS21C4m0a6f7sOqQNalj6KzgK3/ASa6ao7q3t7qBoLqCKeJhhkkQMp+oNADo3SRFkjZXRhkMpyCKdXKy+BtNt5Gn8O3l94cmJyRp8uIGPvAwMZ/BQfemHUvGOh/8hXSYdfs1HN3pY8u4A9Wt3PP/AAByfRaAOtorK8PeItF1+ORtKvo53iOJoSCk0J9HjbDIfqBWrQAUUUUAFFFFABRRRQAUUUUAFFFUta1bTdFsHv8AVr6Cytk4MkzhRnsB6k+g5NAF2kkdY0aSRlRFGWZjgAVyQ13xLrxx4b0cafZMf+Qlq6Mm4f3o7cYdvbeY/wAafD4HsrpxN4mv7zxHMDu2XrAWyn/ZgXEf/fQY+9AElx468P8AnPb6ZLca5cocNFpUDXO0/wC06/Iv/AmFM/tXxpfA/wBn+F7TTkPSTVL8bv8Av3CH/VxXTW0EFtAsFtDHDEgwqRqFVR7AdKkoA5b+yfGtzk3Xi2ztAf4bHSwMf8Cld/5UP4RvJx/pfjTxNKTjPlzQwjj/AK5xrjNdTRQBzDeDLVuuveJ/w1iYfyNJJ4LhKAR+JPFETAghl1WRj+TZB/EV1FFAHLt4Z1qEf6F451xOScXEVtMP1iB/Wka18fWuTBq+hamM8Jc2Ulu2P99HYen8NdTRQByp8R+IbIn+1vBl6UGczaZcpdr9dp2P+Smrel+MvDeo3X2OLVI4L3vaXatbz5/65yBW/St+qmq6XpurWxttU0+1vYf+edxCsi/kRQBborkx4Ol007/C2vX+kAdLWVjdWn08uQ5UeyMtNPiXXNF48VaA/wBnHXUdK3XEIHq8ePNjH0Dgd2oA66iqmj6pp2sWKX2l31ve2z/dlhkDqfbI7+1W6ACiiigAooooAKKKKACiiigAooooAKKKKACiiigAooooAKKKKACiiigAooooAKKKKACiiigAooooAKKKKACiiigAooooAKKKKACiiigAooooAKKKKACiiigAooooAKKKKACiiigAooooAKKKKACiiigAooooAKKKKACiiigAoooBoAKKO9FABRRRQAUUUUAFFFFABRRRQAUUUUAFFFFABRRRQAUUjEKpZiAAMkntXDzavq3jS4ay8K3L6foSOY7rW1AL3GOCloDweeDMeBzt3HkAGnr/AItitdSbQ9FspNa1zaGNrA2EtwejTydIl/Nj/CpqtbeD5dUnS/8AG14msTqweOwRSlhbkdMRH/WMP70mfYLW/wCH9F0vQNOXT9JtEt4AxdsEs0jnq7seXY92JJNaFAAAFACgADoBRRRQAUUUUAFFFFABRRRQAUUUUAFFFFABRRRQBi+IvC+ja7JHcXls0d7CP3F7buYbmH/dkXDAe3Q9wayDc+LvDH/H9G/ijSV/5eLeNUv4h6vEMJMPdNrf7JrsaKAM/QNb0rXrH7bpF7FdQ7irFeGRh1V1PKsO6kAitCub8Q+EbTUL46xpdzNouuAAC/tQMyAdFmQ/LMns3I7FTzVSx8WXWk3sOk+NreDTbmVxHbajET9hu2PQBjzFIf8Anm55/hZqAOvooooAKKKKACiquq6hY6Tp0+o6ldRWlnboXlmlbaqD3NcdFbax48bz9SW60fwqwBisOYrrUF/vTnrFEe0YwzD7xA+WgC3deK7zWLuXTfBNpFfyRuY59UuAfsNuw6gEHMzj+6nAP3mWreieD7O0v01fV7mbXNaUcXt4AfJJ6iGMfLEP90Z9Sa6CztbaztIrSzt4re3hUJHFEgVUUdAAOAKloAKKKKACiiigAooooAKKKKACiiigAooooAKKKKAOb1nwdpt3fPqumy3Giau3W+sCEaQ9vNQgpKP98H2IqifEWt+G/l8Y2KTWK9NY06NmiUes0PLxf7w3L6la7KigCGyurW+tIruzuIrm3lUNHLE4dHU9wRwRU1chfeEJtNu5dU8E3cWj3kjF57ORS1jdHuXjH+rY/wB9MH1DdKt+HvFlvfaj/YmrWr6NrqqWNjO2RKo6vDJ0lT3HI/iC0AdJRRRQAUUUUAFFFFABRRRQAUUUUAFFFFABRRRQAUUUUAFFFFABRRRQAUUUUAFFFFABRRRQAUUUUAFFFFABRRRQAUUUUAFFFFABRRRQAUUUUAFFFFABRRRQAUUUUAFFFFABRRRQAUUUUAFFFFABRRRQAUUUUAFeO+IdY+Mlr421HTtP0eW40p9e002N3HDAYk004F2GJYNvBz/CSB0r2KigDw+1b44XPiKH7VcXMGm3moaxaTKlrbYs7VFY2M6nqWZsDnPuB1rk/BOg/GPwd8PfDmnWttq8Rnsri61SSygtJ74aiZP3SSmZsNEVHL5LZ4JAr6cooA+crrT/AI2WOs634jt9K26vf6XosF5JZtHIFKeZ9rNsjtsMi5XG7jk4zxWfpWn/ABr8P6Nq82i2GuNd6j4uu7545Y7UT3Vs0cIjLOS0cGSHyApHBHy9/p2igDy/44X3xMh0XTYfAOm3hvJY5XuJ7doH8qRUzGjLIPmVm4JXHT3rgLfT/jPZa1r/AImtNIuIb/VbXRBetF5LyIqw/wCm/Zo3fZ5isSAG49M19H0UAeHaZJ8cb06JYT3F3p9jcajfpcahJaWpvI7NYAbZpUGY1kaXK/KDwQSBXD+NfiR8XvDOi2y69qCabrEeheZb21rDaSS3d8ZHQedE7FtrALtEQOTn6V9U0x4YXkWRokZ1+6xUEj6GgDmPAFxr1wt5Jro1FXZbZkW4gijjVjCpkEWw7iN+c7wCDwOK6qiigAooooAKKKKAIJ72zt5khnu4IpZPuI8gVm+gPWnNc263S2jXEQuHQusRcb2UcEgdSBkc15f8Tvh1rXiH4kaL4q0JtNs7mzSCKa+upPNIgSZpHjW3aJlLHPDh1Iz7Uz4veAfF/iLxxpPibwtr1rpZsdPe1lR5Xje5DTxOYvMVSY1ZUILr8w445NAHrFFeCar4G+KVnc+JtY1Lxpqs1tPFcNZJo88slwC7KbeMQFQo8ojBKsNw3Z6nG8um/EuP4AeIbu+urx/HmqWc11Hb2sv/AB5TMuI4IecLtAHQ/eJoA9U1SwtNU06fTr+FZ7W4QxzRMSA6nqDjtSaZJp7W5t9NktTDat9nMduylYSoxswPukccdq8W0j4d/FK4iia+8Yz2Fnc6hp9xdWUWq3EkqQRwut0BOyhg8rMp2DCrt4NP/wCFXfEA31zCni77PpU2parcmK1vpopGSaGNbQMyqCzJIhZsk9erdKAPbbiaG3gknuJUhhjUs8jsFVVHUknoKIZY5oUmhkSSKRQyOjZVlPIII6ivEE+HfxVmt7mPWfFNrq01xoMdlDK2ozwpZ3ItjHK3kqmycSSHfufBHpxWZoXgv4uzeM3tZNans9O0qbR/JvW1CVYZI4rdBdpDAq7JBIysDv24zkCgD3+zurW8gE9ncQ3ERJAeJwy5BwRkehqavnnSfg/8T9JttHsdN8ZW9hY2ss0kkVndSxeS73TS+ao2FZiUOwq4x1x1zXoXwm8LeNPD+t+IrrxRrSalaX04ksQ15LPLGNzEhtwVFGCoAVRgDBJ4oA9EooooAKKKKACiiigAooooAKKKKACiiigAooooAKr6jZ2uoWM1jfW0F1bToUlhmQOjqexB4IqxRQB5r8MPh54j8J+LtT1XVfGs2s6ZNbC207TTE6RWCB921NztkYwMnnAHOBivSqMj1FFABRRRQBT1TStO1T7N/aNnFdC1nW4hWUblSRc7Wx0JGcjPQ4PUCrlAOenNFABRRRQAUUUUAFFFFABRRRQAUUUUAFFFFABRRRQAUUUUAFFFFABWH448OweJvD0+mutulwRutbmWIubaUfdlTaysGHYqwPvW5RQBxXwg8I+IPCGh3tp4m8W3HinULq8a4N7NGUbaVUBduSABjoMDmu1oooAKKKKACijvR3oAKKKKACijNFABRRRQAUUUUAFFFFABRRRQAUUUUAFFFFABRRRQAUUUUAFFFFABRRRQAUUUUAFFFFABRRRQAUUUUAFFFFABRRRQAUUUUAFFFFABRRRQAUUUUAFFFFABRRRQAUUUUAFFFFABRRRQAUUUUAFFFFABRRRQAUUUUAFFFFABRRRQAUUUUAcn8VYvGU3hXZ4ImSPUftMRmwUWVrfd+9ERkBQSFehYYrzPSvA/xM1vxn4N1bxleXElhpOoX05ha4gZ44fl+yecEXZJNwwZkGAMYwcmveK8q/aA8beJvBqaVNo72lrp0qXL3l3JCk8ivHHujjEbSJ8rH7zDJH40Acz8X/EPxO074lDT/D11fyW881gmn21hDE6CNpP9JacPGWztBwwYKoHODV6Oy+Pv9r6k0F/ao5jv9j3bwNYsTn7F5CIvmqRxvMhI+tUbHxp8atQtdAvbTw6rfbNP0+4WIaf+5uXlx9p86UyA22wElRtOePvZwLeqeJPjzDD4hhsfDFjcS6Orx20zQgLqhecbJYhv/wCWcGSynq+APSgCC2svj6unyj7VP9kN9ZF4557M6iYAjfa/KdU8kAvs2BuQobpxWl4R8NfE3w/8B9V0uwkEPjFtQurq1M08cuVe5LqC2CmShx0ABPaoNH1v423zaPHc2VtZxNZ3s91cf2YxZ2jYfZ42VmXy3cZB4I4yMVUg8UfHK30lpL7w+bme60exugbbTgrWV1JKUni2mQ+ZsQBj354FAGpb2fxp1XWoheXkuh6XNrrPKIZLWSaHT/s3Cg7WG4zD3PPXFct4J8OfHTwzpLWOnxyMkMOoO0F3qFu0UzyTM1v5LBWdXG4klyV7fS/L4o+P83hyG4i8P29rqMOi3NzLEdO3/aLuO7ZIogPM+XzIQr9+vGK09T8UfGZZPEslp4aP2y2hJ0fTxYhradMR/vGuTICZBmT91hfuge9AFbTdJ+PE9pp9le61PaxC4v8A7TcKbQ3Hkm3U2oPysuRNuBx26mvVvh//AMJH/wAITo//AAlwi/t8WiDUPL27TNj5iNvH5cVl/CHUPGGpeFTc+NLWO3vvtDrEBbtBI0QxtMiN0br04PFdjQAUUUUAFFFFABRRRQAUUUUAFFFFABRRRQAUUUUAcV8Z9I1DXPBMun6ZpcmoXLyrsWNowYzg/Ph3RWxnoT3zg4rnotF+Juk/AfQNF0u4UeKLRLePUGF2JpnhDfvRFLMCplK9C4KjkelerV5/8YdX8daX/ZK+EdPkls5nmGo3dvZC7nt8JmILCWXIZ+C3O0du9AHmGgeB/i5pUjaha24F/wDadduopby6gmmjeeGIWmSPlyXVshQB6iuii0b452uqGZPEM13bxahpzxRz/ZQssLQ/6aH2oDhZPugEH0Jqb4eWnxQ1X4sWWveNftWnWMXhyF20+HItEvHLCRBhyGcDDZO7GcDpmsTVIfjPdeM5rL+0NXS1i8ZwyWtwlmq26aYYGyx2MPMQPjKN0IBPXAAJtP0/9or+z9SW81aFbx7iBYyi2xQL9o/eSQsei+Txtdc5561eFj8dLXVtNiW+k1CxtteuRJ5kltH9p0/zFMLyyKNwYLv+VU574PNZaeMP2hHh8Oq/hC0geWNxeSNaswkmW5dAsiqxMKGEK4YZ5brgYr0D4hax47s/GeiWOi2EyaBNGWvL61sReS+dvAETKXXy0KkkyYP4UAee2+gfHXS/D9rYaW0dsyxXLQpZy2qLHdNcsyPcb1O6HyyPlj+bOe+K6E6f8bV11r5tXD2/9qzx/ZY1tvJ+xG2+R1BAYsJxwC3Q88VzelXHxkspdBnu7y50XTmtdUF613bi4ht5xKxt3neR96xlMHdnAAx349A+A/izxV440G58Sa9Z29jYyskFjBGmTI0a7Zpw+fmjeTds/wBkA5OaAL3wVi8eQeFJYviES+pi6fypWmjZ5IsDDMsY2x85+UM2PXsO5oooAKKKKACiiigAooooAKKKKACiiigAooooAKKKKACiiigAooooAxvG9vPdeEtStbXT31CaWAxrbq6qXzx1ZlHHXBIzjGa89+Gfhvx54c+DGs6TK8lrr7zXcumESpPJEHOYxtdvLUjsgYqOOa9booA+bbu++Pf2/TfDYXU01FvD087y28tqY/tYudsUksrxlANmN0SZIHQnrXRjT/jxeeLLqK8vI7TSpbW4tmktriEx7jb/ALqaLK+YjebnIIOB3PaK81343313rGnppL2JaHUEBjsB5doqI32WSCcyfv5JDtyu0YJPTHN3UdM+Jei/s6aRD4f1DU5fFkS20980kYnunDOGnTEjHLAE9+cYGM0AYekeHPjJpuj2lxFaSTatH4btdOmuLi+ga5+0LcEzOshBDjy+VDYznlg3Nb/w38NfElPiJofiLxo4m+y6De2F1MJ4/nkN2rQEonBYxDkgVnaDcfGDT/Gup38cN5qGkXutRRpaX1sVxbmyB81G3/uVEwAKgEAsa6X4La58UtWttWm8eaNa2MkaIbWDyGhYTfNvQNyrxjC4YEnk5zQByWseG/jVpYvF8J3S20F3r2oXcu2SGSbZJt+zsBJ8uwYbcmQa2bnT/jwNW1Oztda01rOC1nutPvZY4h9puHhRY7Z0AJVEl8x93cbRnrVDT9R+LOtw6BNqen39lqX9t4v4EsmggsYvJmwVZZSLmMP5fLcE9vTn9P8AHXxg8P6R4e0bVHi1LxNrUlxp32S9s0intrndmO6wjfvbUIH3MAOQBmgDT0/wx8ZLy48P6trVzNJeabPeuN7weZCHtAicKwSUGXJAOMDg8c16X8GY/HEPg7yvH651Zbl9shnSRpYuNrMEG1CeflBbHqa7K2WVbeNZ5BJKEAdwu0M2OTjtz2p9ABRRRQAUUUUAFFFFABRRRQAUUUUAFFFFABRRRQAUUUUAFFFFABRRRQAUUUUAFFFFABRRRQAUUUUAFFFFABRRRQAUUUUAFFFFABRRRQAUUUUAFFFFABRRRQAUUUUAFFFFABRRRQAUUUUAFFFFABRRRQAUUUUAZHjPWx4c8LahrhtjdfY4TJ5IfZvPTGcHHXriqUeo+M3jVx4a0bDAEf8AE5f/AOR6qfGj/kluv/8AXr/7MK6q1/484v8ArmP5UAYP2/xp/wBC1o3/AIOX/wDkej7f40/6FrRv/By//wAj1yPwdTxD4u+GWg+JdU8Zayt7qFt50ywpbqgbcRwPKOBxXWf8IzqX/Q6eIPyt/wD41QA77f40/wCha0b/AMHL/wDyPR9v8af9C1o3/g5f/wCR6b/wjOpf9Dp4g/K3/wDjVH/CM6l/0OniD8rf/wCNUAO+3+NP+ha0b/wcv/8AI9RzXHi6bb53hTQpNpyu/V3OD6jNvTv+EZ1L/odPEH5W/wD8ao/4RnUv+h08Qflb/wDxqgB32/xp/wBC1o3/AIOX/wDkej7f40/6FrRv/By//wAj03/hGdS/6HTxB+Vv/wDGqP8AhGdS/wCh08Qflb//ABqgB32/xp/0LWjf+Dl//kej7f40/wCha0b/AMHL/wDyPTf+EZ1L/odPEH5W/wD8ao/4RnUv+h08Qflb/wDxqgB32/xp/wBC1o3/AIOX/wDkej7f40/6FrRv/By//wAj03/hGdS/6HTxB+Vv/wDGqP8AhGdS/wCh08Qflb//ABqgB32/xp/0LWjf+Dl//kej7f40/wCha0b/AMHL/wDyPTf+EZ1L/odPEH5W/wD8ao/4RnUv+h08Qflb/wDxqgB32/xp/wBC1o3/AIOX/wDkej7f40/6FrRv/By//wAj03/hGdS/6HTxB+Vv/wDGqP8AhGdS/wCh08Qflb//ABqgB32/xp/0LWjf+Dl//kej7f40/wCha0b/AMHL/wDyPTf+EZ1L/odPEH5W/wD8ao/4RnUv+h08Qflb/wDxqgB32/xp/wBC1o3/AIOX/wDkej7f40/6FrRv/By//wAj03/hGdS/6HTxB+Vv/wDGqP8AhGdS/wCh08Qflb//ABqgB32/xp/0LWjf+Dl//kej7f40/wCha0b/AMHL/wDyPTf+EZ1L/odPEH5W/wD8ao/4RnUv+h08Qflb/wDxqgB32/xp/wBC1o3/AIOX/wDkej7f40/6FrRv/By//wAj03/hGdS/6HTxB+Vv/wDGqP8AhGdS/wCh08Qflb//ABqgB32/xp/0LWjf+Dl//kej7f40/wCha0b/AMHL/wDyPTf+EZ1L/odPEH5W/wD8ao/4RnUv+h08Qflb/wDxqgB32/xp/wBC1o3/AIOX/wDkej7f40/6FrRv/By//wAj03/hGdS/6HTxB+Vv/wDGqP8AhGdS/wCh08Qflb//ABqgB32/xp/0LWjf+Dl//kej7f40/wCha0b/AMHL/wDyPTf+EZ1L/odPEH5W/wD8ao/4RnUv+h08Qflb/wDxqgB32/xp/wBC1o3/AIOX/wDkej7f40/6FrRv/By//wAj03/hGdS/6HTxB+Vv/wDGqP8AhGdS/wCh08Qflb//ABqgB32/xp/0LWjf+Dl//kej7f40/wCha0b/AMHL/wDyPTf+EZ1L/odPEH5W/wD8ao/4RnUv+h08Qflb/wDxqgBXvPGToUfwxorKRgg6y5BH/gPQt74yVQq+GdFUAYAGsvgf+S9J/wAIzqX/AEOniD8rf/41R/wjOpf9Dp4g/K3/APjVADvt/jT/AKFrRv8Awcv/API9H2/xp/0LWjf+Dl//AJHpv/CM6l/0OniD8rf/AONUf8IzqX/Q6eIPyt//AI1QA77f40/6FrRv/By//wAj0fb/ABp/0LWjf+Dl/wD5Hpv/AAjOpf8AQ6eIPyt//jVH/CM6l/0OniD8rf8A+NUAO+3+NP8AoWtG/wDBy/8A8j0fb/Gn/QtaN/4OX/8AkesfxLoXi3TIoNb8P+JdW1a6sH8yTS7poRFfQ/xxZVBtkwMo3YjB4Y11HhbXtN8SaJb6xpUxkt5gRh12vG4OGR1PKupBBB6EUAZ/2/xp/wBC1o3/AIOX/wDkej7f40/6FrRv/By//wAj10dFAHOfb/Gn/QtaN/4OX/8Akej7f40/6FrRv/By/wD8j10dFAHOfb/Gn/QtaN/4OX/+R6Pt/jT/AKFrRv8Awcv/API9dHRQBzn2/wAaf9C1o3/g5f8A+R6Pt/jT/oWtG/8ABy//AMj10dFAHOfb/Gn/AELWjf8Ag5f/AOR6Pt/jT/oWtG/8HL//ACPXR0UAc59v8af9C1o3/g5f/wCR6Pt/jT/oWtG/8HL/APyPXR0UAc59v8af9C1o3/g5f/5Ho+3+NP8AoWtG/wDBy/8A8j10dFAHOfb/ABp/0LWjf+Dl/wD5Ho+3+NP+ha0b/wAHL/8AyPXR0UAc59v8af8AQtaN/wCDl/8A5Ho+3+NP+ha0b/wcv/8AI9dHRQBzn2/xp/0LWjf+Dl//AJHo+3+NP+ha0b/wcv8A/I9dHRQBzn2/xp/0LWjf+Dl//kemm78YGUSnwvoZkAwG/th8gemfs9dLRQBzn2/xp/0LWjf+Dl//AJHo+3+NP+ha0b/wcv8A/I9dHRQBzn2/xp/0LWjf+Dl//kej7f40/wCha0b/AMHL/wDyPXR0UAc59v8AGn/QtaN/4OX/APkej7f40/6FrRv/AAcv/wDI9dHRQBxviDxN4n0HS21TUfDOm/ZY5Ykk8nV2ZwHkVMgGAA43ZxkdK7KuP+Mv/JPL7/r4tP8A0pirsKACiiigAooooAKKKKACiiigAooooAKKKKACiiigAooooAKKKKACiiigAooooAKKKKACiiigAooooAKKKKACiiigAooooAKKKKACiiigAooooAKKKKACiiigAooooAKKKKACiiigAooooA5D40f8kt1//r1/9mFdVbf8ecX/AFzH8q5X40f8kt1//r1/9mFdVbf8ecX/AFzH8qAPPv2Zv+SDeEP+vAf+hNWzf6/r03ji78N6NZ6bttbGK6kmu5XBYyO6hQFB6bOvvWN+zN/yQbwh/wBeA/8AQmrQ0r/kteu/9gSz/wDRs1AGnu8c/wDPHw5/39m/+Jo3eOf+ePhz/v7N/wDE10MjbI2brgE1wHgjxB468WeFbHxFaw+HLWG9RnSGQTMyAMQASCATxQBvbvHP/PHw5/39m/8AiaN3jn/nj4c/7+zf/E1Ft+IP/PTwv/37n/xo2/EH/np4X/79z/40AS7vHP8Azx8Of9/Zv/iaN3jn/nj4c/7+zf8AxNRbfiD/AM9PC/8A37n/AMaNvxB/56eF/wDv3P8A40AS7vHP/PHw5/39m/8AiaN3jn/nj4c/7+zf/E1Ft+IP/PTwv/37n/xo2/EH/np4X/79z/40AS7vHP8Azx8Of9/Zv/iaN3jn/nj4c/7+zf8AxNRbfiD/AM9PC/8A37n/AMaNvxB/56eF/wDv3P8A40AS7vHP/PHw5/39m/8AiaN3jn/nj4c/7+zf/E1Ft+IP/PTwv/37n/xo2/EH/np4X/79z/40AS7vHP8Azx8Of9/Zv/iaN3jn/nj4c/7+zf8AxNRbfiD/AM9PC/8A37n/AMad8P8AXtR1y31ePVLe1iutM1SWwY2xYxybFRtw3cj7/T2oAz/EviLxT4X00a3rGnaVPpNvKn9oPZyymW3gJw0wDL8wTILD+6Ce1dpFIksayRuro4DKynIIPQg0TRxzRPDNGskbqVdGGQwPUEdxXBfDuWTwvrlz8Ob2Rjb28ZutAlkbJkss4MOT1aEkL/uFPegDv6KKKACiiigAooooAKo6peXltPZR2umy3gnm2SusiqsCbSS7Z6jjGBzkir1ZGs+T/bmh+ZqUlrJ9ol8q3UHF0fJfKt7AZfnutAFi4utSTVYreHSvNs2xvuvtCrs65+Tqe350j3WpDV1tl0rdZEc3f2hRg4/udevFYvjTX9W03X/D2iaPb2Lz6xNOhlu2fZEIojJ0Xkk4xUmPH39/wz/3zP8A40Aa63WpHVzbNpWLIDi7+0Lycf3OvXiiC61J9Vkt5dK8qzUHZdfaFbf0x8nUd/yrIx4+/v8Ahn/vmf8Axox4+/v+Gf8Avmf/ABoA17K61KXUZobnSvs9smfLuPtCv5nPHyjkcUmnXWpz3E6Xmk/ZIk/1Un2hX8zn0HSsnHj7+/4Z/wC+Z/8AGjHj7+/4Z/75n/xoA1dNu9Unjna90j7Gyf6pftKyeZ17gcdvzosLzVJrGeW70f7LcID5UP2lX8zjj5gMDnisrHj7+/4Z/wC+Z/8AGjHj7+/4Z/75n/xoA1bW81STTJrifR/Iu1z5dt9pVt/p844GaIrvVG0l7l9ICXozttftKndz/fxgVlY8ff3/AAz/AN8z/wCNGPH39/wz/wB8z/40Aav2vVP7H+0/2R/pv/Pp9pX1/v4x05olu9UXSUuY9I33hxutftKjbzz8+MGsrHj7+/4Z/wC+Z/8AGjHj7+/4Z/75n/xoA1Lu81WPTYZ7fRxPdPjzLf7Sq+Xxz8xGDS399qFsli0WkS3XnypHcCOVc2wYgFjn7wGecc4Fct4i17xj4dj0+71GDQbi2udRtrJ1gMquBNIE3AnI4znFdF4s8n7FZ+fqkmnL/aFrtdAcyN5q7Yjjs5wp9jQBsVwPiixvPB2t3HjXQLWS4sLghvEGmQrkyqBj7XCv/PZQPmX+NR/eAz31FAFbS76z1TTrfUdPuYrq0uY1lhmjbKuhGQQas151eq3w01iXUoFJ8F6hOXvYVHGkTueZ0HaByfnXojHcOC2PREZXRXRgysMqwOQR60ALRRRQAUUUUAFFFFABRRRQAUUUUAFFFFABRRRQAUUUUAFFFFABRRRQAUUUUAFFFFABRRRQBx/xl/5J5ff9fFp/6UxV2Fcf8Zf+SeX3/Xxaf+lMVdhQAUUUUAFFFFABRRRQAUUUUAFFFFABRRRQAUUUUAFFFFABRRRQAUUUUAFFFFABRRRQAUUUUAFFFFABRRRQAUUUUAFFFFABRRRQAUUUUAFFFFABRRRQAUUUUAFFFFABRRRQAUUUUAFFFFAHIfGj/kluv/8AXr/7MK6q2/484v8ArmP5Vyvxo/5Jbr//AF6/+zCuqtv+POL/AK5j+VAHn37M3/JBvCH/AF4D/wBCatDSv+S167/2BLP/ANGzVn/szf8AJBvCH/XgP/QmrQ0r/kteu/8AYEs//Rs1AHZ3H/HvJ/uH+VcN+z5/yRvw3/17t/6Meu5uP+PeT/cP8q4X9n44+DPhw4JxbPwO/wC8egDoPH2tT+HfCV9rVvFFK9sEYiXO0KXVWJx2Ckn8KwNc+IH9m+KZtNhsk1K22WUcLW0i7jPcSSKFZidoG1A3rj1rOsfixZXwt5bjw7qcWnXGl3N9Luh8ySNIpljYsi5BTDE5znjGK1vD3jDwNfa+fDmjRwGYXEiDybUCLzogN/IHDL0yQOQQDxQBj6f8Vre2iuW1+2igRNQ1K1jnjnTYPsrvgONxZcqoG48buwyKsQ/Fe0uHuLe10G+murVLt7iLzY1CLbiIucsRnImXAx65xWldeJPB9vJq1x/Y5lS2uPsN3cxWCsstw7IvkA9XZmkRemCTyeDVeTxt4P00vbpo9zFcxtcRzWsWngSRiONZJdwHGCjIeCd3HU0ATeMvGF7Zaf4YudEhVv7dn2r5lnJcuqfZpJhiONgSTsAJzgAk1m2/xNnXTyuo6G9pfRTrYXSidGEN40e/aEzvZASPm+pGQM1oQ/ETwxM9lDFY6k9y8kSWduLE+YfNt5JUZR/Cpjjk5OMYwcVFF488FXc8F/8A2fOby6hiezaTT/310krGNRGTyecggkYB54NAGf4Z+Jz3kdpBdWq3GoXcdrsij2wxK8lr57nzHc8Y6DAPYZ610ujeM7XU/Ej+Ho7C6j1CBpftSMVIgjUKUkJB5WTcNuOuG9DWNfeOvBKWtzHcaTcSJbRzy3kJ00N9nW2ZUcuOny71xjOQeM1pz3nh7wrrLyRW19d6prKNcFYUM0hhhXoMnCxruwFHduASaAMXTviHqX9v6pp99pKbl1G5tbCJZ40Vo7dEaR3kZsbj5i4XGcewJre8E+NrfxZdTLp+m3UVtDbwTPPMyD5pU3hAoJJwO/T0JrPPjfwTqNilxJZvcadI9s8tzJY5hhkuEUxeZkcMRIgJwcbgCRUsfxC8K20EVx5F5bJewLNZH7GVN8m9Il8rHLHMkYAODh17UAdtXEfCn/j68Z/9jPc/+i4a1fBPiV/Eb60GsJbL+zdReyCy/fbaiNuI7fe9T0rK+FP/AB9eM/8AsZ7n/wBFw0AdvXL/ABH8PXWt6RDeaPIlvr+lS/bNKnYcCVRgxN/0zkUlGHo2eoFdRRQBjeC/ENr4o8OWusWsbwGUFJ7eT/WW0ynbJE/+0rAg/TPetmvPdT/4oX4gLrA+Tw74lnSC/wCPltL84WKY+iyjEbH++Iz/ABGvQqACiiigAooooAKztT+0f2rpXladDcxedJ507kbrYeU2GX3JwvHZjWjWPrRtv7e0HztQmt5TcS+RAmdty3kPlW9gMtz3UUAc944/5Kh8P/8Ar4v/AP0lau5rhvHH/JUPh/8A9fF//wCkrV3NABRRRQAVFcXNvbtEtxPFEZXEcYdgN7Hooz1PB4qWuP8AGljrGseKPDlraaWRY2F+moXN/JMgQBUceWqg7y5JHYAA9e1AHYU2SSOMAyOqAkKNxxknoK8h0PSfiWYvC2l6jHqUI0hb2PVL9NTjb7duidYWjySzHJUjzFG0jocVkN4G8XXfg+Czv9Jvrr+zdbs7+ES6kUvr2NMiYviZo1k6EEOobk4U0Ae70Uy3G23jXayYUfKzZI46E96fQAUUUUAcP8Z/+QBo/wD2MOm/+lKV03iD7R9mtvs2mw6g32yDckpGI08xd0oz3QZYe4rmfjP/AMgDR/8AsYdN/wDSlK3/ABcbUWVl9r1CexX+0bXY8WcyP5y7Yzj+FjhT7GgDZFFFFADJ4oriCSCeNJYpFKOjqGVlIwQQeoIrz/SJpPh3rNv4dvpHfwpfSiLR7uRsnT5WPFnIx/5Zn/lkx6fcP8OfQ6p63pen61pN1pOq2sd3ZXUZjmhkGQ6n+XsRyDyKALlFcL4S1TUPDmtxeB/E11Jcl1Y6Hqkx5vYlGTDIf+fhB1/vqN3XdXdUAFFFFABRRRQAUUUUAFFFFAFHxDPLa6BqNzA2yWK1ldGx0YISD+dcX4E0HUNY8D6Dq974x8TG6vtNt7mYpcxqC7xKzYHl8DJPFdh4r/5FbVv+vKb/ANANZnwo/wCSW+E/+wJZ/wDohKAGf8IhN/0OHij/AMC4/wD43R/wiE3/AEOHij/wLj/+N11FFAHL/wDCITf9Dh4o/wDAuP8A+N0f8IhN/wBDh4o/8C4//jddRRQBy/8AwiE3/Q4eKP8AwLj/APjdH/CITf8AQ4eKP/AuP/43XUUUAcv/AMIhN/0OHij/AMC4/wD43R/wiE3/AEOHij/wLj/+N11FFAHL/wDCITf9Dh4o/wDAuP8A+N0f8IhN/wBDh4o/8C4//jddRRQBy/8AwiE3/Q4eKP8AwLj/APjdH/CITf8AQ4eKP/AuP/43XUUUAcBoJ1LS/i7L4ffXdT1HT30EXgjvHRysv2gpkEKD93jFd/XCj/kv7f8AYrD/ANKjXdUAcf8AGX/knl9/18Wn/pTFXYVx/wAZf+SeX3/Xxaf+lMVdhQAUUUUAFFFFABRRRQAUUUUAFFFFABRRRQAUUUUAFFFFABRRRQAUUUUAFFFFABRRRQAUUUUAFFFFABRRRQAUUUUAFFFFABRRRQAUUUUAFFFFABRRRQAUUUUAFFFFABRRRQAUUUUAFFFFAHIfGj/kluv/APXr/wCzCuqtv+POL/rmP5Vyvxo/5Jbr/wD16/8Aswrqrb/jzi/65j+VAHn37M3/ACQbwh/14D/0Jq0NK/5LXrv/AGBLP/0bNWf+zN/yQbwh/wBeA/8AQmrQ0r/kteu/9gSz/wDRs1AHZ3H/AB7yf7h/lXB/s/SxL8G/DYaRAfs7dWH/AD0eu/PIweRXPjwR4N5x4U0QZJJxYxjk8ntQBJbeHfC9skqW+l6fGssUsLhUXBjkYNIn+6xAJHSp7LSdCsb+S+s7W1t7iUkyPGdu4kAEkDjOAOevFVf+EJ8Hf9Crov8A4Ax/4Uf8IT4O/wChV0X/AMAY/wDCgB1z4b8LXM15LcaZYSNe83WQMSnj5mHQt8q89eBzxSweHfC8ChYtM08f63kqCT5oAkJJ5O4AA56gCmf8IT4O/wChV0X/AMAY/wDCj/hCfB3/AEKui/8AgDH/AIUATx6J4cju4byPT7BbiDZ5UgRdybEaNcHthHdR7MRUUvhvwrLbR28mlaa0UUKwRrsX5I1YOFX0AYAjHem/8IT4O/6FXRf/AABj/wAKP+EJ8Hf9Crov/gDH/hQA6Pw34VjtpLZdL07ypYZYJFKKd8cjbpFb1DEZOepqr408Mab4mtraGa8S1MAdFkjjjZwjrtZVLg7cj0/WrH/CE+Dv+hV0X/wBj/wo/wCEJ8Hf9Crov/gDH/hQBFp3hLwlYR2SwabZFrKKGKF3wzYhTZGTn7zKBgE8inr4U8HrDNCNG0zypk8t0KKRt3bto/ujdzgY5ANO/wCEJ8Hf9Crov/gDH/hR/wAIT4O/6FXRf/AGP/CgC7o+naLo8U0Wl29raJPKZpRHgeZIQAWY9ycDk+lc18KCDc+MyCCP+Enuen/XOGtj/hCfB3/Qq6L/AOAMf+Faek6XpukWxtdK0+1sYC5cx28KxqWPVsKOp9aALlFFFAFDxDpNhr2h3mjapAJ7K8haGZD3Ujt6HuD2Nc38MdWvzDe+E9fnaXXdCZYpZW63du2fJuR67lBDejq4rs64n4m6be2kln440KBpdW0RW8+3Q4N9ZNgzQH1IwHT0dR/eNAHbUVU0bUrLWNJtNV06dbizu4VmhkU8MjDINW6ACiiigArP1H7X/ammeRYwTwea/wBomfG6BfLbDJ7lsKfYmtCsbXDZ/wBv6B9ou7iGf7TL9mij+5M3kSbg/sF3MPcCgDnvHLKvxP8Ah+WYD/SL/qf+nVq7fzov+eqf99Cqes6No+sJEusaXY36wsWiFzAsgRiMEjcODjjis7/hDfBn/Qs6J/4Bx/4UAbvnRf8APVP++hR50X/PVP8AvoVhf8Ib4M/6FnRP/AOP/Cj/AIQ3wZ/0LOif+Acf+FAG750X/PVP++hR50X/AD1T/voVhf8ACG+DP+hZ0T/wDj/wo/4Q3wZ/0LOif+Acf+FAG750X/PVP++hR50X/PVP++hWF/whvgz/AKFnRP8AwDj/AMKP+EN8Gf8AQs6J/wCAcf8AhQBu+dF/z1T/AL6FHnRf89U/76FYX/CG+DP+hZ0T/wAA4/8ACj/hDfBn/Qs6J/4Bx/4UAbvnRf8APVP++hR50X/PVP8AvoVhf8Ib4M/6FnRP/AOP/Cj/AIQ3wZ/0LOif+Acf+FAGL8ZZI20DR9sin/iodN6H/p5Suq177Z9nt/sdjBeP9rg3rMRhI/MG+QZ/iVcsPcCqVv4R8Iw3EVxB4b0ZJonEkbrZxhkYchgccEetP8YfYhY2X268uLVP7StPLaHq8nnLsQ/7LNgH2JoA2qKBRQAUUUUAZPi3w/p/ibRJdL1FZArFZIZom2y28qnKSxt1V1PIP8wSKxfA/iHUG1Cfwj4pMa+IbGPzFmVdkepW+cC4jHY9A6D7rexFdhXPeOfDMfiOwha3um0/WLGT7RpmoRrl7abGOn8SMPldDwykj0IAOhormvAniaTXILnT9UtV0/xBprCLUrINkIxHyyRk/eicDKt9QeQa6WgAooooAKKKKACiiigDN8V/8itq3/XlN/6AazPhR/yS3wn/ANgSz/8ARCVp+K/+RW1b/rym/wDQDWZ8KP8AklvhP/sCWf8A6ISgDH0/4l2c+ua/pF3pc9lPpr3AsnkkBTUhAgaXyyOjLkZQ84IbkdLFn8TfC50XTtQ1C6azku9Ng1GeFYnmFnDMoKtM6KQi9RubAOCelTav8PNB1XQdU0e7a72ahfSagLiOXZPazuAN8LgfKRjjrwSDkEisiT4P+GftEE8Mkyumn22nzebb284njgXZGWEkbYbbwSuAR2oA2V8faDG14t1eQl4dTbToYrPzLmaeURrJtEaJu3bWyQAwA5z6VLn4m+H/ALVpAsJJL61v7u6spHihlMsU8CFmj8oJvZ8jBGOKo6v8PF0+4bVvC5uhqj6xJqQb7WkQhMkCwuihonUptRRtI46g8VJ8N/h5JoUFtfazfyXOrJqt/qjeW4KB7onchO0bsKRyAuTngDigBZ/ipoY8R6HY2cc99p+r6fdXkN1bwyySBoJFRo/JVC+QS2c4KlSCK15PiF4SFvaTW+pSXourdrqNbO0luHEKsVaRlRSyKGBU7gOQR1BrLtvhfp1jqNhqOk67rFhd2IvhHJG0T7hdzmeQMHQg4c/L6D1qWw+GunaVLFcaJrWr6befY2s7m6R45JLpTI8paTzEYb98kjZAH3iOmAADbg8Y+GJ7C51CHWbaW1tbFNQmlQkqluwYrJkDoQrfkaw/GXxO0HQ9B1i+sHOqXmmaeL6S3jSQII2TeheQKVjDLyM9aguvhRox06fTdP1fWdNtLrSl0q7jhlRjPCpchizoxD/vHywxnNX7n4c6JcaDrujPcXwt9btIbS5IkXcqRRCJSny8HaoznPNAE1r8RPCclld3FxqX2NrKGGa5juYJInCS8RsqsoZ1YgqpUHJGBzUn/Cf+FVtLuefUJLVrN4o57e4tZYrhWlJEYETKHYvg7cA5wcdDVTX/AIc6LrOpT6lPdahDdSWNrZxyQyhTD9mlaWKRePvhnOc5BHGKju/hvp99dz6pf6xqlxrTvbvFqWYklt/ILGNUVUCYzI+QVOdxz2wAX/8AhP8AwqLOa4e/mjeG6Sze1e0lW6E7jckfklfMLMASMLyAT0BpPAXjCHxbca8tvaSQRaVqJslaQMrSYjRySjKGQgsRg+lUJ/htp89//bE2s6q+ui8ju01PMQlQxxtGqBdmzZsdwRt53E9cVs+D/C1t4bk1WaK+vb641W8N5dS3JUkybFTgKoAGFHGKAMQf8l/b/sVh/wClRruq4Uf8l/b/ALFYf+lRruqAOP8AjL/yTy+/6+LT/wBKYq7CuP8AjL/yTy+/6+LT/wBKYq7CgAooooAKKKKACiiigAooooAKKKKACiiigAooooAKKKKACiiigAooooAKKKKACiiigAooooAKKKKACiiigAooooAKKKKACiiigAooooAKKKKACiiigAooooAKKKKACiiigAooooAKKKKAOQ+NH/JLdf8A+vX/ANmFdVbf8ecX/XMfyrlfjR/yS3X/APr1/wDZhXVW3/HnF/1zH8qAPPv2Zv8Akg3hD/rwH/oTVoaV/wAlr13/ALAln/6NmrP/AGZv+SDeEP8ArwH/AKE1aGlf8lr13/sCWf8A6NmoA7avM/BfhfSPEMniHUNYF/c3A1++hVv7RuECokpCqFVwAAOMAV6ZXG/Cn/jz8Rf9jJqH/o40ATf8K78Kf8+l9/4NLr/45R/wrvwp/wA+l9/4NLr/AOOV1lFAHJ/8K78Kf8+l9/4NLr/45R/wrvwp/wA+l9/4NLr/AOOVjfEvS/F9x4otNR8KwSCaLS54Y7nzU2RTPJHglHOGOwSYJBAzVfU9L+Iqatay217c3MFnrE5gLTxr5ls9qyoZQAN6rM3I+9jkZwKAOh/4V34U/wCfS+/8Gl1/8co/4V34U/59L7/waXX/AMcrjnuviBpejW93r+pXsMBuoVv1xapMB5T7zA+SuwyeXwwDBQ2OTipvDdx8TNQ8OR6tP9qkc6UrQWzGG3eW4M8oZnynBEPlEDgE+lAHV/8ACu/Cn/Ppff8Ag0uv/jlH/Cu/Cn/Ppff+DS6/+OVxtvY/FoPDdyTSPdRRalBbB5ohH8202jzoCQ2MMDgkjjPc1bNv8SWtIPNm1aW1kaQTQp9kjvI22Ls+cko0e7ceMMOBgigDp/8AhXfhP/n0vv8AwaXX/wAco/4V34U/59L7/wAGl1/8crR8AWN9pngXQNN1IEX1pptvBcgvvxIsShvm78g89626AOT/AOFd+FP+fS+/8Gl1/wDHKyPhzaR6X8TPG2j2ct19ht4dOkhhmuZJhGzpLuK72JGcDP0r0OuE8If8lk8e/wDXtpf/AKLmoA7uiiigAooooA8+8O/8UP44k8LS/JoGuSSXeiueFt7nlp7T2B5lQf8AXRf4RXoNYXjvw7F4o8OT6Y0zWtyGWayukGWtbhDujlX3VgOO4yO9QfDvxFN4h0EnUIBa6zYStZ6ra/8APG5TG7HqjAh1PdWU0AdJRRRQAVQ1D7d/aWm/Zra3lt/Nf7VJJ9+JfLbaU9y20H2Jq/WLrn2H/hIPD/2ma4S4+0zfZUj+47eRJuD+23cR7gUAcr8T9N0/V/H/AIC07VLOG9s5Lm9Z4Jl3IxFsxBIPBwa2v+FceAv+hP0X/wABE/wqh44/5Kh8P/8Ar4v/AP0lau5oA5X/AIVx4C/6E/Rf/ARP8KP+FceAv+hP0X/wET/CuqooA5X/AIVx4C/6E/Rf/ARP8KP+FceAv+hP0X/wET/CrHj/AMUL4X0yzljtDeXuoX0On2MG/Ysk8pwu58HaowSTg8DgE1zz/EOLQ/7cfxRqmiSf2Pafabq20wSvcRgMFJ2MPmGWAyO56UAbP/CuPAX/AEJ+i/8AgIn+FH/CuPAX/Qn6L/4CJ/hWZrXxZ8K6MXTUhfW8sFqt3eRPGoe0hYkK8g3Z5Cltq7m2jJAqWX4qeD014aSL15Cb+PTjcoAYRcuBtj67iSWUZClQSATmgC9/wrjwF/0J+i/+Aif4Uf8ACuPAX/Qn6L/4CJ/hVfw58R9C1270yG1tNVih1WSeKxuZ7QpFNJDu3oDnIOEcjIAO04JrsqAOV/4Vx4C/6E/Rf/ARP8KP+FceAv8AoT9F/wDARP8ACuqooA8q+Jng/wAK6Jp+i3+keH9NsLtfEGnKs1vAqOAbhARkc8g4r0bXPt32e3/s+1t7h/tcPmLMeFi3jew/2guSPcCuW+M//IA0f/sYdN/9KUrd8ZfYPsNj/aE9zDH/AGnaeWYOrS+cuxT/ALJbAPtmgDbooooAKKKKACiiigDlPHfhu8vprbxF4ckitfEumqRbSPxHdRE5e2mx1jbHB6o2GHcHQ8F+JLPxPo/223jltriKRoL2zm4ltJ1+/E49R69CCCOCK264nxpoupaZrH/CceFLczanHGI9T09Tgapbr0HoJkGSjd+UPBGADtqKzvDetab4h0S21jSbgT2lym5Gxgg5wVYHlWBBBB5BBBrRoAKKKKACiiigDN8V/wDIrat/15Tf+gGsz4Uf8kt8J/8AYEs//RCVs65bSXui31nEVEk9vJEhbpllIGfzrkfB7eMtC8I6Nok3hW2mk0+wgtXkTVVCuY41UkZTODigDuqK5r+1/F3/AEJ8H/g2T/4ij+1/F3/Qnwf+DZP/AIigDpaK5r+1/F3/AEJ8H/g2T/4ij+1/F3/Qnwf+DZP/AIigDpaK5r+1/F3/AEJ8H/g2T/4ij+1/F3/Qnwf+DZP/AIigDpaK5r+1/F3/AEJ8H/g2T/4ij+1/F3/Qnwf+DZP/AIigDpaK5r+1/F3/AEJ8H/g2T/4ij+1/F3/Qnwf+DZP/AIigDpaK5r+1/F3/AEJ8H/g2T/4ij+1/F3/Qnwf+DZP/AIigDKH/ACX9v+xWH/pUa7quJ0TTPEF18TZfFGqaZb6dajRhYJGt2JnZ/OMmeFAAxXbUAcf8Zf8Aknl9/wBfFp/6UxV2Fcf8Zf8Aknl9/wBfFp/6UxV2FABRRRQAUUUUAFFFFABRRRQAUUUUAFFFFABRRRQAUUUUAFFFFABRRRQAUUUUAFFFFABRRRQAUUUUAFFFFABRRRQAUUUUAFFFFABRRRQAUUUUAFFFFABRRRQAUUUUAFFFFABRRRQAUUUUAch8aP8Akluv/wDXr/7MK6q2/wCPOL/rmP5Vyvxo/wCSW6//ANev/swrqrb/AI84v+uY/lQB59+zN/yQbwh/14D/ANCatDSv+S167/2BLP8A9GzVn/szf8kG8If9eA/9CatDSv8Akteu/wDYEs//AEbNQB21cb8Kf+PPxF/2Mmof+jjXZV5z4X1HVvDU2u2V14Q1+68/Wru6imtY4WjeOSQspBMgPT1FAHo1Fcn/AMJlef8AQjeKv+/EH/x2j/hMrz/oRvFX/fiD/wCO0AafjO+1HT/D89xpdpc3V1uRFWCISMgZgC+09QoJJABPHAPSvL4fG3xIkmbS5dNMWrQaabqOCLTWlNxL9oljjEh3DykdEU5wMZJyvSu9/wCEyvP+hG8Vf9+IP/jtJ/wmF1u3f8IL4p3Yxn7PBnH/AH9oA5eLxd45vNY1JNM08XQs767tXtxYsIUjjiJRxOW+eTzNq7QOQTwPvVYm1f4k29zDC1oZZ/KtpIVTTsw3TP8A69ZJA2INmSADzwDls4HQL4wulzt8C+KRk5OLeDr/AN/aX/hMrz/oRvFX/fiD/wCO0Acnb+KPiVNc6l/xT91DZZgaOSWxLTWytIyyhUBAmKqEIAJ6k5b7tWrebx7b+Jri+tmu7zTZbvTovJubQrvhZCJ5ApIMRUkMQB1HOe3Rf8Jlef8AQjeKv+/EH/x2j/hMrz/oRvFX/fiD/wCO0AdZRXJ/8Jlef9CN4q/78Qf/AB2j/hMrz/oRvFX/AH4g/wDjtAHWVwnhD/ksnj3/AK9tL/8ARc1X/wDhMrz/AKEbxV/34g/+O1n/AA/h1S48f+LvEF5ot/pdpfxWEdsLwIHcxJIHOFZsAFh1oA7yiiigAooooAK8/wDHat4P8TwfEC2UjTpUSz8RRqOsGcRXWPWIsQT/AHGP90V6BUd1BDdW0trcxJNBMhjkjdcq6kYII7gigB6srKGVgykZBHQilrgvhxcTeHdWuvhzqMzSfYY/tGiTyMS1xYE4CEnq8Jwh7ldh6k13tABVG/8A7Q/tHTvssdu1t5r/AGtpPvqnlttKe+/aD7Zq9WLrv9n/APCQeH/tRuRc/aZvsnl/c3+RJu3+23dj3xQBgeOP+SofD/8A6+L/AP8ASVq7muM8f6drUnirwprmk6WdTTS57lriFbhIn2yQFFI3kA8n1q1/wkHij/oQr7/wY2v/AMXQB1NFct/wkHij/oQr7/wY2v8A8XR/wkHij/oQr7/wY2v/AMXQBr+JdC0vxHpL6Zq1v59uzrIu1yjxupyroykFWBAIIIIrn734b+H9RjvF1afVdTa7svsDyXV6zMsBdXKqRjGWRST1OBzVn/hIPFH/AEIV9/4MbX/4uj/hIPFH/QhX3/gxtf8A4ugBdW8C6DqOtNrBW6tb2SBLeeS2mKefGhOwOO5GSAeDgkZotvAmg2uvTaxZrc2slxci7nhimIhkmwAXK+pwM4wCRk80n/CQeKP+hCvv/Bja/wDxdH/CQeKP+hCvv/Bja/8AxdAFjR/Bmg6TZaNZ2VvKkOjXEtxZBpmYq8okDkk/e/1r9fX2roa5b/hIPFH/AEIV9/4MbX/4uj/hIPFH/QhX3/gxtf8A4ugDqaK5b/hIPFH/AEIV9/4MbX/4uj/hIPFH/QhX3/gxtf8A4ugCh8Z/+QBo/wD2MOm/+lKV1Wt/2h9ng/s2O2kk+1Q+aJ+gi3jzCP8AaC5x74rifGCeK/E9vpdgvhGexSHVrO7lnmvoGVY4plduFYknA4AFdT4y/s/7DY/2kbkR/wBp2nleR183zl8vP+zuxn2zQBt0UUUAFFFFABRRRQAUUUUAef8AiS1uvA+t3PjDRreSfRLt/M8QadCuShxg3sSj+MAfvFH31GfvDnurC7tr+ygvbK4juLa4jWWGWNgyyIwyGBHUEGpq85kB+GWrmVRjwRqE+ZFH3dGuHP3h6W7seR0jY54VjgA9GooBBAIOQe9FABRRRQAUUUUAFFFFABRRRQAUUUUAFFFFABRRRQAUUUUAFFFFAHH/ABl/5J5ff9fFp/6UxV2Fcf8AGX/knl9/18Wn/pTFXYUAFFFFABRRRQAUUUUAFFFFABRRRQAUUUUAFFFFABRRRQAUUUUAFFFFABRRRQAUUUUAFFFFABRRRQAUUUUAFFFFABRRRQAUUUUAFFFFABRRRQAUUUUAFFFFABRRRQAUUUUAFFFFABRRRQByHxo/5Jbr/wD16/8Aswrqrb/jzi/65j+Vcr8aP+SW6/8A9ev/ALMK6q2/484v+uY/lQB59+zN/wAkG8If9eA/9CatDSv+S167/wBgSz/9GzVn/szf8kG8If8AXgP/AEJq0NK/5LXrv/YEs/8A0bNQB21c7q/jjwppOpzaZqGtQQ3kG3zYdrMybgGGdoOMgg/jXRVyPgz/AJHjxz/2ELX/ANIoKAHf8LI8E/8AQdi/78yf/E0f8LI8E/8AQdi/78yf/E11lFAHJ/8ACyPBP/Qdi/78yf8AxNH/AAsjwT/0HYv+/Mn/AMTWlpPivw7qhP2HVreTEC3GSSgMTHAkBYDKk8ZHFX9Q1TTdOt3uL/ULW1hRd7PLKqgL689uaAOe/wCFkeCf+g7F/wB+ZP8A4mj/AIWR4J/6DsX/AH5k/wDia6JdQsysjtOsaRuIy8nyqSQCME8HqOlKl9aMgYzLGDIYx5nyEsDjAB689PWgDnP+FkeCf+g7F/35k/8AiaP+FkeCf+g7F/35k/8Aia6G+1TTbG2ubm9v7a3htU33DyShREvq2eg+tCalYskkn2hEjjZVMjnahJAIwx4PBHSgDnv+FkeCf+g7F/35k/8AiaP+FkeCf+g7F/35k/8Aia6g3ECzLCZoxI/3ULDcfoKkoA5P/hZHgn/oOxf9+ZP/AImr+geMPDWvag+n6Rq8F1dxxec0IDK4jyBuwQOMkDPvW7XEz/8AJd7P/sWJ/wD0qhoA7aiiigAooooAKKKKAOU+JOgXuraZbapoZWPxDo0v2vTGZsLIwGHgc/3JFyh9Mhv4RWr4P1+y8T+HLTWrEOkc6nfFIMSQSA7XicdmVgVI9RWtXn1z/wAUN8Q1u+U8OeKLhY5/7lpqRGEc+izABSf74X+/QB6DVHUPt/8AaWm/ZWthbea/2sSffKeW23Z77tufbNXqxdc+wf8ACQeH/tUdy1z9pm+yNH9xX8iTcX9tu4D3xQA/xJ4l0Lw4tsdb1KGy+1OY4A+SZGAyQoAJOBzWV/wsjwT/ANB2L/vzJ/8AE1S8b/8AJUPh/wD9fF//AOkrV3NAHJ/8LI8E/wDQdi/78yf/ABNH/CyPBP8A0HYv+/Mn/wATXWUUAcn/AMLI8E/9B2L/AL8yf/E0f8LI8E/9B2L/AL8yf/E11lFAHJ/8LI8E/wDQdi/78yf/ABNH/CyPBP8A0HYv+/Mn/wATXWUUAcn/AMLI8E/9B2L/AL8yf/E0f8LI8E/9B2L/AL8yf/E11lFAHJ/8LI8E/wDQdi/78yf/ABNH/CyPBP8A0HYv+/Mn/wATXWUUActb/ETwXPdQWsev24luJVhiV0dd7scKoJAGSeBW1rf9ofZ4P7Oa2En2qHzfP6eVvHmY/wBrbnHviuW+M3/IA0f/ALGHTf8A0pSt3xl/Z/2Gx/tKO5kj/tO08oQdRL5y+WT/ALIbGfbNAG3RRRQAUUUUAFFFFABRRRQAVHdW8F1ay2t1DHPBMhjljkUMrqRgqQeCCO1SUUAefaDcT+AdatvCuqTSS+HL2QRaFfSsSbZz0spWP/kNj1A2dQM+g1R8QaRp2vaLdaPq1qlzZXUZjljbuOxB6gg4II5BAI5Fcr4O1fUtF1pfA/im5e4u9jPpGpSf8xKBeqsennoPvD+IYcd8AHcUUUUAZ3id2j8NapJGxV1s5irA4IOw8iuK+G/gvwxf/Dvw1fXmlJPc3Gk2ss0ryOWd2hUsxOeSSSa7TxX/AMitq3/XlN/6AazPhR/yS3wn/wBgSz/9EJQA3/hAPB//AEA4P++3/wAaP+EA8H/9AOD/AL7f/GunooA5j/hAPB//AEA4P++3/wAaP+EA8H/9AOD/AL7f/GunooA5j/hAPB//AEA4P++3/wAaP+EA8H/9AOD/AL7f/GunooA5j/hAPB//AEA4P++3/wAaP+EA8H/9AOD/AL7f/GunooA5j/hAPB//AEA4P++3/wAaP+EA8H/9AOD/AL7f/GunooA5j/hAPB//AEA4P++3/wAaP+EA8H/9AOD/AL7f/GunooA850LTLLRPjfLp+lQm1tJPDSzPCsjFC/2kjdgnGccZr0auFH/Jf2/7FYf+lRruqAOP+Mv/ACTy+/6+LT/0pirsK4/4y/8AJPL7/r4tP/SmKuwoAKKKKACiiigAooooAKKKKACiiigAooooAKKKKACiiigAooooAKKKKACiiigAooooAKKKKACiiigAooooAKKKKACiiigAooooAKKKKACiiigAooooAKKKKACiiigAooooAKKKKACiiigDkPjR/wAkt1//AK9f/ZhXVW3/AB5xf9cx/KuV+NH/ACS3X/8Ar1/9mFdVbf8AHnF/1zH8qAPPv2Zv+SDeEP8ArwH/AKE1aGlf8lr13/sCWf8A6NmrP/Zm/wCSDeEP+vAf+hNWhpX/ACWvXf8AsCWf/o2agDtq5HwZ/wAjz45/7CFr/wCkUFddXI+DP+R58c/9hC1/9IoKAOuooryuL4d+KZtS1O5v/EVuEv3haVLYyRrJsu1lLbRjaTEDH1PXrjigC5J8MtM03wVbadBqotZbSCOO8v7lN4mt4wxKMGb92mTu+QrgqO2ai0v4UaSvhi809tTS/wDtuj2+nw3b2yOUWJTtdck5ByDjPbrVXXPhjrV1Z31hb6ray2EyXkVnbXMs+yyWbGx02t8zL8wwcDB4I6V0eveE9SvNO8PWsNxbXEOlw+Vc2Vw8kcF0diqrkpzlCpIBBHzHoQCACk3w3b+111YanaSXH2qSdoLjT1ktv3kcKNtjLfKw8kbWzwHYc5rL1X4V3V5qzxLqFodOntL6OWW4tBLKjXN0JsRgnClRkB+cEDitLR/A2uWviFL6bWwoSeeR7uKSQ3FxHIjKkLq2UCRlgQeeY14GTVrUvB+sTa5DeHVhqkCWfkR/b3ZZLWXLkzoIwEZiGUHIBAQYPJFAGRe/COO+v9UuL7X5bhL3T7mwUPbAsqSlShc5w5TaADtBI6nPNWbr4ar9oGoPq1kbgz7zFcaeslploIYCBEW4P7oFTnjcRzVJPhhqsVxoZTxBcNBZ2kMd0q3UiObhGBe4RiGJZwApBxwMZwSKqXXwt8RX/wDap1PWNOu1vGgl8giRYZJortZhIy/wZRSnG4jPUjigDX0f4Z6NEIZbXVjczWd3YMlw8avKn2PAMe/qN2CCBjAOK9Iry29+HXiKZJg+s210spufKjmmnVbJpJCySxlTkugIUA4+6MFea0tD8A6jp2txavNrkt1eLqpuZJ3kkzJam38swlc7Rl8PgDGRnrQB6BXET/8AJd7P/sWJ/wD0qhrt64if/ku9n/2LE/8A6VQ0AdvRRRQAUUUUAFFFFABWb4o0fT/EHh6+0XVoxJZXcLRygnGB2YHsQcEHsQDWlXCfEi6udc1K1+HmkzyQzalGZtXuYmw1nYA4bB7PKf3a+gLt/DQBc+D+sahrfgW1utSl+1SxSS2yXwGFv443KLcAdg4GfrkjjFdDfm//ALS077LPbx23mv8Aakk+/IvlttCe4baT7A1YsbW3sbKCys4UgtreNYoYkGFRFGAoHYADFZeuCy/4SDw/9otbiW4+0zfZpI/uRN5Em4v7FdwHuRQBgeOP+SofD/8A6+L/AP8ASVq7muG8cf8AJUPh/wD9fF//AOkrV3NABXi/w/8AFHj7VmtNYMt5eael/qKan9ptreO2W3heZY/JZMSGTcsY5BBG4nHFe0VXtLCxs7Q2lrZ28FuSxMUcYVCWJLHA45JJPrmgDzrQfiRresr4etYfD1hbajr2nSapbpcaiwhit08sENII/mlJkHyKDgZJPak0X4pXGu3dnp2laLaJftY3F9d/bNQCW6JDO0DCOVUYSZdSQcABcE4yBXdX3h3QL7T7fT7zRdOuLO2x9ngktkZIsDA2gjC8ccdqbeeGfDt5BaQXWhaZPFZjbao9qhWEeiDHyjgcCgDgfBvxJmfwdDcaokdzeQeEo9elmadV88nflcAYAyg+Ycc9K1/DnjzUPEeqrZ6TpNjGkFnZXN695fGNh9oQOFiVUJfAP3jtBPA746W78K+GbuO2iuvD2lTx2kRht1ktEYRRnqigjhfYcVJP4c8Pz3VrdzaJp0lxaKqW0rWyFoVU5UKcZABAwB0oA8y8P/ETxVeWOkyapYWCXd74nvdJt47G6OxxClyQJd8ZIGYgMqQTkHj7psXvxotYtBl1e30C5njs7WH+0oxJ81peyzCFLVsA8htzMf4VCnB3AV6PD4f0KG7a7h0fT47hrj7UZFt1DGbaV8zOPv4JG7rgmpP7H0jyL23/ALLsvJv3aS8j8hdtwxABLjHzEgAZOelAGL4B8TX/AIiXUI9Q0SfTZbKZUEhWQRXCsobcnmIjccggqOR3BrqKpaPpOl6Pbtb6Tp1rYws25kt4gilsYyQO+AKu0AcP8Z/+QBo//Yw6b/6UpXU62dQFvB/Z09tDJ9qh8wz9Gi3jzFH+0VyB74rlvjP/AMgDR/8AsYdN/wDSlK3fGP2H7DZfb7W4uU/tK08tYeqyecuxz/shsE+wNAG3RRRQAUUUUAFFFFABRRRQAUUUUAFY3jHw7Y+J9FbTbxpYXV1mtbmE7ZbWdeUljbsyn8xkHIJFbNcT4z1rUtU1j/hCPClwYNReMSanqKjI0u3boR2M7jIRe3LngAEAs/DTxFf61aajpusLE+q6LdmxvLm3H+j3LhQRJGegJBG5OqNla62s/wAOaLp3h7RbbR9JtxBaW67UXOST1LMTyzE5JJ5JJNaFAGb4r/5FbVv+vKb/ANANZnwo/wCSW+E/+wJZ/wDohK0/Ff8AyK2rf9eU3/oBrM+FH/JLfCf/AGBLP/0QlADNa8RXll8SfDvhqOKFrXU7K9uJXYHerQ+VtA7YPmHP0FUdW+I1hZS609vo+qahY6FKIdTvLcR7IHwGYBWcM+1WBbaDjtk1u6/4X0fXNQs9Qv4bgXlkkiW09vdywSRrJt3gNGynB2r19KpX3gLwtfTzy3WnSSfafL+1p9qlEd0UACmZA22U4A5cEnAzmgCPTvGtvqd/eppulXtxp1hcPb3WpFoo4EkRcuBucMwXoSBjP0Nch4g+L8T+HdZl0O0MOpaelnMv2ho5oZIprlYiQ0bkEjJ4zxx1rt7nwT4ZuLu9uJNPYC/3G8gS4kSC4LLtZniDBGJXgkjJqsnw68HrbzQPpTzpNBDbSGe7mlYxROJIk3M5IVWAIANAC/FHxdB4L8IS6s72wu5ZI7WxS4k2RvcSHam9uyDlmPZVasXwT8UNP1jw9pE175UupXWrtodyLBhJCt0qO29Wz/qmWPep5OGA9a7TUdE0vUdTsNSvrNLi508u1ozkkRF12sQvTOOMkZGTjrWbqfgjwvqN3cXdzpai4uJIJpJYpXibzIc+VIpQgq6hiNwwcHBJHFAGPq/xAkg1rTtP0rw5f6kJ9al0m5kSSJPKeOB5SQGYbuFz9A3fAOf4U+JN1Mg/t3R7lYJteutKhv4FTyAUkcR7lL78EJgttxurpovA3hmGzhtYdPkjWHUDqUbpdSiQXRUq0u/duJIZgcnBBOatQ+FdAhtYrWPTY1hiv21GNAzYW4Zi5k69dzE46c9KAMDT/iVp1ydInuNH1Sy07W5Gi0y9nWPZcOFZlBUMXTcqsV3AdOcVVi+I5vDoN1a6PqMUOsWlxdWdtNHH5l2kcIkGG8zEfX+Ic+1bumeA/CumzwS2mmFRbF2tYmuJXhti+QxijZikZIJHygYBIFXYPC+gwNpDRadGp0aBoNP+Zj5EbIEZRzzlQBzmgDlPDfxTsbrw7puqeJNJvNAN7oraupmKSRPGiq0gRlJyQGBAIBIPTtXdaTdtqGl2t81rcWhuIVl8i4ULJFuGdrAE4YZ5HrXH6l8NdHu18Paam2LQNEuheRWDh5WaRBiNBI7krEvXywMHAHA4PdUAcKP+S/t/2Kw/9KjXdVwo/wCS/t/2Kw/9KjXdUAcf8Zf+SeX3/Xxaf+lMVdhXH/GX/knl9/18Wn/pTFXYUAFFFFABRRRQAUUUUAFFFFABRRRQAUUUUAFFFFABRRRQAUUUUAFFFFABRRRQAUUUUAFFFFABRRRQAUUUUAFFFFABRRRQAUUUUAFFFFABRRRQAUUUUAFFFFABRRRQAUUUUAFFFFABRRRQByHxo/5Jbr//AF6/+zCuqtv+POL/AK5j+Vcr8aP+SW6//wBev/swrqrb/jzi/wCuY/lQB59+zN/yQbwh/wBeA/8AQmrQ0r/kteu/9gSz/wDRs1Z/7M3/ACQbwh/14D/0Jq0NK/5LXrv/AGBLP/0bNQB21cbNoPiyx8Ta1qmg6poqW+qzRTNFeWcjvGyQpFgMsigg7Aeneuyrl9Y8TanB4pm0DSPDsmpzQWUV3NIbyOFVWR5EUDdyT+6bP4UARfZ/iR/0FvC3/gvn/wDjtH2f4kf9Bbwt/wCC+f8A+O0/+3PGP/Qi/wDlWi/wo/tzxj/0Iv8A5Vov8KAGfZ/iR/0FvC3/AIL5/wD47R9n+JH/AEFvC3/gvn/+O0/+3PGP/Qi/+VaL/Cj+3PGP/Qi/+VaL/CgBn2f4kf8AQW8Lf+C+f/47R9n+JH/QW8Lf+C+f/wCO0/8Atzxj/wBCL/5Vov8ACj+3PGP/AEIv/lWi/wAKAGfZ/iR/0FvC3/gvn/8AjtH2f4kf9Bbwt/4L5/8A47T/AO3PGP8A0Iv/AJVov8KP7c8Y/wDQi/8AlWi/woAZ9n+JH/QW8Lf+C+f/AOO0fZ/iR/0FvC3/AIL5/wD47T/7c8Y/9CL/AOVaL/Cj+3PGP/Qi/wDlWi/woAZ9n+JH/QW8Lf8Agvn/APjtM0Lw74iHjkeJ9f1PTJ2j0x7CKGytXjGGlSQsxZ2z9zGB61N/bnjH/oRf/KtF/hTLTxVqyeJNM0bWfDEmnf2l5ogmW9jmAaNN5BA5HA60AdbRRRQAUUUUAFFFFAGX4r12x8NeHbzXNRZ/s9rHuKou55GJwsaDuzMQoHckCsb4aaFfafYXWta8qnxFrUgutQwciHjEdup/uxrhfc7j3rKX/iufiIX4k8O+FbjCj+G61IDk+hWEHH++x7pXoVABVDUftn9p6Z9nvLeGDzX+0xSD5518tsKnuGwx9gav1j62LT+3tB8+xnnmFzL9nmTO23byHyz+xXKj3YUAZvjfw7q2q61oGs6LqFla3ejzTOFu4GljkEkRjI+VlIIznrTPs/xI/wCgt4W/8F8//wAdrraKAOS+z/Ej/oLeFv8AwXz/APx2j7P8SP8AoLeFv/BfP/8AHa62igDkvs/xI/6C3hb/AMF8/wD8do+z/Ej/AKC3hb/wXz//AB2utooA5L7P8SP+gt4W/wDBfP8A/HaPs/xI/wCgt4W/8F8//wAdrraKAOS+z/Ej/oLeFv8AwXz/APx2j7P8SP8AoLeFv/BfP/8AHa62igDkvs/xI/6C3hb/AMF8/wD8do+z/Ej/AKC3hb/wXz//AB2utooA4LW/DXjXXxp9tq+saAtnbajb3r/ZrGVZG8mQOFBaQgZIxnBrrddN6Le3+w3lvaP9rh8xphw8fmDeg/2mXIHuRWhWN4vFobKy+2WM96n9pWuxIc5STzl2SHH8KnDH2FAGzRRRQAUUUUAFFFFABRRRQAUUVz3jnxOnh2xgS3tW1DWL+TyNM09Gw1zLjPJ/hRR8zOeFA9cAgFTx34kvLGe28OeG44rnxLqSk2ySDMVpEOGuZsdI17Dq7YUdyNHwX4bs/DGj/YreWW6uJZDPeXk5zNdzt96Vz6n06AAAcAVV8CeGH0OG51DVLpdR8Qakwl1K+24DsPuxxj+GJBwq/UnJJNdLQAUUUUAZviv/AJFbVv8Arym/9ANZnwo/5Jb4T/7Aln/6IStzVbX7dpd3Y7/L+0QvFuxnbuUjOPxrl/DeieMdD8O6bosGs6DNFp9pFapI+myhnWNAoJxNjJAoA7Giue8jxt/0FPD3/gum/wDj1HkeNv8AoKeHv/BdN/8AHqAOhornvI8bf9BTw9/4Lpv/AI9R5Hjb/oKeHv8AwXTf/HqAOhornvI8bf8AQU8Pf+C6b/49R5Hjb/oKeHv/AAXTf/HqAOhornvI8bf9BTw9/wCC6b/49R5Hjb/oKeHv/BdN/wDHqAOhornvI8bf9BTw9/4Lpv8A49R5Hjb/AKCnh7/wXTf/AB6gDoaK57yPG3/QU8Pf+C6b/wCPUeR42/6Cnh7/AMF03/x6gDGH/Jf2/wCxWH/pUa7quU0fw3q6eOpPFWsanYzynTBp6QWtq0Sgeb5m4lnbJ5xjiuroA4/4y/8AJPL7/r4tP/SmKuwrj/jL/wAk8vv+vi0/9KYq7CgAooooAKKKKACiiigAooooAKKKKACiiigAooooAKKKKACiiigAooooAKKKKACiiigAooooAKKKKACiiigAooooAKKKKACiiigAooooAKKKKACiiigAooooAKKKKACiiigAooooAKKKKAOQ+NH/ACS3X/8Ar1/9mFdVbf8AHnF/1zH8q5X40f8AJLdf/wCvX/2YV1Vt/wAecX/XMfyoA8+/Zm/5IN4Q/wCvAf8AoTVoaV/yWvXf+wJZ/wDo2as/9mb/AJIN4Q/68B/6E1aGlf8AJa9d/wCwJZ/+jZqAO2rkdO/5LFrf/YB0/wD9H3lddXI6d/yWLW/+wDp//o+8oA66iiigDm/iB4sh8H6dY30+n3V9Hc3qWzrb4LRIUd3lwfvBVjZiByQOKy5Pib4fj8W3Oht5pt7e2hmOoJ80LySzJEsS7cljmRMnoN1aninWvCFtf2lvr99aR3FpKlzCJSf3LsGjRmI4XdvZRu65OM1zrW/wjhjm0vbpEEUEEloyAsiLGJg7qrdMrKQSVOVOOmKANLxJ8Q9M0a5nVbW5vYba0vJ7hoF+dXtngVowpxknzwc5xxWrpnizSLqSeOe8trR0vFtESZyjtI0SSBCGA+bEg4Gfr2HPXUfwu00y6ZdT2Cu32m2nWWd5G/fNH5/mMSSMssWWY8EAZBq7Ya94A8PJdR22oW0G65ZZiS8jSTRRhX5OSzKkQDYzgLzQBDpfxO8P3ENot551rdXB+aFY2lEO6V4o9zAcb2jOKt3HxG8JRwW8keoPcG5jikgjihdnk8wMVUDHDYRyQcEbTnFUoY/hvpurWVxBcWtnci1M9vJHPIkcsKh5c5B2SAB3fBzgEnpVbb8Kp9LuniexSF9QF47QNIkpuZlJDptw5Lruxs4I3Y70AdH4S8V2Xia81BNPjZrW2SB4pzkecsse8HaQCuOmDXQ1y2h6t4LttffTtNv7VdUvUjDoXYySlIsqpLfxiPnb97HJFdTQAVx/i7/kovgj/rte/wDpMa7CuP8AF3/JRfBH/Xa9/wDSY0AdhRRRQAUUUUAFcj8TNdvrGytNB0B1HiLW5DbWBIyLdcZluGH92Nfm922jvXT6heWun2Fxf3s8dva28bSzSucKiKMlifQAVxnw1s7rWb+7+IWsQSQ3WqRiLTLaQYNnp4OYwR2eQ/vH+qr/AA0AdP4V0Ow8NeHrLQ9NRltbSMIpY5Zz1Z2PdmYlie5JNadFFABWfqX2n+1NL8nUIbeLzZPPgcDdcL5bYVfcHDcdlNaFZGsiA67oRl02a5kFxL5U6Z22p8l8s3sRlee7CgDXoorz3XPEXjK38RXlrZ6aziLULaGztvsEjx3Vs4TzZmuAdsZXdJwRx5Y4O4UAehUV5fP4i+Jlvoq6jDocN/dzWmoulh9keLy5IZMW4LFj99OcYG7HGK3PBOseLr7RNWutUsbWWeEZ0+NI5YGmPl5KuJEXHzcAjPB55FAHaUV5vp2veNr608PrCuy6vbxY9WM+jyxrYJ9nkdgoZvm/eKiB8kc+4qtaeKPH00cX/EvSO8eG6N5BPpcyw2DIp8oiQE+cCwUYTJYMWGMYoA6/xfpGv6neaTLo2vPpkVteLLdRqgPmxhWBHTnkjg8cV0KAhQGbcccnHWvMIPFvjXy9Gmk0e8eOW5eC8hTTm89sSIokTOE8nBY5co+OQOMHZ8d634v0zTYbnT9MgDidvMhgSS7lmiCEjy8Iqq5OOH4PTcKAO3ory1/FHxKbxBfw2/h+18i3eX7PbTxyo9zELfehEgUxq7SYBBbAGR1wTMdY8XXFv4YvYbu9O7UNuqw/2LJCFBtZCEIbLBPN2LvGQCRk8UAemUV5HP4u+JS6G9zaaGbjU/sNxLcWb6ZKiWc6keUivu/fAnI+XqPmBA4rT1LxL43svE+m6XBpM95CstpHe3BsWWKVZSfMkjKkhQgwDuIwR0Oc0Aek1na/9q+zW32XUILFvtkG95QMSJ5g3RjP8TDKj3NZfwuXVF+H+jLrf2r+0Rbj7R9pz5u7J+9nnNXfFotzZWf2jTZtQX+0bUqkecxv5q7ZTjshwx9hQBsUUUUAFFFFABRRRQAUUVT1zVNP0TSLnVtUuo7WytYzJNK54VR/M9gByTxQBU8XeIdP8M6JLqmoGRlDLHDBEu6W4lY4SKNf4nY8AficAE1jeBvD2oLfTeLfFXlv4ivY9iwo26LTbfORbRnuehd/429goFXwlpWoeI9ai8ceJraS2KKw0TS5RzYxMMGWQf8APw46/wBxTtHO4nuqACiiigAooooAKKR2VELMwVQMkk4AFYn/AAmPhH/oadD/APBhF/8AFUAblFYf/CYeEf8AoadD/wDBhF/8VR/wmHhH/oadD/8ABhF/8VQBuUVh/wDCYeEf+hp0P/wYRf8AxVH/AAmHhH/oadD/APBhF/8AFUAblFYf/CYeEf8AoadD/wDBhF/8VR/wmHhH/oadD/8ABhF/8VQBuUVh/wDCYeEf+hp0P/wYRf8AxVH/AAmHhH/oadD/APBhF/8AFUAblFYf/CYeEf8AoadD/wDBhF/8VR/wmHhH/oadD/8ABhF/8VQBuUVh/wDCYeEf+hp0P/wYRf8AxVH/AAmHhH/oadD/APBhF/8AFUAblFZ+l65ouqyPHpesaffOg3OttcpIVHqQpOK0KAOP+Mv/ACTy+/6+LT/0pirsK4/4y/8AJPL7/r4tP/SmKuwoAKKKKACiiigAooooAKKKKACiiigAooooAKKKKACiiigAooooAKKKKACiiigAooooAKKKKACiiigAooooAKKKKACiiigAooooAKKKKACiiigAooooAKKKKACiiigAooooAKKKKACiiigDkPjR/wAkt1//AK9f/ZhXVW3/AB5xf9cx/KuV+NH/ACS3X/8Ar1/9mFdVbf8AHnF/1zH8qAPPv2Zv+SDeEP8ArwH/AKE1aGlf8lr13/sCWf8A6NmrP/Zm/wCSDeEP+vAf+hNWhpX/ACWvXf8AsCWf/o2agDtq5HTv+Sxa5/2AdP8A/R95XXVzmv8AgzSNa1j+157jVbW8Nulu8ljqM1tvjVmZQwjYA4LtjPqaAOjorj/+Fe6T/wBBrxV/4P7r/wCLo/4V7pP/AEGvFX/g/uv/AIugCp41+H7eItYmuI9Uewtbz7ML9It264EMm9QRu257Zx0JyG4xeT4e+HfPZplu7m2BuDDZzTloIDOGEpRfVg79ScbjjGaZ/wAK90n/AKDXir/wf3X/AMXR/wAK90n/AKDXir/wf3X/AMXQBFF8MvDEP9ntCl2klnB9nMjSiRriPeXxKXB3ncWO7g/Meea0l8F6GrW7LHODby3ksf708NdbvN/D5jj0ql/wr3Sf+g14q/8AB/df/F0f8K90n/oNeKv/AAf3X/xdAFNvhP4Ta4hlYagwhgMEaG5JVVNv9nOOMj92OmcZ+bGSTWleeAtCuLmK7Vr23vIEgSC5hnKyQ+SrqhXOR92Rgcgg5qH/AIV7pP8A0GvFX/g/uv8A4uj/AIV7pP8A0GvFX/g/uv8A4ugC1pngnRdO8Qvrlubg3MkhmkDlWV5igQy8rkMVHOCB7V01cf8A8K90n/oNeKv/AAf3X/xdH/CvdJ/6DXir/wAH91/8XQB2Fcf4u/5KL4I/67Xv/pMaP+Fe6T/0GvFX/g/uv/i6saR4F0bTdattXW51m7urUOIDe6pPcLHvG1iFdiMkcZoA6iiiigAoorn/AB/4jHhjw7JfRwfa7+aRbbT7QfeubmQ4jjH48k9lBPagDnvGJPjPxfF4Ggy2kWHl3viFx91xndDZ/VyN7DsigfxivQFAVQqgAAYAHaue+Hvhw+GfDq2txOLrUrmVrvUrvGDcXMnLv9OigdlVR2roqACiiigArN1Pzv7W0ny9SjtU86TzLdgM3Q8psKvuDh+Oy1pVk6wIzrmhl9Le6cXEuy4BOLQ+S/zn/eGU/wCBUAa1FFFABXP+MvEo8PtpdvHaJcXOp3ZtYBLOIIlYRtIS8hBxwhAABJJAroKgvrO0vrc299awXUJIJjmjDqSOnB4oA8e0z4uX1vpc+pahafbnRJmW2t5Y1jOL8WyAP3IyOehx0zXR/wDCy7m2vZ49U8NtBBa6m+mXEsF4JmEywecCibQWUoR6Nk4wetd0NM00JsGn2gXGNvkrjGd3p68/Xmpfslrv3/Zod3mebnYM78Y3fXHGaAPOLL4qT3Wm219F4YlaO9ktEs2F6mx/tDFVVzjKOvBIAIx0JIxU4+KAjlto73RDZL/aMunX1xLdAwW0ySpHgMqktu3qVJVRzgkHiu5t9J0q3Lm30yyhLyCRzHAq7nHRjgcn3p0ml6ZJcR3EmnWjzRuZEkaFSyserA4yCfWgDzqL4otDZyqNP+1TWltcXty91dJbZijuJYtsfGHf90eOAPlycmrlr8Tkn1SKP+w5o9Ok1aDSRcPOBIJZolkjJixwPmCnnIPY13E+k6XceT5+m2cvksXi3wK3lsTklcjgk88VKbO0LFjawEmQSkmMffHRvr79aAJ6KKKACs3xF532W28jU4tOP22Dc8gBEi+YuYhnu4+Ue5rSrI8ViM2dn5ulvqQ/tC2xGhI8o+auJeOyH5vwoA16KKKACiiigAooooAZPNFbwSTzyJFFGpd3dgFVQMkknoAK8+0eGX4i6zb+ItQjePwrYyiTRrN1x9vlHS8lB/gH/LJT/vn+HCXbN8S9Yl06FmHgvT5yl5Kp41edDzCp726EfOf42G0fKGz6IiqiKiKFVRgADAA9KAFooooAKKKKACiiigDN8V/8itq3/XlN/wCgGue+FekaS/ww8KO+l2LM2i2ZJNupJPkp7V0Piv8A5FbVv+vKb/0A1mfCj/klvhP/ALAln/6ISgDX/sbR/wDoE2H/AIDp/hR/Y2j/APQJsP8AwHT/AAq9RQBR/sbR/wDoE2H/AIDp/hR/Y2j/APQJsP8AwHT/AArk9J+IlvqHijWdIFrZ20WkXr2lxJPqCrM+yNZC6QhSWXDevY1uT+MPDcFhb302qwpbXFhJqMMhDYe2jUM8nToAwPrzQBof2No//QJsP/AdP8KP7G0f/oE2H/gOn+FYlt8Q/B1xDdzDW4oo7W1W8laeN4h5DHCyLvA3KTgArnkgdxUV38RPD1vc6RAY9VdtVumtrcjTZhh1QvlgVBAwOuD+WSADoP7G0f8A6BNh/wCA6f4Uf2No/wD0CbD/AMB0/wAK560+IXh9rWOS5vYTNNc3MEMFmsly7+RIUc7VTdwcBuMAnGTxme4+IHhGG2tLj+2FmS8tpLq3EEMkrPFGQsj7UUkBSwBz070AbX9jaP8A9Amw/wDAdP8ACj+xtH/6BNh/4Dp/hWRqHjzwrYQ2dxdaoFtbyKOaG5WGRoCkhwjGQLtUE+pFTeDfEi+I21sLaNbf2Vq02mnL7vMMYU7/AGzu6e1AGj/Y2j/9Amw/8B0/wo/sbR/+gTYf+A6f4VeooA8/tLS1tPj662trDAD4WGRHGFz/AKUfSvQK4Uf8l/b/ALFYf+lRruqAOP8AjL/yTy+/6+LT/wBKYq7CuP8AjL/yTy+/6+LT/wBKYq7CgAooooAKKKKACiiigAooooAKKKKACiiigAooooAKKKKACiiigAooooAKKKKACiiigAooooAKKKKACiiigAooooAKKKKACiiigAooooAKKKKACiiigAooooAKKKKACiiigAooooAKKKKAOQ+NH/JLdf8A+vX/ANmFdVbf8ecX/XMfyrlfjR/yS3X/APr1/wDZhXVW3/HnF/1zH8qAPPv2Zv8Akg3hD/rwH/oTVoaV/wAlr13/ALAln/6NmrP/AGZv+SDeEP8ArwH/AKE1aGlf8lr13/sCWf8A6NmoA7auO8V3muzePNG8PaVrA0uC5068u5pBapMzNFJbqo+bgDErfpXY1x2rf8lm8O/9gLUv/R1nQBY/sLxb/wBD1N/4LIP8KP7C8W/9D1N/4LIP8K6migDlv7C8W/8AQ9Tf+CyD/Cj+wvFv/Q9Tf+CyD/Cszx1qPjL/AISj+x/C6kM+lNcRSMsYiSfzQqmQtyUx1VfmxnFYOtfEjWvD7zwzaedRuF1OZPKMTR5t1dE/dsBhiCzHucYzxzQB2P8AYXi3/oepv/BZB/hR/YXi3/oepv8AwWQf4VzGpfErV7bT768j0e0d4r4Wn2QyOJrNfMZPPuMgAIQAwx/eHzdxd1/xbryfDnSfEUdrb6dfXF/bR3EZk8+FYmmCsS6g/KV5yBkZ/GgDa/sLxb/0PU3/AILIP8KP7C8W/wDQ9Tf+CyD/AArjrj4salbjT1OhLM8t2YZDEJPLuYfPWITQMRyOS2ME4HoQ1Ld/FLW4LS4b+wLdpU1D7KZElLW9umHIZ5eFYnYBgbSCwBxxkA7D+wvFv/Q9Tf8Agsg/wo/sLxb/AND1N/4LIP8ACuP1L4g+JrjUdKsotOt9Ilk1HTY7iCRjPNNFNInmtEQuwxgErvz6n5TgH1mgDlv7C8W/9D1N/wCCyD/CszWm8VeH9R0GSbxSdQgvdVis5oJLCJAUcNkhl5B4Fd5XH/Ez/XeFf+xhtv8A0F6AOwooooACQBk8CvPvCQ/4TXxlL41m+bRtLMln4fQ/dkb7s9377iDGh7KGP8dWPiXfXeqXlp8P9FuHhvtXQyahcxnDWWng4kkB7O5/dp7lm/gNdjpljaaZp1tp9hbpb2ltEsUMSDCoijAA/AUAWKKKKACiiigArM1Qt/a+kY1RbQedJm3OM3f7p/kH+79//gNadZWrj/idaL/xKzd4nk/0n/n0/cv8/wDwL7n/AAKgCTVZdYS9sI9MtLWW3klP2yWaUqYowMgqAPmJPHbFLcnWv7Vi+zrp/wDZ+B5pkZ/O7524G3061R16PT28VeHZLnUJoLtJLj7LbqDtuCYjuDcfwryK3qAKBOtf2wPlsP7Mxydz+fnHpjb1pIDrX9rS+eun/wBnYPllGfzs8YyCNvrUMnibw5HqJ02TXtLS9D+WYGukEgf+7tznPtV+G8tZruezhuInuLfb50asC0e4ZXI7ZFAFayOtf2jP9tXTxZc+SYWcy9eN2RjpnpSaadc+1z/2iunC258j7Ozl+v8AFuGOnpVq8vbSzMAurmKAzyiGHewG+Q5wo9ScHipkdXXcjKw6ZBzQBnacdd2XH9orpof/AJd/IZyO/wB7I+nSjTzrv2Gf7eumi7wfIEDOY8443ZGevpTr/XNHsJ5Le91Szt5ooRPIkkyqyxltocg9F3HGfWtAdKAM21Ovf2XN9qXTRqHPlCNn8r23ZGfyojOvf2Q/mLpv9pZOwKz+TjPGTjd0rRZlUbmYKOmScVDbXlpcz3Fvb3EUsts4SdFYExsQCAw7HBB/GgCnIdf/ALITy10z+0sjeGZ/JxnscbulLdnXv7Mh+yLppv8AjzhKz+V0524GevrWlRQBmalLrsVvYtY2llcymaNb1WlKBYz99kOOSOoB60eJCwtbXbqq6b/ptvmQ4/ejzF/dc/3/ALv41V8bR6fJp9kuo6hNYxjUbZo3jBy8glGyM4HRjgH61P4oGbS0/wCJSdT/ANPtv3YP+q/er++/4B978KANaiiigAooooAK4HxRfXnjLXLjwVoN1LbafbEL4g1OFsNGpGfskLdpWH3mH3FP95hi14213UrzVU8FeFJhHrNxGJL292hl0q2PHmkdDK2CI0PU5Y8Lz0PhfQtN8N6Jb6PpUJjtoQeWYs8jE5Z3Y8s7EkljySaALWl2NnpenW+nafbRWtpbRrFDDGuFRAMAAVZoooAKKKKACiiigAooooAzfFf/ACK2rf8AXlN/6AazPhR/yS3wn/2BLP8A9EJWn4r/AORW1b/rym/9ANZnwo/5Jb4T/wCwJZ/+iEoA6WiiigDnNH8G6Nps+uzJG80mt3kl3ctLgsrPGsbKhAyFwo/M1z0PwqsW04aff+IdXvbaHSLjR7VHESeTbTKFP3UG5wFADH06da9EooA4vX/AOg6oLeG7vryGVNOj0+2aOZVdfKlSZJFyOXV4lPcccirN54Rvb6PSpr7xNfT6jpd6bu3u/s8K9Y2jZCgXaQVdueuTkEdK4fx94P8AHXirxTqHiKxj0+xm0VkTw0LuRi4kjIeSYbDgLMcxENzsBOOav+IbL4kalY+I9Z0eS/0zUm0+2OjafLcxmKGVo/8ASAQOGcEkAsdu4KRxzQBsWXwzs9JuIb3QNc1LTL+KS7JuAI5fMS5m8542V1IID8qRgj1NX/DfgDRtBe3eymu2eKyubVmkcEymeVZZZGwPvl1zxgcniuEhi8eWvhu7aFvE2oQ3V9bxGOeNobmyjAYyyp++aSUEhAUDL1JBxmu7+EsXieHwZHD4ta4bUUuZwpuGUyGHzG8rcVLc7NvUk+pzQBzeo/BXQr2zgsJNY1Q2UVlbWflOIpCqwNuRo2ZCYyT97bjdgdK7nwv4ds/Dx1T7HJO/9p6jLqE3mkHbJIFBC4H3flFbFFABRRRQBwo/5L+3/YrD/wBKjXdVwo/5L+3/AGKw/wDSo13VAHH/ABl/5J5ff9fFp/6UxV2Fcf8AGX/knl9/18Wn/pTFXYUAFFFFABRRRQAUUUUAFFFFABRRRQAUUUUAFFFFABRRRQAUUUUAFFFFABRRRQAUUUUAFFFFABRRRQAUUUUAFFFFABRRRQAUUUUAFFFFABRRRQAUUUUAFFFFABRRRQAUUUUAFFFFABRRRQByHxo/5Jbr/wD16/8Aswrqrb/jzi/65j+Vcr8aP+SW6/8A9ev/ALMK6q2/484v+uY/lQB59+zN/wAkG8If9eA/9CatDSv+S167/wBgSz/9GzVn/szf8kG8If8AXgP/AEJq0NK/5LXrv/YEs/8A0bNQB21cdq3/ACWbw7/2AtS/9HWddjXA+LtV0zRvi34cvNW1C2sLZtF1GMTXEojQuZbQhcnjOAePY0Ad9RXN/wDCe+B/+hv0L/wPj/xo/wCE98D/APQ36F/4Hx/40AdJXmGpfGLSrO91C3XTWuRbAGGWO5UJKPtSWzZLgBNryDPUYB54rq/+E98D/wDQ36F/4Hx/41l6nrnws1K3lgvNc8MOk0sc0uLyJTI6OrqWIIJ+ZFPPXHNAGbN8VIkuWsl0aE3SG9EpbUY1gP2YQltkhHz5EwwAOCrA4xmpIfilHcQPcQ6BOtt9st7GKW4uFjBnmhjmUPwfLULJgse4wAc1dm1n4VTXVpcSaz4WZrOKSG3U3cWyNHZGYBM7eWjQ5xkY471fm8ZfD2aGaGbxL4bkim/1qPdwlZOMfMCeeg6+lAHPS/FzTI5NPjbTWMk94LS4jScM0JNwbdXUgbXjLg4bIyB0zxT3+Il9qFhpN9omk2rRajqqWkcM92vmshWUneo/1LZjHB3HqCM8VtHxX8Ni0LHX/C5aBdsJ+0w5jHovPA4HT0pYvF3w5inkni8ReGUllcSSSLdQhnYdGJzyeTzQBr+ENbj8ReH7fVktntjI0kbxOwYo8cjRuMjgjchwe4xWtXMx+OvAkabI/Fnh9FyThb6IDJOT39ad/wAJ74H/AOhv0L/wPj/xoA6SuP8AiZ/rvCv/AGMNt/6C9XP+E98D/wDQ36F/4Hx/41znjPxR4b1nUfCtnpGvabqFz/b1u/lW1ykj7Qr5OFJOB60Aej1neJ9asPDvh+91zU5PLtLOIySEDJPoqjuxOAB3JArRrz24/wCK5+IYtfv+HfC1wrzcZW71IDKrnusIIY/7bL3WgDS+GWi39raXniLX4gniDXJBcXaE5+yxgYitgfSNeD6sWPeuwoooAKKKKACiiigArL1bH9s6PnVDaHz5MW3/AD9/un+T/gP3/wDgNalZerB/7Z0bbpa3SieTdcHraDyX+cf7x+T/AIFQBHrDMPEWiKujC8UvNuvCObP92eRx/F93t1rYrK1WO6bXtHeHVo7WBHl861bG67BjOAP90/Nx6VqZGcZGaAPI18NeIIrHxzosvguDUxr2rXNxaXNzcQC2EcsSIrP8xkGCpJAXPpWfruj+MfDNhdNf61cSaJBLpEMki6mtrLcwRQFLgI7sPLZpNjHLKWAI3ZNe25GcZGabIscitHIFdSMFSMgj6UAeI/DoeJddvNTutKudVbRIfF8TwG61Hzv9BW1AkVJNzBl809FY8554qPw54V8ZaD4Ks/DtvoupALq95Jezx6kzuUZ3aF4gJ0yjBhuywIIztbrXua7FAVdoAGAB2oBB6EGgDw3T/BnxKZLfUb4ltZ/4RSDTprn7YnmG5W8EjAtnn92Dlu/1rYu9N8fWviTxJdaXY6lqiz2921odR1H7OkchVRFFF5cpUxnkglEdO7EnNetBh6ilBBGcigDwq58HeN9S8MeILfUINYuLVrvTbvTbOTUDHMfJmRrgD9++0lVOA0mCcHg81tahonjn7bqFwserS6LLrVtP9hg1ER3b2K2YRo1ct8pE+GZdwLAH5uefWtwxnIoyMZyMUAeTaf4Z8bXmoactxcaxZaB/bs07Wsmqn7TFYm1KrHJIrEsDP8wUMxUEDPHHc/D/AE7VdJ0GTT9WuLi4eK+uhbSXE/nSG2MzmEM/UkRlRzzxzXQbhjORijIxnIxQBkeLGZbK1KaONVP263BiIz5Q8wfven8H3vwp/iYqLS13aqdN/wBOt/3g/wCWv71f3X/A/u/jR4mS5ls7YWmrR6awvIGaR8YkQON0Qz3YfL+NHiYSG0tPL0pdSP263zG3/LIeauZfqn3vwoA1aKKKACuV8eeJbnSza6HoMEV74l1Pctjbvny4lH37ibHIiTIz3Y4Ucni3438TQeGtMjkW3e+1K7kFvp1hEcSXc5HCj0Uclm6KoJNVvAnhmbSBdaxrVwl/4j1Pa+oXajCKB92CIH7sSZIA6k5Y8k0AW/BPhm18M6U9uk8t7fXMhuNQv5v9bdzn70jenoFHCqABwK3aKKACiiigAooooAKKKKACiiigDN8V/wDIrat/15Tf+gGsz4Uf8kt8J/8AYEs//RCVv39tHe2NxZzbvLniaJ9pwcMMHH51zOj+D9Q0nSbPSrHxnrcdpZwJbwIYbRisaKFUZMOTwBzQB1lFc7/wj+tf9DvrX/gPaf8Axmj/AIR/Wv8Aod9a/wDAe0/+M0AdFRXO/wDCP61/0O+tf+A9p/8AGaP+Ef1r/od9a/8AAe0/+M0AdFRXO/8ACP61/wBDvrX/AID2n/xmj/hH9a/6HfWv/Ae0/wDjNAHRUVzv/CP61/0O+tf+A9p/8Zo/4R/Wv+h31r/wHtP/AIzQB0VFc7/wj+tf9DvrX/gPaf8Axmj/AIR/Wv8Aod9a/wDAe0/+M0AdFRXO/wDCP61/0O+tf+A9p/8AGaP+Ef1r/od9a/8AAe0/+M0AY4/5L+3/AGKw/wDSo13Vc5o3hRbHxRJ4ju9Z1DU797IWIa4WJVSIPvwBGi87u5zXR0Acf8Zf+SeX3/Xxaf8ApTFXYVx/xl/5J5ff9fFp/wClMVdhQAUUUUAFFFFABRRRQAUUUUAFFFFABRRRQAUUUUAFFFFABRRRQAUUUUAFFFFABRRRQAUUUUAFFFFABRRRQAUUUUAFFFFABXH/ABi8X33gXwDe+JNP0SbWbiB40W2jJAG9wpdiASFXOTx0HbrXYVwHjX4lR+GfiR4d8HS+HtSul1mC5nN7Ft2RLCgZsAnLYz83TAIxnOKAOJg+Mfji70vR5LXwVp4ub5NTkZ2vWkg2WkaurK0atgyZZQp5yOpqrqfx18V6V4Xvdb1PwVaQqPDdprtoouZSo86ZYjBKxjGHG7dwD6YrqLj47+EbbwhbeKJNL15NOuw72ga3iSS4iRcvKkZkDMi9Ccfhjmq3jD4s/DnVYZvDutaPqmraXKdP+1ubMNbRi72vblyWBwSV6AkEUAYrfHTX1tb5l8L2UsEOrw2Ca1HLP/ZiRvHvaR2MfmfIfkOFxu7ilHxu8XtpOm3Ufw+e4k1U3Vnp/kvKY7m8imVIyCUBSCRGLh2A+6RzWj47+PelaN4Y8W3OiaFqF1qXh1lie2u1SFXLSiLzNu7zPKBI+baA2Rg85F+D41aRpcbWniSy1I3Ony29rrV9a2Oy0sbicr5cbhpC4PzLnbvAz1oA5bU/j54oj8OWmtWXw/mW3vb82UUt27RJC8cKtKZcgbQZC0aE4B2E56A6tj8W/HF/NqTQ+B9OtYNN0O31Sc3mpMm55UJ8lJAhQ4IHzZwB15rfb41eGDY3V8uj+IpLKHVf7HWdbJds935pj8qP58t8w64x754o8MfGvwvr2tabpceleILJtRvZ9Phmu7NViF1CCXgLBz8wAPIBX3oAXwZ8S9T1r4Qap42k8N3M+oaeJwdNtY3BneMA7Y2YfODn765BwcZxiuW0/wCJfivxBrvg+Ow/s5zqMt0Jl06WVraFlti6RXJkh3ZDYHy7f6Vr/FD4x3HhPXfFHh+w8M3E11onh0ayl3MwFu+XKhSAd23gjI7gjGBkzQfHbwzb6ZJJq+k6/ZX8DWMclp9hzJI12D5TRgMcqzAjnB9qAOF8D/F/xze6LoWuaxpdxqF2uiareXthp0TRK80DDy4ZEaMssmDwA3TnBq2nx88Xf8II/iKTwVpyFb2OEEahvBjaIu+2MfO0inA2cE54GeK7q4+NXhi0vp7e80nX7WKzuoLPUrl7RfKsLibb5cUpDk7vmXJQMBnrU8Pxm8ESQ6fKz30UV/NqUcbvbcKbBS1wWwTgYU465oAzvjR468W+H/BnhbxF4Zgso4L/AFC2j1J722l/0eGUZ3FQNyLngkjIyOKztN+Mmu3Xj+Dw+3haERy6w2mm1WSY3qRBc/bSpj2eQe3zdCOc8U3xN8fdNi8J6ve6NoOqw6paaKmt20Gq2wjjuLVpljVwUcnktwODxXW+E/ifp3iK5lsrPQNfF/aX0VjfwtaoDaNJH5iyv8/ERHcZPIyKAO+ooooAKKKKAOQ+NH/JLdf/AOvX/wBmFdVbf8ecX/XMfyrlfjR/yS3X/wDr1/8AZhXVW3/HnF/1zH8qAPPv2Zv+SDeEP+vAf+hNUl3qUOhfF3VL/Ure/W1udHto4ZobGaZGdZJSy5jU4IDDr61H+zN/yQbwh/14D/0Jq9GoA5j/AITzw7/e1X/wUXX/AMbpr+OfDT43jU2x66PdH/2nXU0UAcn/AMJr4W/556j/AOCW6/8AjVH/AAmvhb/nnqP/AIJbr/41XWUUAcn/AMJr4W/556j/AOCW6/8AjVH/AAmvhb/nnqP/AIJbr/41XWUUAcn/AMJr4W/556j/AOCW6/8AjVH/AAmvhb/nnqP/AIJbr/41XWUUAcn/AMJr4W/556j/AOCW6/8AjVH/AAmvhb/nnqP/AIJbr/41XWUUAcn/AMJr4W/556j/AOCW6/8AjVH/AAmvhb/nnqP/AIJbr/41XWUUAcn/AMJr4W/556j/AOCW6/8AjVKvjbwurblTUlPqNGuv/jddXRQBwfijxtJdaS2n+Dre/n129dba0efTJ0hti3BnkLoBtQZbGeSAO9dN4Q0Cy8MeHLPQ9P3tDbJ80khy80hO55HPd2YsxPqTWtRQAUUUUAFFFFABRRRQAVja/PaW+r6JJd6wbDN06RQlsLduYnAjP0+8PdRWzSMqtjcobByMjvQBj6u3hm61exs9VfTJdRhkE1nFOUMqOQQGQHkHGeRUd3H4Vm8TwG6/st9cjA8oOy/aFGCRgdema2zHGziQxoXHRiORSeVH5nmeWm/+9jn86AMYJ4VbxV5g/sw68q4+8v2gDb6deh/Kiyj8KjxNcPZ/2X/bhDef5bL5+OM7gOfT9K2vKj8zzPLTf/e28/nQIow5kEaBz1YDn86AMXSI/Cq69eNpX9l/2sQ32ryGUzdRndjnrjrSaBH4TXUb2TQ/7L+2HP2s2zIX6878c9c9a2lijVy6xorHqQvJoSKNCWSNFJ6kLjNAGHoEXhFYb7+w/wCyjEw/0z7KyEYwfv4/Hr70aJF4QXRr1dH/ALJ/s0hvtf2dkMWNvO/HH3fXtW4kUSAhI0UHrhQM0LFEqlVjRVPUBQAaAMLTY/CC+HLpNP8A7J/sY7vtPlMnkdPm3EcdMZzRbxeEP+EWljg/sn+wsnzdrJ9nznnJ6dcVurFEqFFjQKeqhRg0CKIR+WI0Cf3dvH5UAYUkPg+TwsiyDSW0FGBTJT7ODu7Hp1/Wlv4vCE3hq2+2/wBkvoqbfIMjJ5A7LtJ49RW55UXl+X5abP7u0Y/KgxRGMRmNCg6LtGPyoAxdSPhP+zNOutRbSfsNu6SWEs7J5aMB8jRk8ZA6EUvia8082umLJro077TfW5tnjfm5PmKREMdQ44Psa2WiiZAjRoVHQFRgUpRDtyi/L93jp9KAHVl+Kte07w1ok+rapIywRYVURd0k0jHCRovVnYkAAdSatatqFjpOmXOp6ldRWtnaxtLPNI2FRAMkk1xnhTT73xZrcHjbxFay29tBk6BpkwwbdCMfaZV/57OOgP8Aq1OOpagC14H0DUZtTk8ZeK41/t26jMdtaht0el2x5EKHoXPBkf8AiPA+VQK7OiigAooooAKKKKACiiigAooooAKKKKACiiigAooooAKKKKACiiigAooooAKKKKACiiigAooooA4/4y/8k8vv+vi0/wDSmKuwrj/jL/yTy+/6+LT/ANKYq7CgAooooAKKKKACiiigAooooAKKKKACiiigAooooAKKKKACiiigAooooAKKKKACiiigAooooAKKKKACiiigAooooAKKKKACsjXfDHh/Xb6wvtY0e0vbrT2ZrOaWMF4CwAbaeoyAM+uK16KAOXvvh54HvdP0/T7vwtpc1rpsbxWUTQDbBG4w6L6Ke46GpG8B+DGWVW8M6YVlFsJB5A+YW+PIz/uYG30xXSUUActL8OvA0w1LzvC2mS/2mAt6ZIQxnAfzAGJ7bwGx0yKn1HwL4O1HxDH4gvvDemXGqxsjLdSQAvuT7hPqV7E9O1dFRQBhL4P8LrYJYLoNgLVL86isXlDaLrcX87H9/cSc+tJbeDfCttLbS2+gafE9reSX0DLCAY7iQEPKPRmycmt6igDA1/wX4T1/UG1DWfD+n3121q1m000ILNA3JjJ7rnsabdeCPCN1c/arjw7p0s2bdt7QgnNucwf98Enb6V0NFAHO33gXwdfeIk8Q3nhrTJ9VR0kF09upfen3WPqw7E8iqyfDnwRDqMuqWnhnS7bUZGnf7VHbLvV5lKysMjGWBOeMHvXV0UAeW+CvgZ4M8O3WpXV1EdYfUbJbCaO4t4o4Bbq4fYIo1VeWAJPsOldn/wAIX4U/tI6kNAsBeG7S8MwiG4zomxJM/wB4KSAfSt+igAooooAKKKKAOP8AjSQvws8QMxAAtSSSeANwratdd0P7JEP7Z07/AFa/8vSen1rSuYIbm3e3uYY5oZFKvHIoZWB7EHgisj/hEPCf/Qr6J/4ARf8AxNAHGeHvCeh+H9FtdF0b4n6xZ6faJst4FvbNhGuScAtESevc1f8A7Mtv+ita1/4F2P8A8ZrpP+EQ8J/9Cvon/gBF/wDE0f8ACIeE/wDoV9E/8AIv/iaAOb/sy2/6K1rX/gXY/wDxmj+zLb/orWtf+Bdj/wDGa6T/AIRDwn/0K+if+AEX/wATR/wiHhP/AKFfRP8AwAi/+JoA5v8Asy2/6K1rX/gXY/8Axmj+zLb/AKK1rX/gXY//ABmuk/4RDwn/ANCvon/gBF/8TR/wiHhP/oV9E/8AACL/AOJoA5v+zLb/AKK1rX/gXY//ABmj+zLb/orWtf8AgXY//Ga6T/hEPCf/AEK+if8AgBF/8TR/wiHhP/oV9E/8AIv/AImgDm/7Mtv+ita1/wCBdj/8Zo/sy2/6K1rX/gXY/wDxmuk/4RDwn/0K+if+AEX/AMTR/wAIh4T/AOhX0T/wAi/+JoA5v+zLb/orWtf+Bdj/APGaP7Mtv+ita1/4F2P/AMZrpP8AhEPCf/Qr6J/4ARf/ABNH/CIeE/8AoV9E/wDACL/4mgDm/wCzLb/orWtf+Bdj/wDGaP7Mtv8AorWtf+Bdj/8AGa6T/hEPCf8A0K+if+AEX/xNH/CIeE/+hX0T/wAAIv8A4mgDm/7Mtv8AorWtf+Bdj/8AGaP7Mtv+ita1/wCBdj/8ZrpP+EQ8J/8AQr6J/wCAEX/xNH/CIeE/+hX0T/wAi/8AiaAOb/sy2/6K1rX/AIF2P/xmj+zLb/orWtf+Bdj/APGa6T/hEPCf/Qr6J/4ARf8AxNH/AAiHhP8A6FfRP/ACL/4mgDm/7Mtv+ita1/4F2P8A8Zo/sy2/6K1rX/gXY/8Axmuk/wCEQ8J/9Cvon/gBF/8AE0f8Ih4T/wChX0T/AMAIv/iaAOb/ALMtv+ita1/4F2P/AMZo/sy2/wCita1/4F2P/wAZrpP+EQ8J/wDQr6J/4ARf/E0f8Ih4T/6FfRP/AAAi/wDiaAOb/sy2/wCita1/4F2P/wAZo/sy2/6K1rX/AIF2P/xmuk/4RDwn/wBCvon/AIARf/E0f8Ih4T/6FfRP/ACL/wCJoA5v+zLb/orWtf8AgXY//GaP7Mtv+ita1/4F2P8A8ZrpP+EQ8J/9Cvon/gBF/wDE0f8ACIeE/wDoV9E/8AIv/iaAOb/sy2/6K1rX/gXY/wDxmj+zLb/orWtf+Bdj/wDGa6T/AIRDwn/0K+if+AEX/wATR/wiHhP/AKFfRP8AwAi/+JoA5v8Asy2/6K1rX/gXY/8Axmj+zLb/AKK1rX/gXY//ABmuk/4RDwn/ANCvon/gBF/8TR/wiHhP/oV9E/8AACL/AOJoA5v+zLb/AKK1rX/gXY//ABmj+zLb/orWtf8AgXY//Ga6T/hEPCf/AEK+if8AgBF/8TR/wiHhP/oV9E/8AIv/AImgDm/7Mtv+ita1/wCBdj/8Zo/sy2/6K1rX/gXY/wDxmuk/4RDwn/0K+if+AEX/AMTR/wAIh4T/AOhX0T/wAi/+JoA5v+zLb/orWtf+Bdj/APGaP7Mtv+ita1/4F2P/AMZrpP8AhEPCf/Qr6J/4ARf/ABNH/CIeE/8AoV9E/wDACL/4mgDm/wCzLb/orWtf+Bdj/wDGaP7Mtv8AorWtf+Bdj/8AGa6T/hEPCf8A0K+if+AEX/xNH/CIeE/+hX0T/wAAIv8A4mgDm/7Mtv8AorWtf+Bdj/8AGaP7Mtv+ita1/wCBdj/8ZrpP+EQ8J/8AQr6J/wCAEX/xNH/CIeE/+hX0T/wAi/8AiaAORuvDWh3+o6dNrPxHv9XsbK4Fz/Z93d2nkzSrzGX2RqWCn5tpOMhT2Fdx/b2h/wDQZ07/AMCk/wAaq/8ACIeE/wDoV9E/8AIv/iaP+EQ8J/8AQr6J/wCAEX/xNAFr+3tD/wCgzp3/AIFJ/jR/b2h/9BnTv/ApP8aq/wDCIeE/+hX0T/wAi/8AiaP+EQ8J/wDQr6J/4ARf/E0AWv7e0P8A6DOnf+BSf40f29of/QZ07/wKT/Gqv/CIeE/+hX0T/wAAIv8A4mj/AIRDwn/0K+if+AEX/wATQBa/t7Q/+gzp3/gUn+NH9vaH/wBBnTv/AAKT/Gqv/CIeE/8AoV9E/wDACL/4mj/hEPCf/Qr6J/4ARf8AxNAFr+3tD/6DOnf+BSf40f29of8A0GdO/wDApP8AGqv/AAiHhP8A6FfRP/ACL/4mj/hEPCf/AEK+if8AgBF/8TQBa/t7Q/8AoM6d/wCBSf40f29of/QZ07/wKT/Gqv8AwiHhP/oV9E/8AIv/AImj/hEPCf8A0K+if+AEX/xNAFr+3tD/AOgzp3/gUn+NH9vaH/0GdO/8Ck/xqr/wiHhP/oV9E/8AACL/AOJo/wCEQ8J/9Cvon/gBF/8AE0AWv7e0P/oM6d/4FJ/jR/b2h/8AQZ07/wACk/xqr/wiHhP/AKFfRP8AwAi/+Jo/4RDwn/0K+if+AEX/AMTQBa/t7Q/+gzp3/gUn+NH9vaH/ANBnTv8AwKT/ABqr/wAIh4T/AOhX0T/wAi/+Jo/4RDwn/wBCvon/AIARf/E0AWv7e0P/AKDOnf8AgUn+NH9vaH/0GdO/8Ck/xqr/AMIh4T/6FfRP/ACL/wCJo/4RDwn/ANCvon/gBF/8TQBa/t7Q/wDoM6d/4FJ/jR/b2h/9BnTv/ApP8aq/8Ih4T/6FfRP/AAAi/wDiaP8AhEPCf/Qr6J/4ARf/ABNAFr+3tD/6DOnf+BSf40f29of/AEGdO/8AApP8aq/8Ih4T/wChX0T/AMAIv/iaP+EQ8J/9Cvon/gBF/wDE0AWv7e0P/oM6d/4FJ/jR/b2h/wDQZ07/AMCk/wAaq/8ACIeE/wDoV9E/8AIv/iaP+EQ8J/8AQr6J/wCAEX/xNAFr+3tD/wCgzp3/AIFJ/jR/b2h/9BnTv/ApP8aq/wDCIeE/+hX0T/wAi/8AiaP+EQ8J/wDQr6J/4ARf/E0AWv7e0P8A6DOnf+BSf40f29of/QZ07/wKT/Gqv/CIeE/+hX0T/wAAIv8A4mj/AIRDwn/0K+if+AEX/wATQBznxe1jSLjwDeQwapYyyNcWgVEuEJJ+0xdADXfVjReFPC8UqSxeG9GjkRgyMtjGCpHQg7eDWzQAUUUUAFFFFABRRRQAUUUUAFFFFABRRRQAUUUUAFFFFABRRRQAUUUUAFFFFABRRRQAUUUUAFFFFABRRRQAUUUUAFFFFABRRRQAUUUUAFFFFAHnOhaXN4j8UeLHv9e16JbPVBb28VrqMkMcaCGNsBVIHVifxrc/4Qe0/wChg8Vf+Dqf/wCKqxP4M0SXUby/RtTtZ72QS3H2XU7iBZHChdxVHAzgAdO1cz4rtLXSNb0zRdOsPFGr3t/DPMqx+I54lRIjGGJLyjvIuAPegDe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kdSi1XT9Oub+58G+LBBbQvNIV8XsTtUEnA870FdL4b0LRdc8PafrVvdeI44b62juER9cu9yq6hgDiXrzQBD8JpLwXHi7TrnUb6+i0/Xnt7Zrucyukf2eB9u48kbnY8+tVPEMN1rHxkt9Dk1jV7TT00A3Xk2V48AaX7Rt3Hbgnjiuv8N+H9L8PxXcemRTIby4NzcvNcSTPLKVVSzM5JJwqjr2qvrXhPRtW1mPWLlLyLUI7c2yz2t9NbsYi27YfLYZGeeaAKX/CD2n/AEMHir/wdT//ABVH/CD2n/QweKv/AAdT/wDxVYvjy00nwtptlchPE+ozXuoQWFvBDr9yhaWVtq5ZpQAPU1T/AL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rI8Ow3Oj/GC60OPV9WvNPbQI7vyr28ecLL9odCwLZI+UAUvgnTtL8S6TNeMvibT5re7mtJreXX7lykkbbW5WUgiuk0Xwro+k6vLq9st5Lfy24tmnur2a4bygxYIPMY4G4k8UAYHxXlvG1LwhptvqN9YwahrIhuTaTmJ3jEMjbdy8gZUdPStH/hB7T/oYPFX/AIOp/wD4qtXxH4e0rxAtoNThmZrOcXFtJDcSQvFJgruDIwPRiOvesDxRoeiaB4a1PXbi68SSw6daS3UiR65dbmWNCxAzLjOBQBa/4Qe0/wChg8Vf+Dqf/wCKo/4Qe0/6GDxV/wCDqf8A+Krlba01i4toriPwZ4r2SoHXPi9gcEZH/Lap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P7P1v/oS/FX/AIWDf/HqAOm/4Qe0/wChg8Vf+Dqf/wCKo/4Qe0/6GDxV/wCDqf8A+Krmf7P1v/oS/FX/AIWDf/HqteFLK01jVtT0nULHxRpF7p6QyOkniOeUOsgbaQUlP9w8GgCTUdMl8PeOfCCWWua7NFfXtxDcw3eoyTxyILSVwCrEjhlU59q9Crn7TwfotvqtnqZbUrm5smZ7ZrrUridY2ZCjEK7kZ2sR0710FABRRRQAUUUUAFFFFABRRRQAUUUUAFFFFABRRRQAUUUUAFFFFABRRRQAUUUUAFFFFABRRRQAUUUUAFFFFABRRRQAVla94c0PXpLeTV9Mt7yS3DCF5F+aMNjcARyAdoz9BWrRQBwPjDQPAvhnRG1S68Mi5XzooEig++7yOqKBuYAfMw5Jqr/wj+k/9Eqv/wDwKtv/AI/Wh8bf+RLg/wCwxp3/AKVxV0fjLUZ9H8Iazq1sIzPZWE9zEJBlSyRswz7ZFAHF/wDCP6T/ANEqv/8AwKtv/j9H/CP6T/0Sq/8A/Aq2/wDj9cR4B+NXiX/hB9I1zxZpJub7xDcRW+k28VmNPgZmjLkmeWZ1KccNhSTwFNdR4e+Ndp4hv9A03R/C+oz32ryXcbRtcQqlubWQJMxfcQ6jOVK53UAX/wDhH9J/6JVf/wDgVbf/AB+j/hH9J/6JVf8A/gVbf/H6seN/ifa+FvH2keFLnR7hxqSpsv5JljgEjsVWIE5zISOh2jB69q43wl8er7VdH0M3PgqeTWNb1W806ztLS+hKbrdmyXZmynA5yOeoBBFAHVf8I/pP/RKr/wD8Crb/AOP0f8I/pP8A0Sq//wDAq2/+P1j6T8edI1DWba1GgXsdleXN3Z2lwbmEyNPbI7SB4A2+NcIcMw9MgZFUIv2jNFTSLrVNQ8L6tZQLosOsWYM0LtcwySiEA4bEZDkZ3HGOfagDp/8AhH9J/wCiVX//AIFW3/x+j/hH9J/6JVf/APgVbf8Ax+rfw3+Jdv4x1XxBpLaPLp99oIh+1qLqK4jYyIWAR4yQcAe1cuf2h/Cv9kWWoJpt9J9q0m/1RoUliMkKWmd6ON3DNg4oA3f+Ef0n/olV/wD+BVt/8fo/4R/Sf+iVX/8A4FW3/wAfrjvEXxs8Q6X4m0ieXwx9n0m88PXOrmwuL2BLhkRlKyeYW2jKE/uxk5rYt/j/AOHbjxRoWkQ6TfNb6w9rCLjcu+1luYhLGksf8PBwec+xHNAGz/wj+k/9Eqv/APwKtv8A4/R/wj+k/wDRKr//AMCrb/4/VL4cfGqx8Za/ommp4c1HToNdsrm7025mmicSi3lMcqsqMSvI4J6+1QeJPjppOj+K9R0UaFeXMOnapbaTcXIuYY2FzPt27YmYOyAMMuB64B60Aan/AAj+k/8ARKr/AP8AAq2/+P0f8I/pP/RKr/8A8Crb/wCP1jWfx40+811dPtfDGozRXN7eafYOlxCZri5tg29WhDb41JXAduORnbmq5/aK8NTaBPrWm6Jqt5bRPZ2xf5EUXlzki2Y5+VowPnPO3IHJIFAHQ/8ACP6T/wBEqv8A/wACrb/4/R/wj+k/9Eqv/wDwKtv/AI/Wfp/xoF9q2j6PD4L1mK/1CynvZYp5YoxbQwyFJGJJyw4yuByD25xn2P7QekSWcN/qPhy/0qxvNHl1bT7i5uodtxHHII3U4Y+WcsuM9c0AdB/wj+k/9Eqv/wDwKtv/AI/R/wAI/pP/AESq/wD/AAKtv/j9YOjfH2z1YWVnY+EdUl1i61afSVsvPiUCaKHzt3mMR8hXvgEelT6F8dbDXrjQrLSfDd219qdo95PFdXkNultFHMYXw7HErBgcKnUdxQBr/wDCP6T/ANEqv/8AwKtv/j9H/CP6T/0Sq/8A/Aq2/wDj9M+HHxesvHHiebS9P8OatDZBrhYdQkVTGWhfYwkA5jJP3c5z3weKxNU+OEmh+JvHVhrXhmRbPw1NZwwPBdxNLcNcbQm5WYBFJYHd0UZ3c8UAb3/CP6T/ANEqv/8AwKtv/j9H/CP6T/0Sq/8A/Aq2/wDj9XvAHxJsfFFv4iFzp8mlXXhyQR6irXEc8C5j8wFJkJVwF69Cp4IriLP9ozSrqx1aS38K6pcXFhDb3MccEius9vMSFlDcEKMfNgNxyN1AHU/8I/pP/RKr/wD8Crb/AOP1Bd6d4ZsJLQ6p8N72ygubuG0WZp4HVXlcImQkxbG5hnANdJ4P8d6X4lt9Jksre9kGp2guo54beSW0Uc5X7QF2ZBBGMg57U34p/wDII0f/ALGHS/8A0rioAmf4feDJEaOTw/aOjAqytuIIPUEZ5FdHZWtvZWcNnaQxwW8CCOKKNcKigYAA7ACpaKACiiigChrui6Tr1ktlrGnwX1usiyrHMu4K6nKsPQjsa5/VfBngvT9Mu7+Tw/A6W0LzMqlskKpJA59q6+srxj/yKGs/9eE//otqAPOdL0qPUtNtdQtvhLbmC6hSaPdrEYO1gCMj6GrH/COv/wBEltf/AAcJXceAP+RE0D/sG2//AKLWrdprmiXeovptrrGnz3sed9vFco0q465UHIxQB55/wjr/APRJbX/wcJR/wjr/APRJbX/wcJXqdFAHln/COv8A9Eltf/BwlH/COv8A9Eltf/BwleorIjOyK6llxuUHkfWnUAeWf8I6/wD0SW1/8HCUf8I6/wD0SW1/8HCV6nRQB5Z/wjr/APRJbX/wcJR/wjr/APRJbX/wcJXqdVr3ULCxkt472+trZ7qUQ26zSqhmkIyEXJ+ZsA8DnigDzX/hHX/6JLa/+DhKP+Edf/oktr/4OEr1OigDyz/hHX/6JLa/+DhKP+Edf/oktr/4OEr1OigDyz/hHX/6JLa/+DhKP+Edf/oktr/4OEr1OigDyz/hHX/6JLa/+DhKP+Edf/oktr/4OEr1OigDyz/hHX/6JLa/+DhKP+Edf/oktr/4OEr1OigDyz/hHX/6JLa/+DhKP+Edf/oktr/4OEr1EyIJBGXUOQSFzyQO+KdQB5Z/wjr/APRJbX/wcJR/wjr/APRJbX/wcJXqdFAHkOtadDo+jXurXnwmgFtZW8lxMU1dC2xFLNgdzgGuzs/A/g25tIblNAtwssauAS2QCM+tT/FP/kmPir/sC3n/AKJetfQf+QHYf9e0f/oIoATQ9I0zQ7AWOkWMFlbb2k8uJcAsxyze5J6mr1FFABUN/aW1/Yz2N7bx3FrcRtFNFIu5ZEYYZSO4IJFTUUAcwvw/8GqoVdAtQAMAAtgD864nTbLTtXF1Po/wuhubSG7mtlmfU0jLmNyhO05IGQa9dri/g5/yK97/ANhm/wD/AEoegDA/4R1/+iS2v/g4Sj/hHX/6JLa/+DhK9TooA8s/4R1/+iS2v/g4Sj/hHX/6JLa/+DhK9K07ULHUYWm0+9tryJXMbPBKsihh1UkHr7UW2oWF1eXVnbX1tPc2hVbmGOVWeEsMqHUHK5HIz1FAHmv/AAjr/wDRJbX/AMHCUf8ACOv/ANEltf8AwcJXqdFAHln/AAjr/wDRJbX/AMHCUf8ACOv/ANEltf8AwcJXqTEKpZiAAMkntQjK6B0YMpGQQcgigDy3/hHX/wCiS2v/AIOEo/4R1/8Aoktr/wCDhK9F1bWNI0hEbVtVsdPWQkIbm4SIMR6biM1bt5obiBJ7eWOaGRQySRsGVgehBHBFAHl//COv/wBEltf/AAcJR/wjr/8ARJbX/wAHCV6AviHQWvEs11vTWuXna2SEXSF2mUbmjC5yXAIJXqBVm/1LT9Pkto76+tbV7qUQW6zSqhmkPIRMn5m4PA54oA82/wCEdf8A6JLa/wDg4Sj/AIR1/wDoktr/AODhK9TooA8s/wCEdf8A6JLa/wDg4Sj/AIR1/wDoktr/AODhK9TqvqN7Z6bZS32oXdvZ2sQ3STzyCONB6ljwKAPNP+Edf/oktr/4OEo/4R1/+iS2v/g4SvRNZ1vR9F04ajq+q2VhZkqonuZ1jjJb7oDE4JPYd6vRuskayIwZWAKkHgj1oA8t/wCEdf8A6JLa/wDg4Sj/AIR1/wDoktr/AODhK9TrNl8QaDFdyWcut6alzHPHbyQtdIHSWQZjjK5yGYchepHSgDz7/hHX/wCiS2v/AIOEo/4R1/8Aoktr/wCDhK9TooA8s/4R1/8Aoktr/wCDhKX/AIR1/wDoktr/AODhK9SooA878BaH4L8WeGINbTwpFZeZLPC8EkhYo8UrxNyDgjKHB9K7DQfDuiaC1w2j6bb2bXG3zmjX5pNuduSeTjJx9a5b4B/8k1h/7Cepf+l09d7QAUUUUAFFFFABRRRQAUUUUAFFFFABRRRQAUUUUAFFFFABRRRQAUUUUAFFFFABRRRQAUUUUAFFFFABRRRQAUUUUAFFFFABRRRQBw/xt/5EuD/sMad/6VxV1+qS2cGmXU2otEtlHC7XBlGUEYUltw9MZzXIfG3/AJEuD/sMad/6VxV2V7bpd2c1rKzqk0bRsUcqwBGDgjkH3FAHBad45+FniHSNJ0u3lsrvTNTma2023l0yQQTtGhkIRXjC4CgnPT3zTNO+IfwoWfw+thfWCPe2bzaS0WnyKFtt5R2BCYiQMpzu2jjJ4ptv8EvANvBGsNnqEdxHfnUFu49QlScTFPLYh1YYBT5SBjIrU0P4XeCdF+yCx0cBLTSZdHiSSZ3X7JLJ5jxkMTuy3OTzQBD4T8WfDPx5rj3mhXGlatqthCsomazInSIk7XjZ1DFM5wy5GT71xS/F74dxynUdL8JTb4vFA0e4nfSzBIlwyHdOvyFnPGCo+fpkDIz6F4A+HfhjwL5q+HbWaBJIxEqyTNII4wSQi7uQMn17D0FVrf4WeDYNVuNRjsrnzJ9YXWzGbuQxJegEeaqZwpOeccHA9KAMSf4kfBaxih8TPqGjxSaosw+1LpzefIkbbJTIBHvVVPDFwBWp45uPh5p/he2/tKe20+21eBbKwk0633XE8bfOI4FjVmZcc4AIx1GKrXPwT+Hsy2mzSp7eS0lnkiliunD/AL998qkknKlucHp2xXQ+MPA3h7xTa6dDqNvPDJpcnmafcWVw9vNaNt25jdCCvy8Y6EUAcN4L1j4P/Dq5vNP03VZbe8vpYJNRubmGZijygCFZ5NgSAkEAI2zGenNWZvHXwUtdUnsmTSxeSTXVrIsehyMZpU4njBWL52x1UZJHrWvqPwh8E6jqD3l5a383ntBJewNqE3k30kO3y5LiPdtlcbV+ZgScDOavWvw18H22o2moQ6a63Fnf3WoQP57nbPcjEzYzzuHboO1AHN658RPgpPaWN1qtzpF7B/ZqX1s76U84iszIYw/+rPlqHUgg4wRyBVhvHvwfmuLnVXm0t721ube3Zm0t/tTSuu6AIpj8x8qMqVBGBkVcX4N/D5dOn09dGcW8+kto8ii6kybVpjOUzuz/AKxic9e2an1b4UeCdSu7i+m06eK+me2kF3BdyRzQvbxmOJ43U5RghIyOuec0AZ8PxD+EljDpt3a3VjE2LqKzW30uQzRGI5uIwiR742BOWQgHvis3xRpHwp1SC0+K+vavJeaRI8FzbO0rNbyOCBDtjVd7ndjCc/N/DXTaJ8LfBej3FndWWmyi5tWunWeS5keSSS5x58kjE5d3wMscniofEvw00a8+FcfgLR4ILOztBGdP88yyC3dH3qwKur7gc4IYEZ79KAKVp4++E8d1ca7ayWkepNfHTpXj0iVb6S42B2i2CPzWIUgng4HWo5viD8H4tDSJbrS59P1KOW8ktrbTHmDIj7ZZZokjJQBhhmcDBGDyKpeE/gfoun6TcLrurajqWsT6q+rDU4LmW3nt53jWM+VIHMgBVQDuZs961Zvgv4Ba2t4bawvrBobeW1eaz1CaGW4hkcySRzOrbpFZyWO4nJJoAwvGfxT+GXg7To5tEsNP1a6t1tYEh061wkMF042DzlQxoGDb9hILDtzXXeLNS+H/AIaj0601yz0+N7uJ7axs4tNNxLJHw0iJFGjNs6E4GOmazb/4KfD28nkb+y7m2t5VthLZ219NFbSm3AELNErBSUCgA4rf8ZeBtB8VXWnXuoLe29/ppb7HeWN5JbTxBwA6h0IO1gBkUAcFN8SPh74c1cWE/hiC3li8QLpdqdN0/wA5kmeJT5jBIwY22NjaMsRxzziSP4ifCj+xluvEdpoVhFaareWljD9l+0Nvgb95IiLHlMdWIGB6muo1X4V+DdR+0vLZ3UU9xqsertcQXkkcy3caBFlVwcqdowccGqV98Fvh9dRRKdJmilivbi9jnjuXEqyTnM3zEnKsf4TwO2KALPhTxZ8M9U8ZXFp4Yl0251yeESXFxZWJJZGXeN86pt5GDgtz9ah17xt8LbPxVf6bq82njV1kg06+aTTXfBmAMUUsuwqFbjG5sZ461d0z4Y+E9P8AGFp4rhtbptTsoTDas905SFCmxgq5xyPXI7jFTat8N/COqXGr3F7prSSaxd2l5ekTuPMltiDC3B424HA696AMjTPiR8I9NmvvD+n65olhHZLO88McPk2+Iv8AXbW2hHK55Ckmsy18ZfA260hpLWPQZoZLlLQ2iaOTNJKQZEQQCPe3BLg7cYya1I/gt8O45NUA0MG11MSi5szKxgzKcuVX+Ek88YwemKWL4OeCYtNtbKODUY2s7oXVrdR30kdxA4XZ8sikMBtJUjuDzQA/4R/EbQ/GWhae1hps2lNc/aBa2ggcxiOCTyyd6oETsQhIPtWl8U/+QRo//Yw6X/6VxVL4R8BeH/Cgs49DGoWsFokyx2/2+VomMr73d0LEO+ejHJHODUXxT/5BGj/9jDpf/pXFQB11FFFABRRRQAVleMf+RQ1n/rwn/wDRbVq1leMf+RQ1n/rwn/8ARbUAQ+AP+RE0D/sG2/8A6LWvJ9M+DnirS/Dfjb+yPFi6Zrut6leXVjNCieXDHNIrDLiMSq5AKkhiBnIFeseAP+RE0D/sG2//AKLWvItU8U/G2C/8YCx0K5vY7Rw+ksmnCOMxidQUCvh5ZPL3nKsynjGKAJIvhh8Rri1e2k8VT6XYza1Y3JsbfW7qd4bWNSLhVuXAkJkyDt4Ax1rp/jH4K8V654f0TTvBOtT6fLp0hJM+qTRpMoUKomKgySjv99TnnJrml8TfGbWdWkt7DSbjRbC48Ri1gubvSQzwacbct5rIW5PmcZJ7gEdq0fA+s/GCf4oTab4js4YdEhuZ4mJsGEc1uqfuZ45l+USO3LKxwMkBRjNAHO6z8G/HQ1fxde6H4hisrjxBNYXC3sOp3UUkJiMfnxhfm4YK21skgEL0JrU8TfDH4hSeJ7mTQfF08enFrMaZPPrF0JdMSI5mUxDKXJk5+aRs81k/Giy+Kt14l8cafpc+uXOi3vh5P7IgtLUeULkE7lEituRxwf8AazjjFT3+ufHbRYNU0m10w6pb2s+miDU108LKtvLCxuPLjyRK0bqi85PzEkNQBqN8OPiHb6udZt/Gl1Hdf8JDeXbH7dPLGNOkiYRwrAfkLK+GxgDjg1z/AMCdL+IkfxJ02TWI/EP9lWOjTR6leX91d+Xf3byLskENwBtbAbhAVHrXfvq3xOh+CM2qQ6daah4zWNjDCLZog6+ZgMYnKnfs525AJ9M4rkNd8SfGCGw08aXDrc9u1nPKb1vDkf2qW8Ujy7eSDeBFEf8AnoM59RjJANfV/A/xPl8X3Mll4ltxos/imy1hWa/nWaO0jAEtoIwpXa2CfvYPcVg3vwZ8Z3PhvQxf68dX1mx8SnVblrrWLpEe3XzRHFE4BaI4cDKgfU4FS+JfEHx+W1vrzT9Kgt7izstLlSxj00Tpc3EuBdxq+/O2POeOeOtXP7U+N/8Abf8AYS4Fuuu3VsdYbSFO6yFqJIpdm7b/AK0lAe+Oc0AY2r/C34zXHhex0u18awJcQRXTRzjVbtZbaV5t0S78HzkRML8wDE98cV0T/Df4gtq8+sf8Jjci8/4SK3vYFGoziFbEIizQmL7hLEMcYxyORWNoviP9oRNHt7y50W3v7+78P3UxspdPFulrfRyARKW38l1y20kAnoRT7PxJ8c5LGeO3064mibUNPigvr7RlgnVJCftWYFfBjj4w/H/AutAEv7Smn+OpNcju/DR16/t30We3trHTZLuAQ3hb5JzJANpIBA2yFRgE561HefDj4tX0dtMnixre6ex01ILp9VuEfSpIkQXI8hAYroyMGJLnnd6V2fhTWPiLD4A8YTa9aQT65pF7fQ6RLPCLaO/gjUGCZgG2gMSeQQMDt1ryvwl8U/itrSa9Y6KYte1Ky0Ozuyh02OMwXMs2JkUJJtk2JkoCwLYB57gHbT/Db4kPrWuR2/j6a10lI72Xw+fPleeG4uVAHn5OHji+bYOcbgeorI0L4TfExNF0+w1Xx1qBA120ur9I9YnO+0jidZljkCrIpkZlJUnHy5yDUv8Awk3xrGjTeXpl9JYjV44F1R9GRdRFmY8vKLPfgkSfLnrjnaao6r4h+Ot54esbW+0O7tIbq1v1kurHS0mupnDFbZZYTIBb70+YsDw3Hy0AdBD8NfH1vr/9r2/jC582PxU19DHLqVw8I0sxbRbNGflJ3gE/+hVz0Xwr+MjWOtxP44S1k1C1gWMQ6rcssVwlzvkkQsN0YaLKgAn3rpbGX4j+Hf2bvC8ei6Xcz+J4bSzhv47iPz7iBOBM4jZh5kijJCk8+/SuY8eR/Fu+j1q58KrrC3v/AAiMDWupPY/Z7i4uhdvvh8otsjcx4PC7vfnFAG3qXw0+IkU95DpviqW50Y64t7HptxrN1G81r5AVoTcjdIn7358AkGlf4cfE1/idZ68PGc9vokUlo8dlDqUp+zRxxhZYCroVnViD87YZs5OCKytV1L4u6fdalqfh/Qby+mm03Sla8ubJkmOWcXLrAXKeYgx8gHfPzdKuf8JL8a4rjwsH02W9hnnYX62ulNDK0XmgI0jSjZHhM7l+Qngr6UAb/wAQvhrrusfF7TvHOh6nHatFo0+msXupla2lc5jnRBlHA7xnAPU5IFJ8IfA/jzw74lF/4h14SWC6UtrPajVLi++23YfJuz5wHknbxsTjn2qb4raj8Uk8XHT/AAWv2fS18PXN4br+zxcb71G/dwAlgAWHb6/hz1p4n+ONz4y0yG40OHT9PeCyZlNg8kM5dM3AkkXJhdW4AOAP9qgAvPh78Wbjx5qOtDxTFb6fcNep5Frqtwm+KRMQgKyssToedwzjsK6f4XeD/H2heFrfTta8WoLmHUGmZ4w149xb/LhJJJuQ/ByUCjngVxVj4o/aAbSPEFzLocP9oQwv5Ni+mkeU/nhVaB8hJh5WW2liSR1HSpPhWvxBtfFniTUNVfxN5Gpa7YeTNc6MB59uLciTMRfFum4DLr3xxzigD1r4p/8AJMfFX/YFvP8A0S9a+g/8gOw/69o//QRWR8U/+SY+Kv8AsC3n/ol619B/5Adh/wBe0f8A6CKALtFFFABRRRQAVxfwc/5Fe9/7DN//AOlD12lcX8HP+RXvf+wzf/8ApQ9AHaVz/wARrPxFqXgnVNO8K3NtaavdQGG3uLhiEh3cF+ATkAkj3xXQUUAfO+jfBHx74R0fXdD8HeMLC2sdWsbYF44XtZI7mEqrEFSxHmxghpAQ27nFRv8ABv4kxReIrjRvEFros2r6tZ3b28Wq3MzyW8UJjaJrl18zO7BHBB6dq+jKKAPm3x/8Pvi7Y+CJJrPxFqWuT2egPBBDFrFxHdQ3fmM3mJ5SgXLFSqgPjpW+3gf4r3eoJcW/iNYNOu7nSb1xPqE6T26wRKLiDYFIO9sk/MAccivc6KAPAv8AhVfxN1LUfEK6z4otxpusabfWslrFqVy8ZlkbNvIqsP3e0YBAY9+xxVKP4RfFaFPDlvY+Mm02w07TobVrW01af9xMkmXmVnQiUOv8LjC/cHABr6KooA8y+Lnw31Dxx4r8JX8OqR2NppBuftT+VHJKwkj2jYsiOmfXI47Vx1/8GfGWj/8AEm8EeJpbTRoLe2h0eWXVriKTStkm+ZvJQbLkvlvv4646Cu6/aQtPFd98GdftvBU19HrTxIIVslzPIpdQ6IQQVJUnkc4BrhtQuPjB4U1RPDvhnTZLqwsEtItKVdND22ohiPtD3M7SFrfblsD6fezQBbj+FHja28VNqmm+IbOwik8Q6jqkjRli2ye1WKIlcYZlcbiCce9Jpnw0+Ii6P4dtp9aht9R03WLe8v8AUG1i6vDfIkcqu3lyriMlnU7B8pxyeBXZfCm5+Ieo3Ovah4yeO2gi1G5ttN0/7EIi0Kyfu5jJklty8DgDHPWvPNV1P4tax4Q1kavouotrMd/b+VpUWmmO1jjW8jG+K4STdN+6yxyexyBjBAINO+Evxgh0jVbe/wDiBf3N1dIqCWHWpY1lYS7vM+aJjH8vBVTgg44613+oeFvHsnwVsvDNvqmnjxIgjW6uRdXKRugky4SXJkDFeMnIznjHFcA0fxcXXtSsdVh1bWYE8bwS2pktCkMemnkSxyRuMqMYKHIXqc5NW7HxR8eprTW5rrTLexu44ZvLtn0iWZIJBKFiMLR/65SnJ+ZjznHBFAFvw98LPiMYtOtPEXjS7ms7Y6mHS31e5WQrNtNqpkAVn8shuT/LisTxT8Hfirr/AIabSdW8U22rNNoltY7ptVuYY7a4jfMkhjRdtxvGBl8EYr0b4Vax441KXTG8V22r2LyafI89tcabEqeYJcK7TIRtYr0j2Djk4NelUAeY/Fr4aT+NbXwRCs6J/YOsW13dg3UsSyQIpEioEP3yduGOCOcEZOcDRvh/8VbTUrK2uPFME2mWV9qU4uP7RnM9xFcIwgjdCuAIiR/EemRXttFAHgVj8KfipY6FNa2fj6db258ORWdxLNqdzKGv1n3PKpbJjDRDZuXBHpTPD3wf8a6frWpapHqFjp5v/Eelam8SalcXTC3toyksbTSLvctnjPHbgCvoCigDwGL4Z/E7R/DlvcxePNQ/tWLStThv5lvLi68ySTJtmiibgsnTgBs9M1b/AGd9P8bReM9avNctNctNETS7O1t11G8upRNdLu86VFuAHXdwT8oHOBmvc6KACiiigDgvgH/yTWH/ALCepf8ApdPXe1wXwD/5JrD/ANhPUv8A0unrvaACiiigAooooAKKKKACiiigAooooAKKKKACiiigAooooAKKKKACiiigAooooAKKKKACiiigAooooAKKKKACiiigAooooAKKKKAOH+Nv/Ilwf9hjTv8A0riruK4f42/8iXB/2GNO/wDSuKtzxppGtazpkVtofia48O3CXCSPcwW0c7Og6x7ZAQAfXrQBuU13RAC7KoJAGTjJPQU4dK5z4haZf6potpHpsKTz22qWV55bSBN6Q3CSMATxnCnFAHR0V5vrOk+PNT8Wi++2X1hpjpb/AGaKzu0U2jozGXzFJ2yhxt6hsDIwDyeb06bxxJ4it7Ownvr3U4I9Q+3zS3832GWQoRBlNoEQ3EYC4Ix/F96gD2iWeGJ445Zo43lbbGrMAXOM4HqcCmPeWiXsdk91Ct1IpdITIA7KOpC9SPevK/DfhHx2/iDT73XroTWVnq6XlvHcXRllgjNq8cigncf9YQQNx4ycjpV7xl4H1++8V6zruiX0tncXsGnW8U0d68bpHHchrgAdFzHkDHUk9M0Aem0V5pqGh+P38apPYXkltpMBkjX/AImMjrNAbV1TcrE/vBMUJOBwM7jyKrDwX43jtZfL8Taq066Na+SX1WQj+0lLec7cYKMNg2n5evyg80AeqUV5fH4Z8e3F5qv2rxBqNtM5uWtriC7H2dwxJgXyzym3C5wBnnJYGq58O/Fm4junfxHBazXFtJeoEnLLb3rrsFsvy8wKuGDHPz5JU0AesVHDNDMHMM0cmxijbGB2sOoOOh9q8yi8NeObmdUXUNS03TGvLNpLeTV3muNieZ9oIl5IV8xjaD2J+Wrngbwv4o0LxjqNxe3CTaJc3lzPaxQ3LKYS+35pQf8AXFgOCT8vPBzmgD0WivPNU0bx1LqPiJrXUJVuLlZP7GvReFba0QxgLG9v0Z9275yG6g9sVWt/DvjS4MiLe6lplhJc2BNvNrDTzhY3Y3LCXqFdSgCg/wAJPy5xQB6W7KiM7sFVRkknAA9ahtby0uiwtbqCcqFLCOQNgMMqTj1HI9a8u1Lwt49a3n0+S+vNR08rqENqi6q0UieY+bZ5ZMbpFVCVIJb1IaoLHwH4qtrXSVuJGlTTbzTpFgtNQeAmOKz8mUArtz853AE8gHpnFAHrdtcQXMfmW80cybiu6NgwyDgjI7ggg/SpK8nfwz4/ihkhku7m4R0vPsws9UNr9nmkuZXilcgDeojaMY5xtPynOavWnhfx2ly19d+I7me8XVLRxsu2SBrVY0W4AixtG4iRgCDgkYIoA9Korjvhhp3ijTLa/g8RTTXC+aDbT3N2ZriQYO4uASi84xs2gjqoNdjQAUUUUAFcj8U/+QRo/wD2MOl/+lcVddXI/FP/AJBGj/8AYw6X/wClcVAHXUUUUAFFFFABWV4x/wCRQ1n/AK8J/wD0W1atZXjH/kUNZ/68J/8A0W1AEPgD/kRNA/7Btv8A+i1rbrlvD2rafoXwr0vWdWuBbWFno8E1xKVLBEESknABJ/AVuaDq2n67otnrOk3IubC9hWa3mClQ6MMg4IBH4igC7RTJ5Y4IXmmkWOONSzuxwFAGSSa8+8JfFnQ9ZsNUvLyP7ClmYpbdEk897q2nbZbyKqDIaRvlEeMgkDvQB6JRXIal46gs74WU+lahaO2l3OomS5iwkSQsikOFJPO8HgGlf4ieFrey+0Xuo+SUkaKYeS42FYRMzEEZ2eWQwbGCGHc4oA66iue8H+MdD8VC7/smd2ez2GdHXBVXBKNkZGCAe+RgggGsyP4m+F5GmjEl4Z45oIRCluZHkaZmWPbsyOSjDqMY5xQB2lFccfiJoskDrZWup3N9Gs5lsktGMsHknD+YOwzgDBO7Py5qf/hNrC08C6L4o1WKSBdUhtmWKIb9sk0YYLuOAB1G5iB07kCgDqqK4u4+I2kWt7rEF5ZajBFpa2haUQ7/ADWuceWiquSTkgVLefELQrTUhpdwl3FfNG7RwvGNzOsRlMfB4baD14yCM0Adc6q6MjqGVhggjII9Kr6bp2n6bAYNOsbWziLbilvEsak+uFA5riv+FteE4bLTptQluLKa8s4b14HQF7eKVtqM+D0Jz93J4JxgZq5c/Ebw/GCVN2schuY7a6e1f7PM9urmUBgCcDY3OOcHbmgDsqK5vQvF1jq11FZ2kNzdSiOI3U1vCxt4HeMSBSzYPQg9MjIzjNVb/wAcWmmajrsGo27JDpk8EKNGwLSmSHzehwBjkdeaAOuori1+J3hSSKK4t57ye1aC1uHuY7VzFDHcMVhZzjjJBGOSO4Aol+IFpNr2j6dptjdXFvqGoTWJvHjKQ7olcuUP8WGQjsDzgnFAHaUVy2t+PdA0jUtQsbv7aTpiwvqEsdszRWqS52M7dMcHOMkDk4HNQX/xC0WCGVoY7tlL3FvaXEkDLb3NxCrloVf1/duM4wdrYJxQB2FFcNovxG068giE8bNfTi2WGxtI3kmaSW2WcryACFVsls4A6kHiti28ZaHPepYeZcx3zXosfsskDCVZTF5vIx93y/m3fdx3oA6GiiigDm/in/yTHxV/2Bbz/wBEvWvoP/IDsP8Ar2j/APQRWR8U/wDkmPir/sC3n/ol619B/wCQHYf9e0f/AKCKALtFFFABRRRQAVxfwc/5Fe9/7DN//wClD12lcV8HTjwtfE9BrF//AOlD0AdrRWL4P8VaB4u06bUfDuoLfWsNzJaySLG6bZUOGXDAHg9+lbVABRXlmkfF+C41ArfaXHHZfa7u1eS0naeW3aGdoU82MIMeawAQKSSWAx3rpz8QfDkNxJa6jJd6bcxbvNhu7dlZAI2lBJGRgojkYPO1h1BFAHWUVxE/xU8GRW1tMNQkc3Qj8iPyWVnZ1ZtnzYCsFRiwJG3HOCQKivfiloH9iXmo6Rb3+qfZdN/tBhHbsiKhD7QzsAASUYY5Ix0oA7yiuS0rxxp39mF9XlFvewT2treRxROVinuFRo0BIyRiRee2e1N0jx1Zv8P18XazC1lb+e8LpCrTEEXBhXAAySTjt3oA6+iuPvviLoFjp13eXcd/CbO4a3uYJINssbrGJTwTgjYwYYJznA54qBviNpU0s62kbiCObTo4buVG8m4F4V8vZtBbkOOoAyecDmgDt6K4+T4j+GY4PtU0l7FYus7W941q/k3PkqzSCMgZJCo5AwNwU7c4qSPx/obW93I0d9DJarA7QzQeW7pPnynXcQMNtbqQQVIODQB1lFch4T8dWHijxClnpCibTpdIj1GK6JKsS00kRQoRxgx/nU03j/wxFpsOoyXsotpo72RG8hzlbTd5/GM8bGx644zQB1NFcCfiZZxatfxXWkapDp9np0WoPcfZXLxxMzhndMZVQE3d2xn5eKvX3xJ8KWOpXNjd3kkbwWs11u8vcrxwoHk27cnIVgcEDPbNAHYUVh+GfFGl+ILm7tbMXMVzaLE8sNxCY3CSrujfB7MM+4wQQDWR/wALM8LJax3tzJfWllOkrW11PaOkdwYydypxktwcDA3fw5oA7OiuMvfHtsl7aWEGn3cd7Jf2ttPb3kZheOKffslHUMMxsOD1BBwal0bx5pWpQQfZY7q/m+wxXtybK2d0gSRC6Z3AHLAEhcbumQM0AddRWN4f8T6Lr83l6TdG6AtIbsusbBBHKCY8kj7xAzt6jvWzQAUUUUAcF8A/+Saw/wDYT1L/ANLp672uC+Af/JNYf+wnqX/pdPXe0AFFFFABRRRQAUUUUAFFFFABRRRQAUUUUAFFFFABRRRQAUUUUAFFFFABRRRQAUUUUAFFFFABRRRQAUUUUAFFFFABRRRQAUUUUAcP8bf+RLg/7DGnf+lcVbXjefxZb6XC/g6w0q9vjcxrKmo3DxRiEn52BUE7h2H8+lYvxt/5EuD/ALDGnf8ApXFW5408Qv4a0yK+TQda1syXCQmDS7bzpUDH75XIwo7mgDcGcc9a5P4ozXkOkaYbKTUo3bWbJZDYrIW8kzL5u7YCdnl7854/HFdYOlc/8QfEa+F/DE+pLC1xdsy29lbIpZ7i4c7Y0VRyeTk47AntQByEfiH4mPFaNHpNm816moYieykRbZ4GBgDtvPEigjPHJBHHFVtW8afEV4rK+0/wzHZWOoG4aL7ZbytLarGiiJZlQEgyP5jdBhQo+8at+H/iVdPYWWlalYRS+Jzfvp1zEd1nBvSMyib96C6I8YDICCTnHYkUPDHxaurrTLSOXRpNT1OSGW8mW3dUUQC6khRYzysjjZyMgcA5GQKAJtc8R/EKW117Trex8i//ALHlnsJrCykljinWBW2M0m3LlywTAIPGQCCKuXWueP2b/iXR28kCSabCkk2lSgzCdts8pG8bRGDuxjjByeeHv8VIRPEyaI72k93d2kLC7TzzJbLIX3Q9VBMRA5J5BIGasT/FLRlggeNYWe4020volNyMFrh9iQ/KGO7qeAc4oAxdR8X/ABIgxax6HbIy3V9D9tls5vLkETL5B2JuKhwzHPQ7eMVr2+uePjdrLcadaCAa1FYPBHaSEm3ZBunDlhwrk4O3BAwcHkY+n/GP7bd29wuhiPTBp2oXV4WuMzpJaSiORI1AxJ1yOhOe1XT8RdXvToz2egvbi7vkQKZVkW7je0nmVEfjbJujUHjAzwSDmgC74d1fxjbfCOfUrq2l1fxLbpL/AKPJaGBmcOQAVz82Bz8v3ugrP8WeMvFen6FDLoNjc6vetBNPvOjzRRM6KpWHbkuGYk47Yzzkc9R4L8Z2viv7TLptnOLS2hiMszkDFwwLPb4/vxjbuPQFsdjjidc+L0lpaWF+2ntZqmpi2v7EnzbhEaF3UMMARnKg7gWQAE7sAkAF9fG3imfxBfWtlZLcmz1qGyazj06Uk25giklcz7tgZfMbA9guMtmqFj478f3AuWbw5LHa5smFw+nS77aOVnExaLOZGjAXKqTgtkkgVfuvGd1Brsdrp8dpbm4urZrpUCSI3m2dxLlZFxvOYE+Y9hgcVF4L+KV1qemaLFPo819dyWOny6jPAwQK9zGrbo4/4kXOTyMAHG4jFAEfifU/GnnajPorXUccX9lSLerp8r+fG1wy3AWFmwu1OTtG7H4EN1jxR8QdPu5LfS9BiEElzfst3dRXEiMySAQphdzKrqS2cY4wuK0fD3xDu/EHjDw3a2tpBa6Xq1ne3KhrhJZnWIxBSyjmM5Y5HzehIIxVyb4kR/2/qOnWuhXlzb6bcva3VwHCskix+YW2Ecx4wN2c85Ckc0AWPDPiDxLc+MrjStX08C18pnhmtLaTyY8BMrJJJtO7JbG0EEemDXa15e3xYuI7d7ibwnNHFHpMOsuft0ZItJHK9McyAgnb0IH3s8VYk+KCyXU0EWklIv7TuNJim+0o8nnxozBzEORH8vJzkccY5oA9Ioryuw+K7Q+HLe+vdLN19l07T7jVJY5lRy9zGjZgh5Mgy3TI9BuNXtQ+K1lZ296ZNFvWudN3LqMCuv8AoshnWGFWbp+8LbweyAk+lAHo1FecXfxPlt5YLFvC92dTlS4mWHzwIpIoSgZo5NvzEmRQFKqeudo5OvoPjmPUvFzeHrjTJdMlaHzbcXcgEtwAqsxRVBUhd2D8+4EHK4waAOwooooAK5H4p/8AII0f/sYdL/8ASuKuurkfin/yCNH/AOxh0v8A9K4qAOuooooAKKKKACsrxj/yKGs/9eE//otq1ayvGP8AyKGs/wDXhP8A+i2oAg8BKreA9BVgCDpluCCOv7pa21AVQqgADgAdqxfAH/IiaB/2Dbf/ANFrW3QBR1+w07VNFvNP1ZFfT54WS5VnKK0ZHzAkEYGOvPSuX1W1+GOpWyahezeHjB5b2azLdRxqRlZCmVYDKlFcd1IyMda6nXrBtU0W901by4sjdQPELi3IEkW4Y3KT3FcL4V+G/h+311Nah1htQurTVXu5FQoY1uPsxtyhHzEEK2cE5zQBN4pb4c6PocWq6xfRXEMFhP5JbUWlmubeUDzFXL5lVsDA55AxWhqGk+CbbWbFrvRoGutcszpas8e5Xt0iaUo+TgDah56nAGeBWHffC3SrfTb+yh8QXFlaX2mmzvg8cbFoVkkcMpYfu8eawOBjocZ5rrPEPhq11+305k1K7tGs0l+zXFqwDDzYHh3gkHkByQfUCgCpojeBtJ0KeKy1jTzpsjmCVptS81N23/V7nc4+X+H0rGm074W+FdHj1jfp6QRwJdWrfbjI0qW4Z0EW5/mC7mwBxzinaD8KtN03Vl1WbVLu6u/ttteOWVQrSQRPEpwcnkOSTknPTA4qtefDHRbeK40y316SxXWLS60+WJ44maWKWaWdliDD5SplfoCMAZGRmgDem8L+C9QNveS2iQT6iZJkIuXhln81Q0inawLAhQSvI4zip7qDwddaPY+FTqFoloYlhtLSC/KM8cYKBRtYMyjaRjnp7VJrfhVb5NCktNRmsrvRJN9tN5ayBgYzGwZT1yp7YwcfSudj+GunaZHZ3D69c28NlA63dwqrFNcxl5HZZZFwPLzIxxt47EUAaum+G/AOoSzJpkOn3HkR29vNFa3RZEEDBoQyq2MqV4JGeMdKz7yz+GMGpX/iESaddX1os+pTxW955jbhGyyyCEPgsU3KTjvWh8O/A+m+FIkeznju9tpHaW9wYQsot1JKqzg/N1z0A745NYHh/wCFki6Bb6brerbktxfeVFawooRroSozb9uWwkpwCOvJ3YFAGlpehfDlLjT1tJbe2vLe0RoYv7RdJ1tx+8VHG/cUUHIDZCgnHFY8HhnwLc60+tzeKNHm0u1lnZbS3uQkEbXSsrbiZWUbg7fdCbixPNaF58KbK81u31G613UpUtZGe3ibafLDW3kFAemzHzAAA56k1BZ/D7wfqlvY3FlrDXFrpEFjYlo2jMZ+wyiRdxxgnIw2PfpQBsafD4Hs9UtdU0uWGON7V5DdW1/i1KQKqbpAH2sVUgbiDjHJGBTdY0/4ca1FPrl7eaVKi3StLepqGzZN5flAb1YbSYztxnkGoL34feH9UuNbtxqcxlu4r6G6ijZCYRerFu4xwcRKRn1PWovEvgJo9YHiTQ2mk1RLu2uI4i8axqYoJIM7WXDZSQjsRwQRjBANbRfCXga40B7XSLKxuNLnhgtj9nnLoyW7ExruDH7jFu+c9at2vgnw1batFqkOnFbiG4kuYR58hjhlkzvdI921S25s4HOTVH4b6M3gvwhb6ZrOoWn2u4vZ5mKsEQyzyvJ5acDJG7HAGcdK6q0uILu2jubWaOaCRQySI25WB7gjrQBytx8PtFvfFuq+INSM14dRW2VrVpGWECDdtDKDiQEtnDA4Iq5/wg/hj7bJdHTAWd5ZPLMzmJJJQwkdI87VZgzZYAH5j6mt2C7tZywhuIpCrtGQrA4ZThh9QetFzdWtqYRc3EUJmkEUQkcL5jkEhVz1OAePagDAbwH4VMe1NLELB4nSWGaSORGjiEKFXVgy/uxt4PI65pNJ8H2Vn4yuPFMspuLxrNLG2yuPIgUk4JJJdyTy5OcAD1z01FABRRRQBzfxT/5Jj4q/7At5/wCiXrX0H/kB2H/XtH/6CKyPin/yTHxV/wBgW8/9EvWvoP8AyA7D/r2j/wDQRQBdooooAKKKKACuL+Dn/Ir3v/YZv/8A0oeu0ri/g5/yK97/ANhm/wD/AEoegDs0REGEVVGc4AxzS0UUAef6Bqnw41nRb7w9atYLpb6jPB5c1wirdXPnF5TF8+8kSknPHOCvGDU39j/DObTbqOe40q7gS9gmuprjUPNbz4z+63yM5ORggKTjqMcmq9r4b8I2vjCyEfiNBrNq2omG3FxF5qteSGWQheoK549uuaqWXwu0bSZ49U1bxDdXEolsA09yUUSvby5i3E5y7swB55OMAUAakGi/DPVfNs7GTSJZprmTVSbS9AmErDa8ysjblyCQcccn1q5aWvgO+tryG3u9Nu49QthZ3OL0SGaOJT8pO4k7VYknrg5NZl98KNAvIFgkurxIvN1KRxFtQub1SsuTjsDx9BnNNb4V6XNpK2s17JHdrPFIL60hWGVkRDGY26gho2dD7OcAcYALuqaP8O5rldbvrjTlwLa6Mn9oFIn2HFvKyhwrY24ViDnbjtTtUk+H+neDhp80+nPpPlvqENrHchjOI3MxaMbsv84zx34qjY/CvSdMeG40m+uba6tL8Xdi7oskdtGI2jS3CYAMSq77R1BYkHNT6d8ONHt1ul/tC4luJ9PvbKd9qAj7XKZpXCgYU7icDpj1oAnfw74F8WtLftaw3FxLi4uClwyTJ5sKLh9rArujVAVPUAVXi0v4YiBbqK70hba1Nnb5XUcRI9uQ1sGG/bvXYNpPJAxyKTwTp3hXwvoF/wCH9J8WQmyj3Dm6iMlox+Rz5nUnef48kHjpgDM0v4UaLb6vHNd69dX1/FNYXbq5Xc/2Vn8t2ByTuLHJ9RxigC7qWm/C3T9Ik1i6m006dPDcmEG/3QkOD5wgUvtUsCQdmDyR3qLxXJ8O18L6b4t1ezZYb/7CLJxIYpy3Itwp3DawEz55HBbJxU8vwws47u6u9P1i6tJbyO7guC0McoMVxJ5jBQRhSG6HuOoOBjffwnYt4V0fw79on+z6U9o0L8b2+zsjJu4xzsGfrQBW8N6T4J8OQQXejjT7JBavbRyfagR5SO8rrksQdrM7E9uc1ljQvhdMt7qgn0qSBBcQzv8A2lmCD7SD5ygb9sfmZOcAZJzUF58NLBbCaC98QXSaRAmoNHEyRqIFu0cSlnI5Ch3IzjHfNXdR8A6XqV7a61p2ovbTxJZtaSRRpJD+4EoQ7cYYFZm78YBBFAGeX+HPii+lvpYQ8bRTWdxdNdmKCWG1fDI+JAHjy/cFSM5qd/DnwpkjutYZ9INuz3FvNL/aH7iN7gYmQDftRnHUDBqpL8MfD94s9hca5cT3N5a35kC+WC6XkitI4UDGAVAHbnnNX/FXgljra+JtDV21RLuKdIt0axrtgaE8MuD8reoI7HsQDpfD9j4f8+fW9EFrK15FFDJc28vmLIkQKoMgkfLkjisLQPhl4X03Sksby1bVSsUsJe7kZ1CyNufYhJVM8cqB0q/8MfD934Y8H2+lX80M10JZppWiGEDSSM+BwOm7GcD6V01AHP2Xgzw5ausqWLSzLPFOJp55JZN8WfL+dmJwu5sDOBk8c0228G6FYS29xpNqbC5trZLeFopZAhSNSIxIgYCQLk4DZ+tdFUUd1byXMtrHcRPPCFMsauCyBs7SR1GcHHrg0AYngTwrY+EtIlsrRvNlubmW7upigXzJZGLMQo4VRnAUdAB9a6CiigAooooA4L4B/wDJNYf+wnqX/pdPXe1wXwD/AOSaw/8AYT1L/wBLp672gAooooAKKKKACiiigAooooAKKKKACiiigAooooAKKKKACiiigAooooAKKKKACiiigAooooAKKKKACiiigAooooAKKKKACiiigDh/jb/yJcH/AGGNO/8ASuKuh8VeJvD/AIVsI7/xHq9ppdrLMsCS3Mm1Wkboo965742/8iXB/wBhjTv/AErirsry0tbyIRXltDcRqwcLLGHAYcg4PcetAEw6VkeLtS0rRNCn13V0iaDTgZ1LKCyvgqNmejHdtH+9jvWvWR4r0rQtV0+IeIo4JLG0uEuttxJth3p90uCcMATnDZGQD2FAHNWHirwhrug2+o6tpUSXl7cm0l0+S1F1cC5h3ExERht5T5jkZABznBqzc6z4B2yi5s7UQaODJNLJprCGwbb5hDOU2xvgglcg8jIyahh8OfD59cu/7Oe1stRt2iv5RY3RgMBaNo1lAQgLvQFT2YAZzgVcXwj4SvLa92u1zZapxeRC9Z4LpmQLuZd2C5Xbz1OAevNAGE/iT4W6rrFlq0NxA+qQXqmL7PauLiSZoW27lC7mBTdjPHHqK6DRG8E6pd6ppGl6XYStbSmG/RdP2xiQEMUYldpIJBxzWbrGieAYdEn0PVNUjFnLLHazwy35yzONiRtzkE9u+ec55rc0/wAN+H7HXhrkIJvhC1qkj3BbbHwSgBPQbR1zjFAGJZ+J/A/2uax/slrabTdTksbaL+ym3SXGzc5gCqS3y5JK9uTxitXSpPCc3hqbVNGt7e3so3kkZ7az2SQyrlXOzbuWQfMORnrVa48P+DLjUPtgvEju7jUDcwyRagVZbnZsfy8NwSmAyjgjqKv3HhPw7/wilx4dntsaZcMzzh5m3SOzby7OTuLFuck0AYPhfxZ4A0nRYNP0a9mmjlnuh5aW0000s0fz3DOApYt8+4k9c8VFqHjDwLpOkfadF0+3v1R7WZVsrE+WhuWVUdnCbUYq+fmIOPrWv4e8K+D7S5TUdKEU0xnuGEy3Zk3SShRL3xnCLx2xxisWTQPhzb6t/wAI2ZJLRmtLSdoBeyRwTpC4SEk7sOwKKMdSFAOcCgDo7+88J6HqenaPJaW0N5djNpbwWRZiE+XICqcBQ5HsGPbNc1a+OvhzIiX93Ypp8theTafafadNKSgwff8AKG3OxQR06ZHQmtrWofDPjC9OlX8d5dCxvTDIi70jWaNY5vmIx2ZMHvyPWo4fBvgvUJHvrTbK8d5Pc+bBdlvKllA84AgkKGwCV6ZAOKAKun+M/hhFrUKaffaQl7ePHsmht8b3nUMgLheGcY4JyeAecU678YfD0Wcfiu7WIQTK0aajNpkg3IMA4cpkr82M9OvoatQaB4JgvG16C6tYjcyoskqXgEc8qLsGecF8AA9zgZqDVPAfgPUIrbR7qFD9nsWsUt1vWVzbs6koRuyRuC89e2aAIND8Z+FdS1DUNNutMS0a31NtDjd7QvDPtAZE8wLsUNu4Qn+dYfhbxB4UstYlaz0OzSXUTa3z3rOZDI1+ZSUjPl7z/quFIAOccV09v4S8I2etyPHBdLi6OrSBrqQ2ouFwnmEFtoYYBx7Z60WXhfwFB/Zs9t9kxi1jsnF6SJPsxfyQvzfNt8x/XOec0AUtF8ZfD7VdPh1qW1isGsrWaeE3unmKWGCCQxs0eV6AjouSMgYzWiB4V8NebBc/ary715nuJkktnubi6VVAJZFUkIqlVwQAMgdTzn3vgvwzNe6dbpe2qadoF3LqUloZd8iyOS+HYt8sW479hGCVXsK3GtfD/iyDTNfhmuEfyn+x3UMz28vlyAFl4IOCFVsH0BoAwNC1zwj4h8RxeFdK8PWl1pcGnx6lHcGxIgHmO6gICm0HMbZJI545IOLEXi7wbptzNqFxb21tezNeZks7KSaR4rV9kruyR5AX5c54HYnrWppWm+EvDU5l0829vOunLFsWfc7W8TSPkKSS3zSOS3Uk8msDR5fh3qV4IrKN2Mmlz3U0jM6JDb3z+Y/mEkbTIyEgdRjsKALafE3RP7c1S1ljnj0+w+yot4IJXFzLcLujWJVQ7sgjnPOemBmtuPxl4dbXBokl81vfmJphFPC8XyKoZjlgBwCCfTn0NULXwv4Jgt7YwLbCKWW1lgYXZIka3UJCVO7nAAHHXvml0bwj4PbW31/TkjubkT3LsyXRkjWSb/XZXJGTjkHp2xQB09ndWt7brcWdxDcwt92SJw6n6EcVy/xT/wCQRo//AGMOl/8ApXFXVW8ENvEIbeGOGMdERQoH4CuV+Kf/ACCNH/7GHS//AErioA66iiigAooooAKyvGP/ACKGs/8AXhP/AOi2rVrK8Y/8ihrP/XhP/wCi2oAytB0+XVfhRpumwajd6bLc6PDGl3aMFmhJiX5kJBAI+lbnh7T5dK0Oy02fUrvU5baFYnvLtgZpyBje5AALHvxVLwB/yImgf9g23/8ARa1t0AUfEI1RtDvV0Q266m0LLatcEiNZCMKzYBOAecd8V5hY/DDxPoFlf2WgeKI5IdQtYhdM8ZtpHuI5VZpN8eTumQyI7/eGVYZxXpniaK+n8O6jDplxLb3zW0gt5Igu9ZNp243AjOfUV5zot98RYNAS4mXV7v7H4ft38l7WFbi6vjuWUMWX+E4OAOcD72cEAual4I1i51S11WxhttNuU0e+08BdRmkMEkpRo5FYj5sbDkYGMgjOKLvwV41me5toPF0ltaG1M9rIJJGljvmhERBz1hBBkA/vN0woqlol78UtQvLWzupLiytPtN8JL37DH5jwrFGbckMoCkuzjOwZ29B1p39pfEi5a0t7qC+ja60c+ctpaLH9lufKfLs7hg2WCYVGBUnow5oA6D4deG9c0XTdRj1fUbqea5SNUQ3xlSNlQqzIdilCxOT16A9c5wNF+HviCS40ddevYZ7PTb551zdyvcyI1uY/3kg2hm3HPAXI65NZ+mReP/Dnh220nT49RE0WlQS2WLOOYXd824zJdOf9WAdoyNvBJ3E8Vvo3xHuLnMl5LaJNrz25VLOJhBYBGIkBOSSWAAY56j5aAM2PwV4/WbRI5NdhePTpbctcfbJRK0aXRd0fIPmZhwnUZ53E1X0Lwn44vtLSd7yfS7rGpLJNNqE7y3AlaVYFaM/KgTKOCCcbQB1NXbTUPidY6VHfXsN1qcz21+stpFaRRtG8Uu22dT/edPmIOQewHSq2n3XxHu7rSJ9Sl1aG0g1uaKXybSMG4tGtmMTSqUB2+aQpIVcdSBjNAGpbeCfE0ZF43iCX+0U1O2mjm+1ysq2yRIksew/KdxDnBGCSCeaz/hpY+JYfGVgLyHUDbWmmXEWoXk01zsvLhpI9jlJgvzYWQ/KDtBxnGKrQ33xLsdFhtoNPurW5i02JrG3gskliuLos/mRzsxJjUYXoV4JO49BvWNz8RF1q3urrL2kmuy2s1n9mQJHZbTtmDj5iQwHJPIONvegBmoeEPFVz4jnuF1bbFJqyXaXwvZQ8VoAA1oIB8hBwwzn+LdjcKkt/h/NH8C5vAHmwLdyaXJa+YJZDGJWUgNn723JHH6V6FRQB5u/gPVjeahq1pdLp+oT3Gmy23lXspWJICgmRugfcgdeQchhn2n+HfhLxNoviC4v9e1y6vwY5kz9rLRz75dys0ZQbWVRtHzHAJHIxj0GigDy7U/Avia+12G6mureU2+tvqCXsl9Nv8khgkIhxsUpuABzj5c9TXN+IfD/jqyshpa3Wo6tqktnp0FtdQXF1GLR0YCdtwHlsGwzFmYHHBB4B91ooA8zn8E+Jl8Q2WuJe2d3eWs2qeS1zPLtiS4fdBwPvBMAFOOOhqjoPgHxkmpWdzq+q20lvb6lZXwt/tDyBGiilSUplRjcXTA/2eTmvWqKACiiigAooooA5v4p/8kx8Vf8AYFvP/RL1r6D/AMgOw/69o/8A0EVkfFP/AJJj4q/7At5/6JetfQf+QHYf9e0f/oIoAu0UUUAFFFFABXFfB3nwtfDp/wATi/8A/Sh67WuL+Dn/ACK97/2Gb/8A9KHoA2PBeg3Xh7TJrO78Q6rrryXMk4uNQdWkRWORGCAPlXtW5RRQB514V8K+J9A0C58Mwf2ayO100OuCU/at8pdklkjKYaUFhk7sHGeOlZkvw+8SahYm0uryO1gMNlHPAuozzi5lhuopXn3MA0bFEYDHJLcngUzw9F4w8LXdxdT2uq6nHqN3qj3En2dJZvMWdvsf3cYQxjjsMgHAq5pd38T5rZL6882KSH+yQbMWcWJvMEYvdx6jZucjaRgr3HFAEGveA/GEtzJHp3iCZdKF5cSRWYvnRljkjjCfOyt9xlkIXoN+QRjFSap4A8WTWmqtbeKbz7VNNZC2eS9kJa2iSITRMcbUaRkYl1XnPPUiuf11PiJq+r6fdXFjqjXNtFq63FotuqWcRaFltlVxgyhvl5JPJP3eldLp0vxHiRbnDLHb31nbx6ebWMJJbNFGJnL/AHhtZnIIPG3BBoAbb/D/AMQvZmG712+ZRpl5FCj6lLmG6llVonBQLlUAIGRlc4GRW14G8K6hofi3W9WvZIbj+1Le0LTLO5fzY4gkmVIxgkbgR64xWB4A8V+JNQ8a6XpWp3s0rTaZc3OpWzWkaJbTJJEqCN0JJT5nAJJzj73YX44fGr+Kby1tWl0vT7nWrhpLuO3SRjbizh8thvyBmXeM4/hxjvQBhW3w08RyeCPEHhO5ubZI764uLi1n+0l4ldrw3KAx+WCo5AY7m7kV2/hzSdcfxfeeJdbhsLR5bCKyitraZpuFdnLs5Ve7YAA7da5nSNT+I91f6Vb6pBdwi801VufstokYs7jY+6V2kVlbLBcKrAqTyrDkV9Ek+JzeFIQl3qBvbXwwJMXlpEJLjVAHBjckDgEL0xu4O71AF1P4f+MJII5bfxHM8zard3N3Eb2QCeB93kIGYMF8vI+ULj8QKxfFPh/xnZs+mWV1rOr3sg09LO6N1cI1oqMvnAuqCJ84YliVJzgjgZ6R9Z+IOqa0Y9Ps76w0t7rT4xNNYosixskhuWAf0YIMkcdgRVZL/wCLVpYwzLCNRuprPUA0MtpHGkMsTqLVsqQcyLuJBOCegXpQBaufCfja5tn0mfU7aSyVtT/fvdyl7hLhJRCjptwAnmDufujFQ6d4J8YR+JdKln1O2TS7MJDLHBcyL51uLURlCmOT5mWzkDGDgHNS2Fx8RLyXR4k1C6SyudQdbu4k0xI7iCAW7HDB1C8y7drBehwc9azre6+Jpkivru4v7S5l8PMBD/Z6zWyXqzYLMiDcGKcgA454BxtoAn0vwD4usPDenaVa6rFax2WkW1i8EV7NsneKdWkO7GUEsalcjld2ORWhp3gnxBJq8E2oak8Okf2hLcPpkWoTMscTW/lrGH4LDzPn2nAB6V1XgK81a+8MwT63a3dte7nVxdbN7gMQHwiqACOQCqnHUZreoA828P8AhLxhpuuaJdTast5FaxLDeNdXkkqtGPMwY0wCJMMgLMxB28jIFTeLvDXjXU/G9tqWm6pa2mn29zaSR7JpEcxI2Z43XBD7gSBggYPIOM16HRQB5SfAHjGDSLSOy8SSJfNY3EOoSPfTsLiRpUeMgnJXChk3DBUNxXQ/D3wxqWi+IPEGq30dtbxamLYQW0V3LcGIRK4bLuB1LZwOPxrtaKACiiigAooooA4L4B/8k1h/7Cepf+l09d7XBfAP/kmsP/YT1L/0unrvaACiiigAooooAKKKKACiiigAooooAKKKKACiiigAooooAKKKKACiiigAooooAKKKKACiiigAooooAKKKKACiiigAooooAKKK5fxZ4k1PTfEWk6DpGkW9/dahBcXG6e88hI0hMYPIRiSfMHbsaAM/42/8iXB/2GNO/wDSuKu4rhdcHirW9Nk03VvBPh68tJCpeKXWWKkqQQf9T1BAI+lYn/CJ3X/RO/D/AP4P5v8A41QB6rWB498OL4o0Iad5kMMiTpPFLJGz+U6HIZdrKQw7HP4GuJ/4RO6/6J34f/8AB/N/8ao/4RO6/wCid+H/APwfzf8AxqgC9e/C8XiXcd1rn2gX1hZWt28tlHvla2kLh/lwoDBiCuMdDVi9+HLSa7LcWmsJa6ZNrFvrElmtoCwmijSPar7htQiNT93IOeayf+ETuv8Aonfh/wD8H83/AMao/wCETuv+id+H/wDwfzf/ABqgC9H8M5I/DEGhLq1mUsbiC4spzpq+aWik3jzzu/elu5+Uk5PU0TfDGaTVBL/wkBWxS/vr+O3FoN4kuonRwX3cqpckYAPY5qj/AMIndf8ARO/D/wD4P5v/AI1R/wAIndf9E78P/wDg/m/+NUATz/CDTTLpwju4zbQaZb6dc27wsElSE5Dr5brsZj1zu7elbXxA0DXfEXw0vtDkezn1O5ZclF2xYEwbGGznCjv1I9657/hE7r/onfh//wAH83/xqj/hE7r/AKJ34f8A/B/N/wDGqANIfDe4TVhrkOtww6supR3ymOwC22EgaDZ5QbOSjnLbs5x2GKyV+Dfl6elmuvQyK2jSaRcPNpyuxjkleRpI/m+R/nIHUcA1J/wid1/0Tvw//wCD+b/41R/wid1/0Tvw/wD+D+b/AONUAaN98K7S7e5Da1eJFOt2h2qPMVZ7WC3++TyQIA2T1LHNb9n4am/4RO/0LUJNLnW7gaA+Rp/kQ7Cm3DRh+ePQj0GK4/8A4RO6/wCid+H/APwfzf8Axqj/AIRO6/6J34f/APB/N/8AGqAFm+EPnW9is+vG4e0iuLcRSwP9nEExTKKqyBsqEwGZ2OCQc8Y2V+GmlJpOt2cUwin1C5jure6WEebaPGkaxFSSS20xKeTz0rF/4RO6/wCid+H/APwfzf8Axqj/AIRO6/6J34f/APB/N/8AGqALl98J7S4tYYxrE4lS1CSyPCGFzP8AaVuHllBOGDup3J0wevApda+FyaxrEOp6hqNvIzWaWd3bJbPHA6LKZAY1SUGNsnk5bJAPaqX/AAid1/0Tvw//AOD+b/41R/wid1/0Tvw//wCD+b/41QBef4bXIvNQhh1WGLSNWuvM1CziiZA0RkaSQAlmO6QkK2Cq7S3y5OaXxN8K7fVtbvtVtdcudOllZJ7JYoVIsrnASWZcnkyRqIyDwAW9aof8Indf9E78P/8Ag/m/+NUf8Indf9E78P8A/g/m/wDjVAFqD4R6Za65Nd295myd0liglR2e3dIREmxg4G0AZwVPUjvU0Pwxa10m4tLHXnhnmsbCz8/7KpytqXPPIOH34OCCMcGs/wD4RO6/6J34f/8AB/N/8ao/4RO6/wCid+H/APwfzf8AxqgC1p/wj0+GyktrvUnmL2Oo2ayRwhHh+2XBmZ4ySxUrnaOv1roPh74OTwol0zXENxcXCRRtLFG8e5IwQoIZ2GeT0xXK/wDCJ3X/AETvw/8A+D+b/wCNUf8ACJ3X/RO/D/8A4P5v/jVAHqtcl8U/+QPpH/Yw6X/6VxVy/wDwid1/0Tvw/wD+D+b/AONU+28MXtvdwXUXw68OCa3lWaJm1yRtjqcqwBixkEAigD1KiuJ1XxF4307S7vUZ/CujNFawPO4XWmyVRSxA/c9cCuk8K6suveGdM1uOEwJf2kdysZbJQOobGe+M0AaVFFFABWV4y/5FDWf+vCf/ANFtWf8AELxNN4X03T5rbT1v7nUNTt9OgiefylDzNtDM2DgD6GqsupeOJYnil8J6FJG6lWVtZYhgeoI8mgDT8AMv/CC6ByP+Qbb9/wDpmtbe5f7w/OvM18O3SqFX4W+ClUDAAvVAA/78Uv8Awj95/wBEu8Gf+Bw/+MUAel7l/vD86Ny/3h+deaf8I/ef9Eu8Gf8AgcP/AIxR/wAI/ef9Eu8Gf+Bw/wDjFAHpe5f7w/Ojcv8AeH515p/wj95/0S7wZ/4HD/4xR/wj95/0S7wZ/wCBw/8AjFAHpe5f7w/Ojcv94fnXmn/CP3n/AES7wZ/4HD/4xR/wj95/0S7wZ/4HD/4xQB6XuX+8Pzo3L/eH515p/wAI/ef9Eu8Gf+Bw/wDjFH/CP3n/AES7wZ/4HD/4xQB6XuX+8Pzo3L/eH515p/wj95/0S7wZ/wCBw/8AjFH/AAj95/0S7wZ/4HD/AOMUAel7l/vD86Ny/wB4fnXmn/CP3n/RLvBn/gcP/jFH/CP3n/RLvBn/AIHD/wCMUAel7l/vD86Ny/3h+deaf8I/ef8ARLvBn/gcP/jFH/CP3n/RLvBn/gcP/jFAHpe5f7w/Ojcv94fnXmn/AAj95/0S7wZ/4HD/AOMUf8I/ef8ARLvBn/gcP/jFAHpe5f7w/Ojcv94fnXmn/CP3n/RLvBn/AIHD/wCMUf8ACP3n/RLvBn/gcP8A4xQB6XuX+8Pzo3L/AHh+deaf8I/ef9Eu8Gf+Bw/+MUf8I/ef9Eu8Gf8AgcP/AIxQB6XuX+8Pzo3L/eH515p/wj95/wBEu8Gf+Bw/+MUf8I/ef9Eu8Gf+Bw/+MUAdP8U2X/hWPir5h/yBbzv/ANMXrY0H/kB2H/XtH/6CK8+fw7dOpV/hZ4KZSMEG9Ugj0P8Ao9dAmp+OkVUTwroaqBgAa02AP+/NAHXUVz/gLxDN4k0i4u7qwWxuLa9ns5okn81d0TlSQ2BkHHoK6CgAoorL8Xawvh7wpq2vSQNOmm2U120QbaXEaFtue2cYzQBqVxXwcI/4Re95H/IZv/8A0oen2mueObm0huY/CuihJY1kUHWmzgjP/PGsebQ7+aeSeX4Y+DXllcvI5vly7HksT5HJPrQB6TuX+8Pzo3L/AHh+deaf8I/ef9Eu8Gf+Bw/+MUf8I/ef9Eu8Gf8AgcP/AIxQB6XuX+8Pzo3L/eH515p/wj95/wBEu8Gf+Bw/+MUf8I/ef9Eu8Gf+Bw/+MUAel7l/vD86Ny/3h+deaf8ACP3n/RLvBn/gcP8A4xR/wj95/wBEu8Gf+Bw/+MUAeh2dlYWbSNZ2ltbmVt0hijVN59Tjqasbl/vD8680/wCEfvP+iXeDP/A4f/GKP+EfvP8Aol3gz/wOH/xigD0vcv8AeH50bl/vD8680/4R+8/6Jd4M/wDA4f8Axij/AIR+8/6Jd4M/8Dh/8YoA9L3L/eH50bl/vD8680/4R+8/6Jd4M/8AA4f/ABij/hH7z/ol3gz/AMDh/wDGKAPS9y/3h+dG5f7w/OvNP+EfvP8Aol3gz/wOH/xij/hH7z/ol3gz/wADh/8AGKAPS9y/3h+dG5f7w/OvNP8AhH7z/ol3gz/wOH/xij/hH7z/AKJd4M/8Dh/8YoA9L3L/AHh+dG5f7w/OvNP+EfvP+iXeDP8AwOH/AMYo/wCEfvP+iXeDP/A4f/GKAPS9y/3h+dG5f7w/OvNP+EfvP+iXeDP/AAOH/wAYo/4R+8/6Jd4M/wDA4f8AxigD0vcv94fnRuX+8PzrzT/hH7z/AKJd4M/8Dh/8Yo/4R+8/6Jd4M/8AA4f/ABigD0vcv94fnRuX1Feaf8I/ef8ARLvBn/gcP/jFH/CP3n/RL/Bn/gcP/jFAF/4Bf8k1hx/0E9S/9Lp672uJ0uXxbpdjHY6Z4J8OWVpHnZDb6sY0XJJOFEGBkkn6mtDwn4i1LUtc1XRdX0m3sLvT44JcwXfnpIsobHJRSCNh7UAdNRRRQAUUUUAFFFFABRRRQAUUUUAFFFFABRRRQAUUUUAFFFFABRRRQAUUUUAFFFFABRRRQAUUUUAFFFFABRRRQAUUUUAcZaa94p1bXNbs9HstGjttLvBa7rqaXfIfLRy2FXAHz4/CmaxoviXWTEdW0PwXfmHPlG4WWQpnGcZTjOB+Qqaz8PeJNK1vWr3SNU0nyNUuxdGO6spGeNvLVCNyyAEfJnp3q95Pjj/oJeHP/ACb/wCPUAc3/wAIXff9Cf8AD/8A78P/APEUf8IXff8AQn/D/wD78P8A/EV0nk+OP+gl4c/8AJv/AI9R5Pjj/oJeHP8AwAm/+PUAc3/whd9/0J/w/wD+/D//ABFH/CF33/Qn/D//AL8P/wDEV0nk+OP+gl4c/wDACb/49R5Pjj/oJeHP/ACb/wCPUAc3/wAIXff9Cf8AD/8A78P/APEUf8IXff8AQn/D/wD78P8A/EV0nk+OP+gl4c/8AJv/AI9R5Pjj/oJeHP8AwAm/+PUAc3/whd9/0J/w/wD+/D//ABFH/CF33/Qn/D//AL8P/wDEV0nk+OP+gl4c/wDACb/49R5Pjj/oJeHP/ACb/wCPUAc3/wAIXff9Cf8AD/8A78P/APEUf8IXff8AQn/D/wD78P8A/EV0nk+OP+gl4c/8AJv/AI9R5Pjj/oJeHP8AwAm/+PUAc3/whd9/0J/w/wD+/D//ABFH/CF33/Qn/D//AL8P/wDEV0nk+OP+gl4c/wDACb/49R5Pjj/oJeHP/ACb/wCPUAc3/wAIXff9Cf8AD/8A78P/APEUf8IXff8AQn/D/wD78P8A/EV0nk+OP+gl4c/8AJv/AI9R5Pjj/oJeHP8AwAm/+PUAc3/whd9/0J/w/wD+/D//ABFH/CF33/Qn/D//AL8P/wDEV0nk+OP+gl4c/wDACb/49R5Pjj/oJeHP/ACb/wCPUAc3/wAIXff9Cf8AD/8A78P/APEUf8IXff8AQn/D/wD78P8A/EV0nk+OP+gl4c/8AJv/AI9R5Pjj/oJeHP8AwAm/+PUAc3/whd9/0J/w/wD+/D//ABFH/CF33/Qn/D//AL8P/wDEV0nk+OP+gl4c/wDACb/49R5Pjj/oJeHP/ACb/wCPUAc3/wAIXff9Cf8AD/8A78P/APEUf8IXff8AQn/D/wD78P8A/EV0nk+OP+gl4c/8AJv/AI9R5Pjj/oJeHP8AwAm/+PUAc3/whd9/0J/w/wD+/D//ABFH/CF33/Qn/D//AL8P/wDEV0nk+OP+gl4c/wDACb/49R5Pjj/oJeHP/ACb/wCPUAc3/wAIXff9Cf8AD/8A78P/APEUf8IXff8AQn/D/wD78P8A/EV0nk+OP+gl4c/8AJv/AI9R5Pjj/oJeHP8AwAm/+PUAc23gq8ZSreD/AIfkEYINu+CP++K3LePxxbW8dvb2fhWGGNQkcaSTKqqOgAC8CrHk+OP+gl4c/wDACb/49R5Pjj/oJeHP/ACb/wCPUAR+AfEGoa4dcttUtLW3utI1NrBzbSM0cmIo5Nw3AEf6zGPaquu+ItdXx9D4U0Sz01mOlnUJJ7yV1GPN8vaAoP1zVzwL4dvNBbW7jUL63u7nV9Sa/k8iAxJGTFHHtALMT/q85z3qtrXhvWJPHkXivR9SsIZF0w6e8F3avICPN8zcCrrg9sc0AR6tp3i3VrT7Jqmk+D7633B/KuPNkXcOhwUxketZX/CF33/Qn/D/AP78P/8AEV0nk+OP+gl4c/8AACb/AOPUeT44/wCgl4c/8AJv/j1AHN/8IXff9Cf8P/8Avw//AMRR/wAIXff9Cf8AD/8A78P/APEV0nk+OP8AoJeHP/ACb/49R5Pjj/oJeHP/AAAm/wDj1AHN/wDCF33/AEJ/w/8A+/D/APxFH/CF33/Qn/D/AP78P/8AEV0nk+OP+gl4c/8AACb/AOPUeT44/wCgl4c/8AJv/j1AHN/8IXff9Cf8P/8Avw//AMRR/wAIXff9Cf8AD/8A78P/APEV0nk+OP8AoJeHP/ACb/49R5Pjj/oJeHP/AAAm/wDj1AHN/wDCF33/AEJ/w/8A+/D/APxFH/CF33/Qn/D/AP78P/8AEV0nk+OP+gl4c/8AACb/AOPUeT44/wCgl4c/8AJv/j1AHN/8IXff9Cf8P/8Avw//AMRR/wAIXff9Cf8AD/8A78P/APEV0nk+OP8AoJeHP/ACb/49R5Pjj/oJeHP/AAAm/wDj1AHN/wDCF33/AEJ/w/8A+/D/APxFH/CF33/Qn/D/AP78P/8AEV0nk+OP+gl4c/8AACb/AOPUeT44/wCgl4c/8AJv/j1AHN/8IXff9Cf8P/8Avw//AMRR/wAIXff9Cf8AD/8A78P/APEV0nk+OP8AoJeHP/ACb/49R5Pjj/oJeHP/AAAm/wDj1AHN/wDCF33/AEJ/w/8A+/D/APxFH/CF33/Qn/D/AP78P/8AEV0nk+OP+gl4c/8AACb/AOPUeT44/wCgl4c/8AJv/j1AHN/8IXff9Cf8P/8Avw//AMRR/wAIXff9Cf8AD/8A78P/APEV0nk+OP8AoJeHP/ACb/49R5Pjj/oJeHP/AAAm/wDj1AHN/wDCF33/AEJ/w/8A+/D/APxFH/CF33/Qn/D/AP78P/8AEV0nk+OP+gl4c/8AACb/AOPUeT44/wCgl4c/8AJv/j1AHN/8IXff9Cf8P/8Avw//AMRR/wAIXff9Cf8AD/8A78P/APEV0nk+OP8AoJeHP/ACb/49R5Pjj/oJeHP/AAAm/wDj1AHN/wDCF33/AEJ/w/8A+/D/APxFH/CF33/Qn/D/AP78P/8AEV0nk+OP+gl4c/8AACb/AOPUeT44/wCgl4c/8AJv/j1AHN/8IXff9Cf8P/8Avw//AMRR/wAIXff9Ch8P/wDvw/8A8RXSeT44/wCgl4c/8AJv/j1Hk+OP+gl4c/8AACb/AOPUAUdLsPF2lWYs9M0vwhZWyksIrcyxoCTknATGSadoPiHXG8d3HhXW7PTkdNMTUI57OV2BBlaPaQwH93OaueT44/6CXhz/AMAJv/j1VtE8OaxH45n8VaxqVjNK+mJp6QWlq8ahRK0m4lnbJ+bGOKAH+PfEWoaHcaFZaXZ2txdavqAs1a5kZUj/AHbuWO0En7mMe9NuYvHF1bS21zZ+FZoJUKSRyPMyupGCCCuCCO1SeOfDl7rtxod5p9/b2lzpF/8AbE8+AypJ+7dNpAZSPv5zntUnk+OP+gl4c/8AACb/AOPUAc2PBV6BgeD/AIfgf9e7/wDxFH/CF33/AEJ/w/8A+/D/APxFdJ5Pjj/oJeHP/ACb/wCPUeT44/6CXhz/AMAJv/j1AHN/8IXff9Cf8P8A/vw//wARR/whd9/0J/w//wC/D/8AxFdJ5Pjj/oJeHP8AwAm/+PUeT44/6CXhz/wAm/8Aj1AHN/8ACF33/Qn/AA//AO/D/wDxFH/CF33/AEJ/w/8A+/D/APxFdJ5Pjj/oJeHP/ACb/wCPUeT44/6CXhz/AMAJv/j1AHN/8IXff9Cf8P8A/vw//wARR/whd9/0J/w//wC/D/8AxFdJ5Pjj/oJeHP8AwAm/+PUeT44/6CXhz/wAm/8Aj1AHN/8ACF33/Qn/AA//AO/D/wDxFH/CF33/AEJ/w/8A+/D/APxFdJ5Pjj/oJeHP/ACb/wCPUeT44/6CXhz/AMAJv/j1AHN/8IXff9Cf8P8A/vw//wARR/whd9/0J/w//wC/D/8AxFdJ5Pjj/oJeHP8AwAm/+PUeT44/6CXhz/wAm/8Aj1AHN/8ACF33/Qn/AA//AO/D/wDxFH/CF33/AEJ/w/8A+/D/APxFdJ5Pjj/oJeHP/ACb/wCPUeT44/6CXhz/AMAJv/j1AHN/8IXff9Cf8P8A/vw//wARR/whd9/0J/w//wC/D/8AxFdJ5Pjj/oJeHP8AwAm/+PUeT44/6CXhz/wAm/8Aj1AHN/8ACF33/Qn/AA//AO/D/wDxFH/CF33/AEJ/w/8A+/D/APxFdJ5Pjj/oJeHP/ACb/wCPUeT44/6CXhz/AMAJv/j1AHN/8IXff9Cf8P8A/vw//wARR/whd9/0J/w//wC/D/8AxFdJ5Pjj/oJeHP8AwAm/+PUeT44/6CXhz/wAm/8Aj1AHN/8ACF33/Qn/AA//AO/D/wDxFH/CF33/AEJ/w/8A+/D/APxFdJ5Pjj/oJeHP/ACb/wCPUeT44/6CXhz/AMAJv/j1AHN/8IXff9Cf8P8A/vw//wARR/whd9/0J/w//wC/D/8AxFdJ5Pjj/oJeHP8AwAm/+PUeT44/6CXhz/wAm/8Aj1AHN/8ACF33/Qn/AA//AO/D/wDxFH/CF33/AEJ/w/8A+/D/APxFdJ5Pjj/oJeHP/ACb/wCPUeT44/6CXhz/AMAJv/j1AHN/8IXff9Cf8P8A/vw//wARWho+jeJtGEo0nRPBlh5xBl+ziWPeR0zhOcVqeT44/wCgl4c/8AJv/j1Hk+OP+gl4c/8AACb/AOPUAUH13xRpvibQtL1mz0drfVriWASWk0heMpA8ucMuCDsx+NdjXIyeH/EWoeJND1TWNU0ow6TPLOsVrZyI0jPC8WCzSMABvz07V11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//2Q==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 descr="C:\Users\vlcjir\AppData\Local\Microsoft\Windows\INetCache\Content.MSO\D67C7FC0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6792"/>
            <a:ext cx="12192000" cy="5301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46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2"/>
          <p:cNvSpPr>
            <a:spLocks noGrp="1"/>
          </p:cNvSpPr>
          <p:nvPr>
            <p:ph type="title"/>
          </p:nvPr>
        </p:nvSpPr>
        <p:spPr bwMode="auto">
          <a:xfrm>
            <a:off x="1985963" y="2066739"/>
            <a:ext cx="8291512" cy="244760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cs-CZ" altLang="cs-CZ" cap="all" dirty="0"/>
              <a:t>1.  Zelená dohoda pro Evropu</a:t>
            </a:r>
            <a:br>
              <a:rPr lang="cs-CZ" altLang="cs-CZ" sz="2800" dirty="0"/>
            </a:br>
            <a:r>
              <a:rPr lang="cs-CZ" altLang="cs-CZ" sz="2800" dirty="0"/>
              <a:t>- chystaná výzva k podávání návrhů projektů</a:t>
            </a:r>
            <a:r>
              <a:rPr lang="cs-CZ" sz="2800" dirty="0"/>
              <a:t> v programu Horizont 2020</a:t>
            </a:r>
            <a:br>
              <a:rPr lang="cs-CZ" altLang="cs-CZ" sz="2800" dirty="0"/>
            </a:br>
            <a:br>
              <a:rPr lang="cs-CZ" altLang="cs-CZ" sz="2800" dirty="0"/>
            </a:br>
            <a:r>
              <a:rPr lang="cs-CZ" altLang="cs-CZ" sz="20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Ing. Veronika </a:t>
            </a:r>
            <a:r>
              <a:rPr lang="cs-CZ" altLang="cs-CZ" sz="2000" dirty="0" err="1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Korittová</a:t>
            </a: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 </a:t>
            </a:r>
            <a:br>
              <a:rPr lang="cs-CZ" altLang="cs-CZ" sz="2000" b="0" dirty="0">
                <a:solidFill>
                  <a:schemeClr val="tx1"/>
                </a:solidFill>
              </a:rPr>
            </a:br>
            <a:r>
              <a:rPr lang="cs-CZ" altLang="cs-CZ" sz="2000" b="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Technologické centrum AV ČR</a:t>
            </a:r>
            <a:br>
              <a:rPr lang="cs-CZ" altLang="cs-CZ" sz="2000" b="0" dirty="0"/>
            </a:br>
            <a:endParaRPr lang="cs-CZ" altLang="cs-CZ" sz="2000" dirty="0"/>
          </a:p>
        </p:txBody>
      </p:sp>
      <p:sp>
        <p:nvSpPr>
          <p:cNvPr id="30723" name="Nadpis 2"/>
          <p:cNvSpPr txBox="1">
            <a:spLocks/>
          </p:cNvSpPr>
          <p:nvPr/>
        </p:nvSpPr>
        <p:spPr bwMode="auto">
          <a:xfrm>
            <a:off x="4871864" y="476672"/>
            <a:ext cx="84248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3200" b="1" dirty="0">
                <a:solidFill>
                  <a:srgbClr val="000099"/>
                </a:solidFill>
              </a:rPr>
              <a:t> 3 samostatné PREZENTACE</a:t>
            </a:r>
          </a:p>
        </p:txBody>
      </p:sp>
    </p:spTree>
    <p:extLst>
      <p:ext uri="{BB962C8B-B14F-4D97-AF65-F5344CB8AC3E}">
        <p14:creationId xmlns:p14="http://schemas.microsoft.com/office/powerpoint/2010/main" val="3588472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11451" y="4724401"/>
            <a:ext cx="7273925" cy="360363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Verdana"/>
              </a:rPr>
              <a:t>E-mail: </a:t>
            </a:r>
            <a:r>
              <a:rPr lang="cs-CZ" dirty="0">
                <a:latin typeface="Verdana"/>
                <a:hlinkClick r:id="rId2"/>
              </a:rPr>
              <a:t>korittova@tc.cz</a:t>
            </a:r>
            <a:r>
              <a:rPr lang="cs-CZ" dirty="0">
                <a:latin typeface="Verdana"/>
              </a:rPr>
              <a:t>	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Verdan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Verdana"/>
              </a:rPr>
              <a:t>Technologické centrum AV ČR	www.tc.cz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Verdana"/>
              </a:rPr>
              <a:t>Ve Struhách 27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Verdana"/>
              </a:rPr>
              <a:t>160 00  Praha 6</a:t>
            </a:r>
          </a:p>
        </p:txBody>
      </p:sp>
      <p:sp>
        <p:nvSpPr>
          <p:cNvPr id="2048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2782889" y="1700213"/>
            <a:ext cx="7273925" cy="1223962"/>
          </a:xfrm>
        </p:spPr>
        <p:txBody>
          <a:bodyPr/>
          <a:lstStyle/>
          <a:p>
            <a:pPr eaLnBrk="1" hangingPunct="1"/>
            <a:r>
              <a:rPr lang="cs-CZ" dirty="0"/>
              <a:t>Zelená dohoda pro Evropu (EGD)</a:t>
            </a:r>
            <a:br>
              <a:rPr lang="cs-CZ" dirty="0"/>
            </a:br>
            <a:r>
              <a:rPr lang="cs-CZ" dirty="0"/>
              <a:t>– chystaná výzva k podávání návrhů projektů v programu Horizont 2020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20484" name="Rectangle 68"/>
          <p:cNvSpPr>
            <a:spLocks noGrp="1" noChangeArrowheads="1"/>
          </p:cNvSpPr>
          <p:nvPr>
            <p:ph type="subTitle" idx="1"/>
          </p:nvPr>
        </p:nvSpPr>
        <p:spPr>
          <a:xfrm>
            <a:off x="2711451" y="3213101"/>
            <a:ext cx="7273925" cy="1008063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Ing. Veronika Korittová, NCP pro energii a EURATOM</a:t>
            </a:r>
          </a:p>
          <a:p>
            <a:pPr eaLnBrk="1" hangingPunct="1"/>
            <a:r>
              <a:rPr lang="cs-CZ" altLang="cs-CZ" sz="2000" dirty="0"/>
              <a:t>23. 6. 2020</a:t>
            </a:r>
          </a:p>
          <a:p>
            <a:pPr eaLnBrk="1" hangingPunct="1"/>
            <a:endParaRPr lang="cs-CZ" altLang="cs-CZ" sz="2000" b="1" dirty="0"/>
          </a:p>
          <a:p>
            <a:pPr eaLnBrk="1" hangingPunct="1"/>
            <a:endParaRPr lang="cs-CZ" altLang="cs-CZ" sz="800" b="1" dirty="0"/>
          </a:p>
        </p:txBody>
      </p:sp>
    </p:spTree>
    <p:extLst>
      <p:ext uri="{BB962C8B-B14F-4D97-AF65-F5344CB8AC3E}">
        <p14:creationId xmlns:p14="http://schemas.microsoft.com/office/powerpoint/2010/main" val="737753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altLang="cs-CZ" dirty="0"/>
            </a:br>
            <a:r>
              <a:rPr lang="cs-CZ" dirty="0"/>
              <a:t>Politická východiska</a:t>
            </a:r>
            <a:endParaRPr lang="cs-CZ" altLang="cs-CZ" sz="1600" dirty="0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1930401" y="1916113"/>
            <a:ext cx="8126413" cy="3960812"/>
          </a:xfrm>
        </p:spPr>
        <p:txBody>
          <a:bodyPr/>
          <a:lstStyle/>
          <a:p>
            <a:pPr>
              <a:defRPr/>
            </a:pPr>
            <a:r>
              <a:rPr lang="cs-CZ" altLang="cs-CZ" b="1" dirty="0"/>
              <a:t>Zelená dohoda pro Evropu (</a:t>
            </a:r>
            <a:r>
              <a:rPr lang="cs-CZ" altLang="cs-CZ" b="1" dirty="0" err="1"/>
              <a:t>The</a:t>
            </a:r>
            <a:r>
              <a:rPr lang="cs-CZ" altLang="cs-CZ" b="1" dirty="0"/>
              <a:t> </a:t>
            </a:r>
            <a:r>
              <a:rPr lang="cs-CZ" altLang="cs-CZ" b="1" dirty="0" err="1"/>
              <a:t>European</a:t>
            </a:r>
            <a:r>
              <a:rPr lang="cs-CZ" altLang="cs-CZ" b="1" dirty="0"/>
              <a:t> Green </a:t>
            </a:r>
            <a:r>
              <a:rPr lang="cs-CZ" altLang="cs-CZ" b="1" dirty="0" err="1"/>
              <a:t>Deal</a:t>
            </a:r>
            <a:r>
              <a:rPr lang="cs-CZ" altLang="cs-CZ" b="1" dirty="0"/>
              <a:t> - EGD) </a:t>
            </a:r>
            <a:r>
              <a:rPr lang="cs-CZ" altLang="cs-CZ" dirty="0"/>
              <a:t>– sdělení Evropské komise COM(2019) 640 </a:t>
            </a:r>
            <a:r>
              <a:rPr lang="cs-CZ" altLang="cs-CZ" dirty="0" err="1"/>
              <a:t>final</a:t>
            </a:r>
            <a:endParaRPr lang="cs-CZ" altLang="cs-CZ" dirty="0"/>
          </a:p>
          <a:p>
            <a:pPr marL="0" indent="0">
              <a:buNone/>
              <a:defRPr/>
            </a:pPr>
            <a:r>
              <a:rPr lang="cs-CZ" altLang="cs-CZ" dirty="0">
                <a:hlinkClick r:id="rId2"/>
              </a:rPr>
              <a:t>https://ec.europa.eu/info/files/communication-european-green-deal_en</a:t>
            </a:r>
            <a:endParaRPr lang="cs-CZ" altLang="cs-CZ" dirty="0"/>
          </a:p>
          <a:p>
            <a:pPr>
              <a:defRPr/>
            </a:pPr>
            <a:r>
              <a:rPr lang="cs-CZ" altLang="cs-CZ" dirty="0"/>
              <a:t>Investiční plán pro udržitelnou Evropu; Investiční plán Zelené dohody pro Evropu (</a:t>
            </a:r>
            <a:r>
              <a:rPr lang="cs-CZ" altLang="cs-CZ" dirty="0" err="1"/>
              <a:t>Sustainable</a:t>
            </a:r>
            <a:r>
              <a:rPr lang="cs-CZ" altLang="cs-CZ" dirty="0"/>
              <a:t> </a:t>
            </a:r>
            <a:r>
              <a:rPr lang="cs-CZ" altLang="cs-CZ" dirty="0" err="1"/>
              <a:t>Europe</a:t>
            </a:r>
            <a:r>
              <a:rPr lang="cs-CZ" altLang="cs-CZ" dirty="0"/>
              <a:t> </a:t>
            </a:r>
            <a:r>
              <a:rPr lang="cs-CZ" altLang="cs-CZ" dirty="0" err="1"/>
              <a:t>Investment</a:t>
            </a:r>
            <a:r>
              <a:rPr lang="cs-CZ" altLang="cs-CZ" dirty="0"/>
              <a:t> </a:t>
            </a:r>
            <a:r>
              <a:rPr lang="cs-CZ" altLang="cs-CZ" dirty="0" err="1"/>
              <a:t>Plan</a:t>
            </a:r>
            <a:r>
              <a:rPr lang="cs-CZ" altLang="cs-CZ" dirty="0"/>
              <a:t>; </a:t>
            </a:r>
            <a:r>
              <a:rPr lang="cs-CZ" altLang="cs-CZ" dirty="0" err="1"/>
              <a:t>European</a:t>
            </a:r>
            <a:r>
              <a:rPr lang="cs-CZ" altLang="cs-CZ" dirty="0"/>
              <a:t> Green </a:t>
            </a:r>
            <a:r>
              <a:rPr lang="cs-CZ" altLang="cs-CZ" dirty="0" err="1"/>
              <a:t>Deal</a:t>
            </a:r>
            <a:r>
              <a:rPr lang="cs-CZ" altLang="cs-CZ" dirty="0"/>
              <a:t> </a:t>
            </a:r>
            <a:r>
              <a:rPr lang="cs-CZ" altLang="cs-CZ" dirty="0" err="1"/>
              <a:t>Investment</a:t>
            </a:r>
            <a:r>
              <a:rPr lang="cs-CZ" altLang="cs-CZ" dirty="0"/>
              <a:t> </a:t>
            </a:r>
            <a:r>
              <a:rPr lang="cs-CZ" altLang="cs-CZ" dirty="0" err="1"/>
              <a:t>Plan</a:t>
            </a:r>
            <a:r>
              <a:rPr lang="cs-CZ" altLang="cs-CZ" dirty="0"/>
              <a:t>) - sdělení Evropské komise COM(2020) 21 </a:t>
            </a:r>
            <a:r>
              <a:rPr lang="cs-CZ" altLang="cs-CZ" dirty="0" err="1"/>
              <a:t>final</a:t>
            </a:r>
            <a:endParaRPr lang="cs-CZ" altLang="cs-CZ" dirty="0"/>
          </a:p>
          <a:p>
            <a:pPr marL="0" indent="0">
              <a:buNone/>
              <a:defRPr/>
            </a:pPr>
            <a:r>
              <a:rPr lang="cs-CZ" dirty="0">
                <a:hlinkClick r:id="rId3"/>
              </a:rPr>
              <a:t>https://eur-lex.europa.eu/legal-content/EN/TXT/?uri=COM:2020:21:FIN</a:t>
            </a:r>
            <a:endParaRPr lang="cs-CZ" dirty="0"/>
          </a:p>
          <a:p>
            <a:pPr marL="0" indent="0">
              <a:buNone/>
              <a:defRPr/>
            </a:pPr>
            <a:r>
              <a:rPr lang="cs-CZ" altLang="cs-CZ" dirty="0"/>
              <a:t>Ambicióznější cíle financování z rozpočtu EU                                    a souvisejících programů– do konce H2020                                     další 1 mld. € na „Green </a:t>
            </a:r>
            <a:r>
              <a:rPr lang="cs-CZ" altLang="cs-CZ" dirty="0" err="1"/>
              <a:t>Deal</a:t>
            </a:r>
            <a:r>
              <a:rPr lang="cs-CZ" altLang="cs-CZ" dirty="0"/>
              <a:t> </a:t>
            </a:r>
            <a:r>
              <a:rPr lang="cs-CZ" altLang="cs-CZ" dirty="0" err="1"/>
              <a:t>Priorities</a:t>
            </a:r>
            <a:r>
              <a:rPr lang="cs-CZ" altLang="cs-CZ" dirty="0"/>
              <a:t>“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endParaRPr lang="cs-CZ" altLang="cs-CZ" dirty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415A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00415A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415A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415A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15A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Verdana" panose="020B060403050404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fld id="{EF34E877-F5D8-4945-9721-3999FC1AD287}" type="slidenum">
              <a:rPr lang="cs-CZ" altLang="cs-CZ">
                <a:solidFill>
                  <a:srgbClr val="0069B4"/>
                </a:solidFill>
              </a:rPr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</a:pPr>
              <a:t>17</a:t>
            </a:fld>
            <a:endParaRPr lang="cs-CZ" altLang="cs-CZ">
              <a:solidFill>
                <a:srgbClr val="0069B4"/>
              </a:solidFill>
            </a:endParaRPr>
          </a:p>
        </p:txBody>
      </p:sp>
      <p:pic>
        <p:nvPicPr>
          <p:cNvPr id="6149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4005264"/>
            <a:ext cx="2565400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119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Zelená dohoda pro Evropu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Strategie Evropské komise pod vedením Ursuly von der </a:t>
            </a:r>
            <a:r>
              <a:rPr lang="cs-CZ" dirty="0" err="1"/>
              <a:t>Layen</a:t>
            </a:r>
            <a:r>
              <a:rPr lang="cs-CZ" dirty="0"/>
              <a:t> zaměřená na splnění Agendy OSN pro udržitelný rozvoj 2030 a jejích cílů udržitelného rozvoje</a:t>
            </a:r>
          </a:p>
          <a:p>
            <a:r>
              <a:rPr lang="cs-CZ" b="1" dirty="0"/>
              <a:t>Transformace ekonomiky EU pro udržitelnou budoucnost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Zvýšení ambic EU v oblasti klimatu pro roky 2030 a 2050</a:t>
            </a:r>
          </a:p>
          <a:p>
            <a:pPr marL="0" indent="0">
              <a:buNone/>
            </a:pPr>
            <a:r>
              <a:rPr lang="cs-CZ" dirty="0"/>
              <a:t>snižování emisí skleníkových plynů – GHG -pro rok 2030 nejméně na 50 % a směrem k 55 % ve srovnání s rokem 1990 (stávající cíl alespoň 40%)</a:t>
            </a:r>
          </a:p>
          <a:p>
            <a:pPr marL="0" indent="0">
              <a:buNone/>
            </a:pPr>
            <a:r>
              <a:rPr lang="cs-CZ" dirty="0"/>
              <a:t>  </a:t>
            </a:r>
            <a:r>
              <a:rPr lang="cs-CZ" dirty="0">
                <a:solidFill>
                  <a:srgbClr val="FF0000"/>
                </a:solidFill>
              </a:rPr>
              <a:t>Cíl dosažení klimatické neutrality v roce 2050</a:t>
            </a:r>
          </a:p>
          <a:p>
            <a:pPr marL="174625" lvl="1" indent="-174625">
              <a:buFontTx/>
              <a:buChar char="•"/>
            </a:pPr>
            <a:r>
              <a:rPr lang="cs-CZ" b="1" dirty="0"/>
              <a:t>Začleňování hlediska udržitelnosti do všech politik EU  </a:t>
            </a:r>
          </a:p>
          <a:p>
            <a:pPr marL="174625" lvl="1" indent="-174625">
              <a:buFontTx/>
              <a:buChar char="•"/>
            </a:pPr>
            <a:r>
              <a:rPr lang="cs-CZ" b="1" dirty="0"/>
              <a:t>EU jako globální lídr</a:t>
            </a:r>
          </a:p>
          <a:p>
            <a:pPr marL="174625" lvl="1" indent="-174625">
              <a:buFontTx/>
              <a:buChar char="•"/>
            </a:pPr>
            <a:r>
              <a:rPr lang="cs-CZ" b="1" dirty="0"/>
              <a:t>Čas jednat společně: evropský klimatický pakt</a:t>
            </a:r>
          </a:p>
          <a:p>
            <a:pPr marL="0" indent="0">
              <a:buNone/>
            </a:pPr>
            <a:endParaRPr lang="cs-CZ" dirty="0">
              <a:ea typeface="+mn-ea"/>
              <a:cs typeface="+mn-cs"/>
            </a:endParaRPr>
          </a:p>
          <a:p>
            <a:pPr marL="174625" lvl="2" indent="-174625">
              <a:buFont typeface="Wingdings" panose="05000000000000000000" pitchFamily="2" charset="2"/>
              <a:buChar char="Ø"/>
            </a:pPr>
            <a:endParaRPr lang="cs-CZ" dirty="0">
              <a:ea typeface="+mn-ea"/>
              <a:cs typeface="+mn-cs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4867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prvky EGD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 </a:t>
            </a:r>
          </a:p>
        </p:txBody>
      </p:sp>
      <p:pic>
        <p:nvPicPr>
          <p:cNvPr id="4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1556793"/>
            <a:ext cx="5340350" cy="3767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937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dpis 2"/>
          <p:cNvSpPr>
            <a:spLocks noGrp="1"/>
          </p:cNvSpPr>
          <p:nvPr>
            <p:ph type="title"/>
          </p:nvPr>
        </p:nvSpPr>
        <p:spPr bwMode="auto">
          <a:xfrm>
            <a:off x="2207568" y="3140968"/>
            <a:ext cx="8291512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altLang="cs-CZ" dirty="0"/>
              <a:t>Zahájení jednání </a:t>
            </a:r>
          </a:p>
        </p:txBody>
      </p:sp>
    </p:spTree>
    <p:extLst>
      <p:ext uri="{BB962C8B-B14F-4D97-AF65-F5344CB8AC3E}">
        <p14:creationId xmlns:p14="http://schemas.microsoft.com/office/powerpoint/2010/main" val="1087706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Struktura chystané výzvy EGD</a:t>
            </a:r>
          </a:p>
        </p:txBody>
      </p:sp>
      <p:sp>
        <p:nvSpPr>
          <p:cNvPr id="7171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7C63C19-B102-4044-B401-A9D5CE24EA07}" type="slidenum">
              <a:rPr lang="cs-CZ" altLang="cs-CZ">
                <a:solidFill>
                  <a:srgbClr val="0069B4"/>
                </a:solidFill>
                <a:latin typeface="Verdana" panose="020B060403050404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 lang="cs-CZ" altLang="cs-CZ">
              <a:solidFill>
                <a:srgbClr val="0069B4"/>
              </a:solidFill>
              <a:latin typeface="Verdana" panose="020B0604030504040204" pitchFamily="34" charset="0"/>
            </a:endParaRPr>
          </a:p>
        </p:txBody>
      </p:sp>
      <p:pic>
        <p:nvPicPr>
          <p:cNvPr id="7172" name="Zástupný symbol pro obsah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" t="18497" r="7076" b="10954"/>
          <a:stretch>
            <a:fillRect/>
          </a:stretch>
        </p:blipFill>
        <p:spPr>
          <a:xfrm>
            <a:off x="3238500" y="1916113"/>
            <a:ext cx="6362700" cy="3960812"/>
          </a:xfrm>
        </p:spPr>
      </p:pic>
    </p:spTree>
    <p:extLst>
      <p:ext uri="{BB962C8B-B14F-4D97-AF65-F5344CB8AC3E}">
        <p14:creationId xmlns:p14="http://schemas.microsoft.com/office/powerpoint/2010/main" val="4184628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1600"/>
              <a:t>Veřejná konzultace k výzvě (skončila 3. 6. 2020):</a:t>
            </a:r>
            <a:br>
              <a:rPr lang="cs-CZ" altLang="cs-CZ"/>
            </a:br>
            <a:r>
              <a:rPr lang="cs-CZ" altLang="cs-CZ" sz="1400">
                <a:hlinkClick r:id="rId2"/>
              </a:rPr>
              <a:t>https://ec.europa.eu/info/research-and-innovation/strategy/european-green-deal/call_en</a:t>
            </a:r>
            <a:endParaRPr lang="cs-CZ" altLang="cs-CZ" sz="1400"/>
          </a:p>
        </p:txBody>
      </p:sp>
      <p:sp>
        <p:nvSpPr>
          <p:cNvPr id="8195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6505E3B-D69D-49BE-B2A3-51B887FA48F6}" type="slidenum">
              <a:rPr lang="cs-CZ" altLang="cs-CZ">
                <a:solidFill>
                  <a:srgbClr val="0069B4"/>
                </a:solidFill>
                <a:latin typeface="Verdana" panose="020B060403050404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21</a:t>
            </a:fld>
            <a:endParaRPr lang="cs-CZ" altLang="cs-CZ">
              <a:solidFill>
                <a:srgbClr val="0069B4"/>
              </a:solidFill>
              <a:latin typeface="Verdana" panose="020B0604030504040204" pitchFamily="34" charset="0"/>
            </a:endParaRPr>
          </a:p>
        </p:txBody>
      </p:sp>
      <p:pic>
        <p:nvPicPr>
          <p:cNvPr id="8196" name="Zástupný symbol pro obsah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6"/>
          <a:stretch>
            <a:fillRect/>
          </a:stretch>
        </p:blipFill>
        <p:spPr>
          <a:xfrm>
            <a:off x="2917825" y="1916113"/>
            <a:ext cx="7004050" cy="3960812"/>
          </a:xfrm>
        </p:spPr>
      </p:pic>
    </p:spTree>
    <p:extLst>
      <p:ext uri="{BB962C8B-B14F-4D97-AF65-F5344CB8AC3E}">
        <p14:creationId xmlns:p14="http://schemas.microsoft.com/office/powerpoint/2010/main" val="1554882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Časový rozvrh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cs-CZ" b="1" dirty="0"/>
              <a:t>3</a:t>
            </a:r>
            <a:r>
              <a:rPr lang="cs-CZ" altLang="cs-CZ" b="1" dirty="0"/>
              <a:t>. června</a:t>
            </a:r>
            <a:r>
              <a:rPr lang="en-US" altLang="cs-CZ" b="1" dirty="0"/>
              <a:t> 2020</a:t>
            </a:r>
          </a:p>
          <a:p>
            <a:pPr marL="0" indent="0">
              <a:buNone/>
              <a:defRPr/>
            </a:pPr>
            <a:r>
              <a:rPr lang="cs-CZ" altLang="cs-CZ" dirty="0"/>
              <a:t>  Uzávěrka veřejné konzultace </a:t>
            </a:r>
          </a:p>
          <a:p>
            <a:pPr>
              <a:defRPr/>
            </a:pPr>
            <a:r>
              <a:rPr lang="cs-CZ" altLang="cs-CZ" b="1" dirty="0"/>
              <a:t>Polovina září </a:t>
            </a:r>
            <a:r>
              <a:rPr lang="en-US" altLang="cs-CZ" b="1" dirty="0"/>
              <a:t>2020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altLang="cs-CZ" dirty="0"/>
              <a:t>  Formální schválení výzvy k Zelené dohodě pro Evropu</a:t>
            </a:r>
            <a:r>
              <a:rPr lang="en-US" altLang="cs-CZ" dirty="0"/>
              <a:t> </a:t>
            </a:r>
            <a:r>
              <a:rPr lang="cs-CZ" altLang="cs-CZ" dirty="0"/>
              <a:t>formou dodatku k pracovnímu programu </a:t>
            </a:r>
            <a:r>
              <a:rPr lang="en-US" altLang="cs-CZ" dirty="0"/>
              <a:t>2018-20</a:t>
            </a:r>
            <a:r>
              <a:rPr lang="cs-CZ" altLang="cs-CZ" dirty="0"/>
              <a:t> pro Horizont 2020</a:t>
            </a:r>
            <a:r>
              <a:rPr lang="en-US" altLang="cs-CZ" dirty="0"/>
              <a:t> </a:t>
            </a:r>
            <a:endParaRPr lang="cs-CZ" altLang="cs-CZ" dirty="0"/>
          </a:p>
          <a:p>
            <a:pPr>
              <a:defRPr/>
            </a:pPr>
            <a:r>
              <a:rPr lang="cs-CZ" altLang="cs-CZ" b="1" dirty="0"/>
              <a:t>Polovina září</a:t>
            </a:r>
            <a:r>
              <a:rPr lang="en-US" altLang="cs-CZ" b="1" dirty="0"/>
              <a:t> 2020</a:t>
            </a:r>
          </a:p>
          <a:p>
            <a:pPr marL="0" indent="0">
              <a:buNone/>
              <a:defRPr/>
            </a:pPr>
            <a:r>
              <a:rPr lang="cs-CZ" altLang="cs-CZ" dirty="0"/>
              <a:t>  </a:t>
            </a:r>
            <a:r>
              <a:rPr lang="cs-CZ" altLang="cs-CZ" dirty="0">
                <a:solidFill>
                  <a:srgbClr val="FF0000"/>
                </a:solidFill>
              </a:rPr>
              <a:t>Zveřejnění a otevření výzvy</a:t>
            </a:r>
            <a:endParaRPr lang="en-US" altLang="cs-CZ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cs-CZ" b="1" dirty="0"/>
              <a:t>22</a:t>
            </a:r>
            <a:r>
              <a:rPr lang="cs-CZ" altLang="cs-CZ" b="1" dirty="0"/>
              <a:t>. </a:t>
            </a:r>
            <a:r>
              <a:rPr lang="en-US" altLang="cs-CZ" b="1" dirty="0"/>
              <a:t>–</a:t>
            </a:r>
            <a:r>
              <a:rPr lang="cs-CZ" altLang="cs-CZ" b="1" dirty="0"/>
              <a:t> </a:t>
            </a:r>
            <a:r>
              <a:rPr lang="en-US" altLang="cs-CZ" b="1" dirty="0"/>
              <a:t>24</a:t>
            </a:r>
            <a:r>
              <a:rPr lang="cs-CZ" altLang="cs-CZ" b="1" dirty="0"/>
              <a:t>. září</a:t>
            </a:r>
            <a:r>
              <a:rPr lang="en-US" altLang="cs-CZ" b="1" dirty="0"/>
              <a:t> 2020</a:t>
            </a:r>
          </a:p>
          <a:p>
            <a:pPr marL="0" indent="0">
              <a:buNone/>
              <a:defRPr/>
            </a:pPr>
            <a:r>
              <a:rPr lang="cs-CZ" altLang="cs-CZ" dirty="0"/>
              <a:t>  Příležitost najít potenciální partnery na </a:t>
            </a:r>
            <a:r>
              <a:rPr lang="en-US" altLang="cs-CZ" dirty="0">
                <a:hlinkClick r:id="rId2"/>
              </a:rPr>
              <a:t>EU R&amp;I Days</a:t>
            </a:r>
            <a:endParaRPr lang="en-US" altLang="cs-CZ" dirty="0"/>
          </a:p>
          <a:p>
            <a:pPr>
              <a:defRPr/>
            </a:pPr>
            <a:r>
              <a:rPr lang="cs-CZ" altLang="cs-CZ" b="1" dirty="0"/>
              <a:t>Konec ledna </a:t>
            </a:r>
            <a:r>
              <a:rPr lang="en-US" altLang="cs-CZ" b="1" dirty="0"/>
              <a:t>2021</a:t>
            </a:r>
          </a:p>
          <a:p>
            <a:pPr marL="0" indent="0">
              <a:buNone/>
              <a:defRPr/>
            </a:pPr>
            <a:r>
              <a:rPr lang="cs-CZ" altLang="cs-CZ" dirty="0"/>
              <a:t>  Uzávěrka pro předkládání návrhů</a:t>
            </a:r>
            <a:r>
              <a:rPr lang="en-US" altLang="cs-CZ" dirty="0"/>
              <a:t> </a:t>
            </a:r>
            <a:r>
              <a:rPr lang="cs-CZ" altLang="cs-CZ" dirty="0"/>
              <a:t>projektů</a:t>
            </a:r>
          </a:p>
          <a:p>
            <a:pPr>
              <a:defRPr/>
            </a:pPr>
            <a:endParaRPr lang="cs-CZ" altLang="cs-CZ" dirty="0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14F907B-A10D-43B0-8BA2-357B1EEE4970}" type="slidenum">
              <a:rPr lang="cs-CZ" altLang="cs-CZ">
                <a:solidFill>
                  <a:srgbClr val="0069B4"/>
                </a:solidFill>
                <a:latin typeface="Verdana" panose="020B060403050404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</a:t>
            </a:fld>
            <a:endParaRPr lang="cs-CZ" altLang="cs-CZ">
              <a:solidFill>
                <a:srgbClr val="0069B4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272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1800" dirty="0"/>
              <a:t>Oblast 1: Nárůst ambicí v oblasti klimatu (1) </a:t>
            </a:r>
            <a:r>
              <a:rPr lang="cs-CZ" altLang="cs-CZ" sz="1400" dirty="0"/>
              <a:t>(NCP pro životní prostředí Jana Čejková)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2423593" y="1628800"/>
            <a:ext cx="7633221" cy="4608488"/>
          </a:xfrm>
        </p:spPr>
        <p:txBody>
          <a:bodyPr/>
          <a:lstStyle/>
          <a:p>
            <a:r>
              <a:rPr lang="cs-CZ" altLang="cs-CZ" b="1" dirty="0"/>
              <a:t>1.2 </a:t>
            </a:r>
            <a:r>
              <a:rPr lang="cs-CZ" altLang="cs-CZ" b="1" dirty="0" err="1"/>
              <a:t>Towards</a:t>
            </a:r>
            <a:r>
              <a:rPr lang="cs-CZ" altLang="cs-CZ" b="1" dirty="0"/>
              <a:t> </a:t>
            </a:r>
            <a:r>
              <a:rPr lang="cs-CZ" altLang="cs-CZ" b="1" dirty="0" err="1"/>
              <a:t>Climate-Neutral</a:t>
            </a:r>
            <a:r>
              <a:rPr lang="cs-CZ" altLang="cs-CZ" b="1" dirty="0"/>
              <a:t> and </a:t>
            </a:r>
            <a:r>
              <a:rPr lang="cs-CZ" altLang="cs-CZ" b="1" dirty="0" err="1"/>
              <a:t>Socially</a:t>
            </a:r>
            <a:r>
              <a:rPr lang="cs-CZ" altLang="cs-CZ" b="1" dirty="0"/>
              <a:t> </a:t>
            </a:r>
            <a:r>
              <a:rPr lang="cs-CZ" altLang="cs-CZ" b="1" dirty="0" err="1"/>
              <a:t>Innovative</a:t>
            </a:r>
            <a:r>
              <a:rPr lang="cs-CZ" altLang="cs-CZ" b="1" dirty="0"/>
              <a:t> </a:t>
            </a:r>
            <a:r>
              <a:rPr lang="cs-CZ" altLang="cs-CZ" b="1" dirty="0" err="1"/>
              <a:t>Cities</a:t>
            </a:r>
            <a:r>
              <a:rPr lang="cs-CZ" altLang="cs-CZ" b="1" dirty="0"/>
              <a:t> (1)</a:t>
            </a:r>
          </a:p>
          <a:p>
            <a:pPr marL="720000" lvl="1" indent="-285750">
              <a:spcBef>
                <a:spcPts val="300"/>
              </a:spcBef>
              <a:spcAft>
                <a:spcPts val="0"/>
              </a:spcAft>
              <a:buFontTx/>
              <a:buChar char="-"/>
            </a:pPr>
            <a:r>
              <a:rPr lang="cs-CZ" dirty="0">
                <a:solidFill>
                  <a:srgbClr val="0070C0"/>
                </a:solidFill>
              </a:rPr>
              <a:t>75 % Evropanů žije ve městech, předpoklad nárůstu na 80 %       v roce 2050</a:t>
            </a:r>
          </a:p>
          <a:p>
            <a:pPr marL="720000" lvl="1" indent="-285750">
              <a:spcBef>
                <a:spcPts val="300"/>
              </a:spcBef>
              <a:spcAft>
                <a:spcPts val="0"/>
              </a:spcAft>
              <a:buFontTx/>
              <a:buChar char="-"/>
            </a:pPr>
            <a:r>
              <a:rPr lang="cs-CZ" dirty="0">
                <a:solidFill>
                  <a:srgbClr val="0070C0"/>
                </a:solidFill>
              </a:rPr>
              <a:t>města zabírají 2 % pevniny, ale spotřebovávají 65 % světové energie a vytvářejí 70 % člověkem vytvořených emisí CO2</a:t>
            </a:r>
          </a:p>
          <a:p>
            <a:pPr marL="434250" lvl="1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rgbClr val="0070C0"/>
                </a:solidFill>
              </a:rPr>
              <a:t>Cíl: </a:t>
            </a:r>
            <a:r>
              <a:rPr lang="cs-CZ" b="1" dirty="0">
                <a:solidFill>
                  <a:srgbClr val="0070C0"/>
                </a:solidFill>
              </a:rPr>
              <a:t>„</a:t>
            </a:r>
            <a:r>
              <a:rPr lang="cs-CZ" b="1" dirty="0" err="1">
                <a:solidFill>
                  <a:srgbClr val="0070C0"/>
                </a:solidFill>
              </a:rPr>
              <a:t>one</a:t>
            </a:r>
            <a:r>
              <a:rPr lang="cs-CZ" b="1" dirty="0">
                <a:solidFill>
                  <a:srgbClr val="0070C0"/>
                </a:solidFill>
              </a:rPr>
              <a:t>-stop </a:t>
            </a:r>
            <a:r>
              <a:rPr lang="cs-CZ" b="1" dirty="0" err="1">
                <a:solidFill>
                  <a:srgbClr val="0070C0"/>
                </a:solidFill>
              </a:rPr>
              <a:t>shop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platform</a:t>
            </a:r>
            <a:r>
              <a:rPr lang="cs-CZ" b="1" dirty="0">
                <a:solidFill>
                  <a:srgbClr val="0070C0"/>
                </a:solidFill>
              </a:rPr>
              <a:t>“ </a:t>
            </a:r>
            <a:r>
              <a:rPr lang="cs-CZ" dirty="0">
                <a:solidFill>
                  <a:srgbClr val="0070C0"/>
                </a:solidFill>
              </a:rPr>
              <a:t>poskytující potřebnou technickou, regulační, finanční, sociálně-ekonomickou expertízu + pomoc městům s akčními plány; řešení všech 4 dále uvedených aktivit</a:t>
            </a:r>
          </a:p>
          <a:p>
            <a:pPr marL="43425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rgbClr val="C00000"/>
                </a:solidFill>
              </a:rPr>
              <a:t>Aktivita </a:t>
            </a:r>
            <a:r>
              <a:rPr lang="en-US" dirty="0">
                <a:solidFill>
                  <a:srgbClr val="C00000"/>
                </a:solidFill>
              </a:rPr>
              <a:t>1: Climate action plans and Green Deal innovation</a:t>
            </a:r>
            <a:endParaRPr lang="cs-CZ" dirty="0">
              <a:solidFill>
                <a:srgbClr val="C00000"/>
              </a:solidFill>
            </a:endParaRPr>
          </a:p>
          <a:p>
            <a:pPr marL="720000" lvl="1" indent="-28575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cs-CZ" dirty="0">
                <a:solidFill>
                  <a:srgbClr val="002060"/>
                </a:solidFill>
              </a:rPr>
              <a:t>indikátory pro posouzení klimaticky neutrálních akčních plánů</a:t>
            </a:r>
          </a:p>
          <a:p>
            <a:pPr marL="720000" lvl="1" indent="-28575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cs-CZ" dirty="0">
                <a:solidFill>
                  <a:srgbClr val="002060"/>
                </a:solidFill>
              </a:rPr>
              <a:t>metodika pro plánování a monitorování snižování emisí skleníkových plynů; repositář pro dokumentaci</a:t>
            </a:r>
          </a:p>
          <a:p>
            <a:pPr marL="720000" lvl="1" indent="-28575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cs-CZ" dirty="0">
                <a:solidFill>
                  <a:srgbClr val="002060"/>
                </a:solidFill>
              </a:rPr>
              <a:t>identifikace a překonávání bariér bránících klimatické neutralitě</a:t>
            </a:r>
          </a:p>
          <a:p>
            <a:pPr marL="720000" lvl="1" indent="-28575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cs-CZ" dirty="0">
                <a:solidFill>
                  <a:srgbClr val="002060"/>
                </a:solidFill>
              </a:rPr>
              <a:t>koordinace „skupiny měst se závazkem klimatické neutrality “, sdílení dobré praxe</a:t>
            </a:r>
          </a:p>
          <a:p>
            <a:endParaRPr lang="cs-CZ" altLang="cs-CZ" dirty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A8A018A-B6EF-426F-99F6-CC0CF0E09D48}" type="slidenum">
              <a:rPr lang="cs-CZ" altLang="cs-CZ">
                <a:solidFill>
                  <a:srgbClr val="0069B4"/>
                </a:solidFill>
                <a:latin typeface="Verdana" panose="020B060403050404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23</a:t>
            </a:fld>
            <a:endParaRPr lang="cs-CZ" altLang="cs-CZ">
              <a:solidFill>
                <a:srgbClr val="0069B4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360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1800" dirty="0"/>
              <a:t>Oblast 1: Nárůst ambicí v oblasti klimatu (2)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2423593" y="1700809"/>
            <a:ext cx="7633221" cy="4176117"/>
          </a:xfrm>
        </p:spPr>
        <p:txBody>
          <a:bodyPr/>
          <a:lstStyle/>
          <a:p>
            <a:pPr marL="43425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rgbClr val="C00000"/>
                </a:solidFill>
              </a:rPr>
              <a:t>Aktivita </a:t>
            </a:r>
            <a:r>
              <a:rPr lang="en-US" dirty="0">
                <a:solidFill>
                  <a:srgbClr val="C00000"/>
                </a:solidFill>
              </a:rPr>
              <a:t>2: Financial engineering</a:t>
            </a:r>
            <a:endParaRPr lang="cs-CZ" dirty="0">
              <a:solidFill>
                <a:srgbClr val="C00000"/>
              </a:solidFill>
            </a:endParaRPr>
          </a:p>
          <a:p>
            <a:pPr marL="650250" lvl="2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rgbClr val="002060"/>
                </a:solidFill>
              </a:rPr>
              <a:t>- Informace a konzultace městům k přípravě a financování investičních projektů pro dosažení klimatické neutrality měst (osvědčené postupy vyvinuté v projektech H2020 i jiných; finanční řešení </a:t>
            </a:r>
            <a:r>
              <a:rPr lang="cs-CZ" dirty="0" err="1">
                <a:solidFill>
                  <a:srgbClr val="002060"/>
                </a:solidFill>
              </a:rPr>
              <a:t>InvestEU</a:t>
            </a:r>
            <a:r>
              <a:rPr lang="cs-CZ" dirty="0">
                <a:solidFill>
                  <a:srgbClr val="002060"/>
                </a:solidFill>
              </a:rPr>
              <a:t>, EIB, EBRD, ESIF a další)</a:t>
            </a:r>
          </a:p>
          <a:p>
            <a:pPr marL="43425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rgbClr val="C00000"/>
                </a:solidFill>
              </a:rPr>
              <a:t>Aktivita </a:t>
            </a:r>
            <a:r>
              <a:rPr lang="en-US" dirty="0">
                <a:solidFill>
                  <a:srgbClr val="C00000"/>
                </a:solidFill>
              </a:rPr>
              <a:t>3: Social innovation and citizens’ engagement</a:t>
            </a:r>
          </a:p>
          <a:p>
            <a:pPr marL="650250" lvl="2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rgbClr val="002060"/>
                </a:solidFill>
              </a:rPr>
              <a:t>- testování řešení vzešlých v evropského výzkumu a inovací; kombinace se sociálními inovacemi, spolupráce s místními komunitami, zapojování občanů – sdílení zkušeností mezi městy</a:t>
            </a:r>
          </a:p>
          <a:p>
            <a:pPr marL="43425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rgbClr val="C00000"/>
                </a:solidFill>
              </a:rPr>
              <a:t>Aktivita </a:t>
            </a:r>
            <a:r>
              <a:rPr lang="en-US" dirty="0">
                <a:solidFill>
                  <a:srgbClr val="C00000"/>
                </a:solidFill>
              </a:rPr>
              <a:t>4: Research and Innovation for climate-neutral transformation of cities</a:t>
            </a:r>
            <a:endParaRPr lang="cs-CZ" dirty="0">
              <a:solidFill>
                <a:srgbClr val="C00000"/>
              </a:solidFill>
            </a:endParaRPr>
          </a:p>
          <a:p>
            <a:pPr marL="650250" lvl="2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rgbClr val="002060"/>
                </a:solidFill>
              </a:rPr>
              <a:t>Po svém ustavení platforma vyhlásí výzvu/y na podporu velkých pilotních akcí zavádějících systémová řešení (kombinace inovací technologických, inspirovaných přírodou, sociálních, kulturních, regulačních a finančních); „vedoucí“ město + min. 2 další města a/nebo oblasti s méně než 50 000 obyvatel</a:t>
            </a:r>
            <a:endParaRPr lang="en-US" dirty="0">
              <a:solidFill>
                <a:srgbClr val="002060"/>
              </a:solidFill>
            </a:endParaRPr>
          </a:p>
          <a:p>
            <a:pPr marL="936000" lvl="2" indent="-285750">
              <a:spcBef>
                <a:spcPts val="300"/>
              </a:spcBef>
              <a:spcAft>
                <a:spcPts val="0"/>
              </a:spcAft>
              <a:buFontTx/>
              <a:buChar char="-"/>
            </a:pPr>
            <a:endParaRPr lang="en-US" dirty="0">
              <a:solidFill>
                <a:srgbClr val="002060"/>
              </a:solidFill>
            </a:endParaRPr>
          </a:p>
          <a:p>
            <a:endParaRPr lang="cs-CZ" altLang="cs-CZ" dirty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A8A018A-B6EF-426F-99F6-CC0CF0E09D48}" type="slidenum">
              <a:rPr lang="cs-CZ" altLang="cs-CZ">
                <a:solidFill>
                  <a:srgbClr val="0069B4"/>
                </a:solidFill>
                <a:latin typeface="Verdana" panose="020B060403050404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24</a:t>
            </a:fld>
            <a:endParaRPr lang="cs-CZ" altLang="cs-CZ">
              <a:solidFill>
                <a:srgbClr val="0069B4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189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1800" dirty="0"/>
              <a:t>Oblast 1: Nárůst ambicí v oblasti klimatu (3)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2423593" y="1916113"/>
            <a:ext cx="7633221" cy="396081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002060"/>
                </a:solidFill>
              </a:rPr>
              <a:t>Možnost finanční podpory třetím stranám především pod aktivitou 4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002060"/>
                </a:solidFill>
              </a:rPr>
              <a:t>Návaznost na činnost evropských/mezinárodních zastřešujících organizací (např. Pakt starostů a primátorů)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6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b="1" dirty="0">
                <a:solidFill>
                  <a:srgbClr val="002060"/>
                </a:solidFill>
              </a:rPr>
              <a:t>Očekávané dopady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70C0"/>
                </a:solidFill>
              </a:rPr>
              <a:t>komplexní metodologie pro města, která chtějí do roku 2030 dosáhnout klimatické neutrality a zavedení opatření, která tento cíl ve „vedoucích“ městech umožní</a:t>
            </a:r>
          </a:p>
          <a:p>
            <a:pPr marL="285750" indent="-28575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70C0"/>
                </a:solidFill>
              </a:rPr>
              <a:t>větší podíl udržitelných druhů dopravy, snížení negativních externalit městské a příměstské dopravy</a:t>
            </a:r>
          </a:p>
          <a:p>
            <a:pPr marL="285750" indent="-28575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70C0"/>
                </a:solidFill>
              </a:rPr>
              <a:t>dosažení geografické rovnováhy - spolupráce alespoň s jedním městem v každé zemi</a:t>
            </a:r>
          </a:p>
          <a:p>
            <a:pPr marL="285750" indent="-28575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sz="1600" b="1" dirty="0">
              <a:solidFill>
                <a:srgbClr val="0070C0"/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rgbClr val="0070C0"/>
                </a:solidFill>
              </a:rPr>
              <a:t>Výzkumná a inovační akce (RIA)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rgbClr val="0070C0"/>
                </a:solidFill>
              </a:rPr>
              <a:t>Předpoklad financování jednoho projektu</a:t>
            </a:r>
            <a:endParaRPr lang="cs-CZ" b="1" dirty="0"/>
          </a:p>
          <a:p>
            <a:pPr marL="936000" lvl="2" indent="-285750">
              <a:spcBef>
                <a:spcPts val="300"/>
              </a:spcBef>
              <a:spcAft>
                <a:spcPts val="0"/>
              </a:spcAft>
              <a:buFontTx/>
              <a:buChar char="-"/>
            </a:pPr>
            <a:endParaRPr lang="en-US" dirty="0">
              <a:solidFill>
                <a:srgbClr val="002060"/>
              </a:solidFill>
            </a:endParaRPr>
          </a:p>
          <a:p>
            <a:endParaRPr lang="cs-CZ" altLang="cs-CZ" dirty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A8A018A-B6EF-426F-99F6-CC0CF0E09D48}" type="slidenum">
              <a:rPr lang="cs-CZ" altLang="cs-CZ">
                <a:solidFill>
                  <a:srgbClr val="0069B4"/>
                </a:solidFill>
                <a:latin typeface="Verdana" panose="020B060403050404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25</a:t>
            </a:fld>
            <a:endParaRPr lang="cs-CZ" altLang="cs-CZ">
              <a:solidFill>
                <a:srgbClr val="0069B4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605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Oblast 4: Budovy energeticky účinné      a úsporné z hlediska zdrojů (1)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dirty="0"/>
              <a:t>4.1 </a:t>
            </a:r>
            <a:r>
              <a:rPr lang="cs-CZ" altLang="cs-CZ" b="1" dirty="0" err="1"/>
              <a:t>Building</a:t>
            </a:r>
            <a:r>
              <a:rPr lang="cs-CZ" altLang="cs-CZ" b="1" dirty="0"/>
              <a:t> and </a:t>
            </a:r>
            <a:r>
              <a:rPr lang="cs-CZ" altLang="cs-CZ" b="1" dirty="0" err="1"/>
              <a:t>renovating</a:t>
            </a:r>
            <a:r>
              <a:rPr lang="cs-CZ" altLang="cs-CZ" b="1" dirty="0"/>
              <a:t> in </a:t>
            </a:r>
            <a:r>
              <a:rPr lang="cs-CZ" altLang="cs-CZ" b="1" dirty="0" err="1"/>
              <a:t>an</a:t>
            </a:r>
            <a:r>
              <a:rPr lang="cs-CZ" altLang="cs-CZ" b="1" dirty="0"/>
              <a:t> </a:t>
            </a:r>
            <a:r>
              <a:rPr lang="cs-CZ" altLang="cs-CZ" b="1" dirty="0" err="1"/>
              <a:t>energy</a:t>
            </a:r>
            <a:r>
              <a:rPr lang="cs-CZ" altLang="cs-CZ" b="1" dirty="0"/>
              <a:t> and </a:t>
            </a:r>
            <a:r>
              <a:rPr lang="cs-CZ" altLang="cs-CZ" b="1" dirty="0" err="1"/>
              <a:t>resource</a:t>
            </a:r>
            <a:r>
              <a:rPr lang="cs-CZ" altLang="cs-CZ" b="1" dirty="0"/>
              <a:t> </a:t>
            </a:r>
            <a:r>
              <a:rPr lang="cs-CZ" altLang="cs-CZ" b="1" dirty="0" err="1"/>
              <a:t>efficient</a:t>
            </a:r>
            <a:r>
              <a:rPr lang="cs-CZ" altLang="cs-CZ" b="1" dirty="0"/>
              <a:t> </a:t>
            </a:r>
            <a:r>
              <a:rPr lang="cs-CZ" altLang="cs-CZ" b="1" dirty="0" err="1"/>
              <a:t>way</a:t>
            </a:r>
            <a:r>
              <a:rPr lang="cs-CZ" altLang="cs-CZ" b="1" dirty="0"/>
              <a:t> </a:t>
            </a:r>
          </a:p>
          <a:p>
            <a:pPr>
              <a:defRPr/>
            </a:pPr>
            <a:r>
              <a:rPr lang="cs-CZ" altLang="cs-CZ" dirty="0"/>
              <a:t>Veřejná konzultace do 9. 7. 2020:</a:t>
            </a:r>
          </a:p>
          <a:p>
            <a:pPr marL="0" indent="0">
              <a:buNone/>
              <a:defRPr/>
            </a:pPr>
            <a:r>
              <a:rPr lang="cs-CZ" dirty="0">
                <a:hlinkClick r:id="rId2"/>
              </a:rPr>
              <a:t>https://ec.europa.eu/info/news/preparing-future-renovation-wave-initiative-have-your-say-2020-jun-12_en</a:t>
            </a:r>
            <a:endParaRPr lang="cs-CZ" altLang="cs-CZ" dirty="0"/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84F15FC-F952-4796-A517-DAAC0AA18DFA}" type="slidenum">
              <a:rPr lang="cs-CZ" altLang="cs-CZ">
                <a:solidFill>
                  <a:srgbClr val="0069B4"/>
                </a:solidFill>
                <a:latin typeface="Verdana" panose="020B060403050404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26</a:t>
            </a:fld>
            <a:endParaRPr lang="cs-CZ" altLang="cs-CZ">
              <a:solidFill>
                <a:srgbClr val="0069B4"/>
              </a:solidFill>
              <a:latin typeface="Verdana" panose="020B0604030504040204" pitchFamily="34" charset="0"/>
            </a:endParaRPr>
          </a:p>
        </p:txBody>
      </p:sp>
      <p:pic>
        <p:nvPicPr>
          <p:cNvPr id="11269" name="Obrázek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8" r="27414" b="23000"/>
          <a:stretch>
            <a:fillRect/>
          </a:stretch>
        </p:blipFill>
        <p:spPr bwMode="auto">
          <a:xfrm>
            <a:off x="3503614" y="3429001"/>
            <a:ext cx="381952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081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Oblast 4: Budovy energeticky účinné      a úsporné z hlediska zdrojů (2)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2782889" y="1700808"/>
            <a:ext cx="7273925" cy="4248472"/>
          </a:xfrm>
        </p:spPr>
        <p:txBody>
          <a:bodyPr/>
          <a:lstStyle/>
          <a:p>
            <a:pPr marL="0" indent="0">
              <a:buNone/>
            </a:pPr>
            <a:r>
              <a:rPr lang="cs-CZ" altLang="cs-CZ" b="1" dirty="0">
                <a:solidFill>
                  <a:srgbClr val="0070C0"/>
                </a:solidFill>
              </a:rPr>
              <a:t>Inovační akce (IA)</a:t>
            </a:r>
          </a:p>
          <a:p>
            <a:r>
              <a:rPr lang="cs-CZ" altLang="cs-CZ" dirty="0"/>
              <a:t>Přechod k budovám s nulovými emisemi/k nulově znečišťujícím budovám, s kladnou bilancí z hlediska produkce energie, v udržitelných zelených oblastech – pro nové budovy i při rekonstrukcích starých budov</a:t>
            </a:r>
          </a:p>
          <a:p>
            <a:r>
              <a:rPr lang="cs-CZ" altLang="cs-CZ" dirty="0"/>
              <a:t>Alespoň dva demonstrační projekty odlišného typu v celém jejich životním cyklu</a:t>
            </a:r>
          </a:p>
          <a:p>
            <a:r>
              <a:rPr lang="cs-CZ" altLang="cs-CZ" dirty="0"/>
              <a:t>Koncept „</a:t>
            </a:r>
            <a:r>
              <a:rPr lang="cs-CZ" altLang="cs-CZ" dirty="0" err="1"/>
              <a:t>Living</a:t>
            </a:r>
            <a:r>
              <a:rPr lang="cs-CZ" altLang="cs-CZ" dirty="0"/>
              <a:t> </a:t>
            </a:r>
            <a:r>
              <a:rPr lang="cs-CZ" altLang="cs-CZ" dirty="0" err="1"/>
              <a:t>Labs</a:t>
            </a:r>
            <a:r>
              <a:rPr lang="cs-CZ" altLang="cs-CZ" dirty="0"/>
              <a:t>“</a:t>
            </a:r>
          </a:p>
          <a:p>
            <a:r>
              <a:rPr lang="cs-CZ" altLang="cs-CZ" dirty="0"/>
              <a:t>Vytvoření inovačních klastrů v několika odlišných částech Evropy, s případnou návazností na další iniciativy (např. R&amp;I partnerství)</a:t>
            </a:r>
          </a:p>
          <a:p>
            <a:r>
              <a:rPr lang="cs-CZ" altLang="cs-CZ" dirty="0"/>
              <a:t>Výhled na zvětšení měřítka konceptů a jejich replikaci</a:t>
            </a:r>
          </a:p>
          <a:p>
            <a:r>
              <a:rPr lang="cs-CZ" altLang="cs-CZ" dirty="0"/>
              <a:t>Standardizace a regulatorní aspekty</a:t>
            </a:r>
          </a:p>
          <a:p>
            <a:r>
              <a:rPr lang="cs-CZ" altLang="cs-CZ" b="1" dirty="0"/>
              <a:t>TRL 5/6 na 7/8</a:t>
            </a:r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6D33CF-2E3E-4583-A23B-B1F42A4FBC28}" type="slidenum">
              <a:rPr lang="cs-CZ" altLang="cs-CZ">
                <a:solidFill>
                  <a:srgbClr val="0069B4"/>
                </a:solidFill>
                <a:latin typeface="Verdana" panose="020B060403050404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27</a:t>
            </a:fld>
            <a:endParaRPr lang="cs-CZ" altLang="cs-CZ">
              <a:solidFill>
                <a:srgbClr val="0069B4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34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Oblast 4: Budovy energeticky účinné      a úsporné z hlediska zdrojů (3)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2782889" y="1556792"/>
            <a:ext cx="7273925" cy="4536504"/>
          </a:xfrm>
        </p:spPr>
        <p:txBody>
          <a:bodyPr/>
          <a:lstStyle/>
          <a:p>
            <a:pPr marL="0" indent="0">
              <a:buNone/>
            </a:pPr>
            <a:r>
              <a:rPr lang="cs-CZ" altLang="cs-CZ" dirty="0"/>
              <a:t>Očekávané dopady projektu (oproti stávajícímu stavu):</a:t>
            </a:r>
          </a:p>
          <a:p>
            <a:r>
              <a:rPr lang="cs-CZ" altLang="cs-CZ" dirty="0"/>
              <a:t>Úspory primární energie (v </a:t>
            </a:r>
            <a:r>
              <a:rPr lang="cs-CZ" altLang="cs-CZ" dirty="0" err="1"/>
              <a:t>GWh</a:t>
            </a:r>
            <a:r>
              <a:rPr lang="cs-CZ" altLang="cs-CZ" dirty="0"/>
              <a:t>/rok);</a:t>
            </a:r>
          </a:p>
          <a:p>
            <a:r>
              <a:rPr lang="cs-CZ" altLang="cs-CZ" dirty="0"/>
              <a:t>Investice do udržitelné energie (M€)</a:t>
            </a:r>
          </a:p>
          <a:p>
            <a:r>
              <a:rPr lang="cs-CZ" altLang="cs-CZ" dirty="0"/>
              <a:t>Budovy s vysokou energetickou účinností u rekonstrukcí/s kladnou energetickou bilancí u nových budov</a:t>
            </a:r>
          </a:p>
          <a:p>
            <a:r>
              <a:rPr lang="cs-CZ" altLang="cs-CZ" dirty="0"/>
              <a:t>Minimalizace emisí CO2 pro celý životní cyklus – LCA (</a:t>
            </a:r>
            <a:r>
              <a:rPr lang="cs-CZ" altLang="cs-CZ" dirty="0" err="1"/>
              <a:t>Life</a:t>
            </a:r>
            <a:r>
              <a:rPr lang="cs-CZ" altLang="cs-CZ" dirty="0"/>
              <a:t> </a:t>
            </a:r>
            <a:r>
              <a:rPr lang="cs-CZ" altLang="cs-CZ" dirty="0" err="1"/>
              <a:t>Cycle</a:t>
            </a:r>
            <a:r>
              <a:rPr lang="cs-CZ" altLang="cs-CZ" dirty="0"/>
              <a:t> </a:t>
            </a:r>
            <a:r>
              <a:rPr lang="cs-CZ" altLang="cs-CZ" dirty="0" err="1"/>
              <a:t>Assessment</a:t>
            </a:r>
            <a:r>
              <a:rPr lang="cs-CZ" altLang="cs-CZ" dirty="0"/>
              <a:t>) „</a:t>
            </a:r>
            <a:r>
              <a:rPr lang="cs-CZ" altLang="cs-CZ" dirty="0" err="1"/>
              <a:t>cradle</a:t>
            </a:r>
            <a:r>
              <a:rPr lang="cs-CZ" altLang="cs-CZ" dirty="0"/>
              <a:t> to </a:t>
            </a:r>
            <a:r>
              <a:rPr lang="cs-CZ" altLang="cs-CZ" dirty="0" err="1"/>
              <a:t>cradle</a:t>
            </a:r>
            <a:r>
              <a:rPr lang="cs-CZ" altLang="cs-CZ" dirty="0"/>
              <a:t>“</a:t>
            </a:r>
          </a:p>
          <a:p>
            <a:r>
              <a:rPr lang="cs-CZ" altLang="cs-CZ" dirty="0"/>
              <a:t>Snížení energie obsažené v budovách o 50 %</a:t>
            </a:r>
          </a:p>
          <a:p>
            <a:r>
              <a:rPr lang="cs-CZ" altLang="cs-CZ" dirty="0"/>
              <a:t>Minimalizace znečištění ovzduší pro celé „</a:t>
            </a:r>
            <a:r>
              <a:rPr lang="cs-CZ" altLang="cs-CZ" dirty="0" err="1"/>
              <a:t>cradle</a:t>
            </a:r>
            <a:r>
              <a:rPr lang="cs-CZ" altLang="cs-CZ" dirty="0"/>
              <a:t> to </a:t>
            </a:r>
            <a:r>
              <a:rPr lang="cs-CZ" altLang="cs-CZ" dirty="0" err="1"/>
              <a:t>cradle</a:t>
            </a:r>
            <a:r>
              <a:rPr lang="cs-CZ" altLang="cs-CZ" dirty="0"/>
              <a:t>“ LCA v porovnání se stávající situací</a:t>
            </a:r>
          </a:p>
          <a:p>
            <a:r>
              <a:rPr lang="cs-CZ" altLang="cs-CZ" dirty="0"/>
              <a:t>Vysoký potenciál replikovatelnosti</a:t>
            </a:r>
          </a:p>
          <a:p>
            <a:r>
              <a:rPr lang="cs-CZ" altLang="cs-CZ" dirty="0"/>
              <a:t>Zkrácení času výstavby/rekonstrukce a nákladů o min. 30 %</a:t>
            </a:r>
          </a:p>
          <a:p>
            <a:r>
              <a:rPr lang="cs-CZ" altLang="cs-CZ" dirty="0"/>
              <a:t>Zlepšení vnitřního prostředí v budovách o 30 %</a:t>
            </a:r>
          </a:p>
          <a:p>
            <a:r>
              <a:rPr lang="cs-CZ" altLang="cs-CZ" dirty="0"/>
              <a:t>Vývoj postupů s nulovými GHG pro stavební sektor</a:t>
            </a:r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6D33CF-2E3E-4583-A23B-B1F42A4FBC28}" type="slidenum">
              <a:rPr lang="cs-CZ" altLang="cs-CZ">
                <a:solidFill>
                  <a:srgbClr val="0069B4"/>
                </a:solidFill>
                <a:latin typeface="Verdana" panose="020B060403050404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</a:t>
            </a:fld>
            <a:endParaRPr lang="cs-CZ" altLang="cs-CZ">
              <a:solidFill>
                <a:srgbClr val="0069B4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831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1900" dirty="0"/>
              <a:t>Oblast 5: Udržitelná a chytrá mobilita (1)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5.1 Green </a:t>
            </a:r>
            <a:r>
              <a:rPr lang="cs-CZ" altLang="cs-CZ" b="1" dirty="0" err="1"/>
              <a:t>Airports</a:t>
            </a:r>
            <a:r>
              <a:rPr lang="cs-CZ" altLang="cs-CZ" b="1" dirty="0"/>
              <a:t> and </a:t>
            </a:r>
            <a:r>
              <a:rPr lang="cs-CZ" altLang="cs-CZ" b="1" dirty="0" err="1"/>
              <a:t>Ports</a:t>
            </a:r>
            <a:r>
              <a:rPr lang="cs-CZ" altLang="cs-CZ" b="1" dirty="0"/>
              <a:t> as </a:t>
            </a:r>
            <a:r>
              <a:rPr lang="cs-CZ" altLang="cs-CZ" b="1" dirty="0" err="1"/>
              <a:t>Hubs</a:t>
            </a:r>
            <a:r>
              <a:rPr lang="cs-CZ" altLang="cs-CZ" b="1" dirty="0"/>
              <a:t> </a:t>
            </a:r>
            <a:r>
              <a:rPr lang="cs-CZ" altLang="cs-CZ" b="1" dirty="0" err="1"/>
              <a:t>for</a:t>
            </a:r>
            <a:r>
              <a:rPr lang="cs-CZ" altLang="cs-CZ" b="1" dirty="0"/>
              <a:t> </a:t>
            </a:r>
            <a:r>
              <a:rPr lang="cs-CZ" altLang="cs-CZ" b="1" dirty="0" err="1"/>
              <a:t>Sustainable</a:t>
            </a:r>
            <a:r>
              <a:rPr lang="cs-CZ" altLang="cs-CZ" b="1" dirty="0"/>
              <a:t> and Smart Mobility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rgbClr val="0070C0"/>
                </a:solidFill>
              </a:rPr>
              <a:t>Inovační akce (IA)</a:t>
            </a:r>
          </a:p>
          <a:p>
            <a:r>
              <a:rPr lang="cs-CZ" altLang="cs-CZ" dirty="0"/>
              <a:t>Návrhy se zaměří buď na „Zelená letiště“ nebo na „Zelené přístavy“; doporučená doba projektu 48 až 60 měsíců</a:t>
            </a:r>
          </a:p>
          <a:p>
            <a:pPr marL="0" indent="0">
              <a:buNone/>
            </a:pPr>
            <a:r>
              <a:rPr lang="cs-CZ" altLang="cs-CZ" b="1" dirty="0"/>
              <a:t>Zelená letiště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cs-CZ" dirty="0"/>
              <a:t>Doprava </a:t>
            </a:r>
          </a:p>
          <a:p>
            <a:pPr marL="887413" lvl="1" indent="-342900">
              <a:buAutoNum type="alphaLcParenR"/>
            </a:pPr>
            <a:r>
              <a:rPr lang="cs-CZ" altLang="cs-CZ" dirty="0"/>
              <a:t>Z města na letiště</a:t>
            </a:r>
          </a:p>
          <a:p>
            <a:pPr marL="887413" lvl="1" indent="-342900">
              <a:buAutoNum type="alphaLcParenR"/>
            </a:pPr>
            <a:r>
              <a:rPr lang="cs-CZ" altLang="cs-CZ" dirty="0"/>
              <a:t>Z letiště k letadlu</a:t>
            </a:r>
          </a:p>
          <a:p>
            <a:pPr marL="887413" lvl="1" indent="-342900">
              <a:buAutoNum type="alphaLcParenR"/>
            </a:pPr>
            <a:r>
              <a:rPr lang="cs-CZ" altLang="cs-CZ" dirty="0"/>
              <a:t>Letištní plochy (např. logistika; výroba zelené energie)</a:t>
            </a:r>
          </a:p>
          <a:p>
            <a:pPr marL="0" indent="0">
              <a:buNone/>
            </a:pPr>
            <a:r>
              <a:rPr lang="cs-CZ" altLang="cs-CZ" dirty="0"/>
              <a:t>2. Terminál</a:t>
            </a:r>
          </a:p>
          <a:p>
            <a:pPr marL="0" indent="0">
              <a:buNone/>
            </a:pPr>
            <a:r>
              <a:rPr lang="cs-CZ" altLang="cs-CZ" dirty="0"/>
              <a:t>3. Energie</a:t>
            </a:r>
          </a:p>
          <a:p>
            <a:pPr marL="0" indent="0">
              <a:buNone/>
            </a:pPr>
            <a:r>
              <a:rPr lang="cs-CZ" altLang="cs-CZ" dirty="0"/>
              <a:t>4. Průřezové aspekty</a:t>
            </a:r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C3BBC3F-5894-4152-89BD-991DE32C5ABB}" type="slidenum">
              <a:rPr lang="cs-CZ" altLang="cs-CZ">
                <a:solidFill>
                  <a:srgbClr val="0069B4"/>
                </a:solidFill>
                <a:latin typeface="Verdana" panose="020B060403050404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29</a:t>
            </a:fld>
            <a:endParaRPr lang="cs-CZ" altLang="cs-CZ">
              <a:solidFill>
                <a:srgbClr val="0069B4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41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sah 1"/>
          <p:cNvSpPr>
            <a:spLocks noGrp="1"/>
          </p:cNvSpPr>
          <p:nvPr>
            <p:ph idx="1"/>
          </p:nvPr>
        </p:nvSpPr>
        <p:spPr bwMode="auto">
          <a:xfrm>
            <a:off x="335360" y="1484784"/>
            <a:ext cx="11665296" cy="510909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sz="1900" b="1" dirty="0"/>
              <a:t>10:00 </a:t>
            </a:r>
            <a:r>
              <a:rPr lang="cs-CZ" altLang="cs-CZ" sz="1900" dirty="0"/>
              <a:t>Zahájení ze strany MMR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br>
              <a:rPr lang="cs-CZ" altLang="cs-CZ" sz="1900" b="1" dirty="0"/>
            </a:br>
            <a:r>
              <a:rPr lang="cs-CZ" altLang="cs-CZ" sz="1900" b="1" dirty="0"/>
              <a:t>10:10 – 12:00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cs-CZ" altLang="cs-CZ" sz="1900" dirty="0"/>
              <a:t>	Kontrola stavu plnění úkolů z 17. jednání PS pro SC 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cs-CZ" altLang="cs-CZ" sz="1900" dirty="0"/>
              <a:t>	Aktuální informace k dění v agendě Smart </a:t>
            </a:r>
            <a:r>
              <a:rPr lang="cs-CZ" altLang="cs-CZ" sz="1900" dirty="0" err="1"/>
              <a:t>Cities</a:t>
            </a:r>
            <a:r>
              <a:rPr lang="cs-CZ" altLang="cs-CZ" sz="1900" dirty="0"/>
              <a:t> ze strany MMR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sz="1900" dirty="0"/>
              <a:t> 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sz="1900" b="1" dirty="0"/>
              <a:t>Prezentace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900" dirty="0"/>
              <a:t>	</a:t>
            </a:r>
            <a:r>
              <a:rPr lang="cs-CZ" sz="1900" dirty="0"/>
              <a:t>Zelená dohoda pro Evropu – výzva k podávání návrhů do Horizont 2020</a:t>
            </a:r>
            <a:r>
              <a:rPr lang="cs-CZ" altLang="cs-CZ" sz="1900" dirty="0"/>
              <a:t>: V. </a:t>
            </a:r>
            <a:r>
              <a:rPr lang="cs-CZ" altLang="cs-CZ" sz="1900" dirty="0" err="1"/>
              <a:t>Korittová</a:t>
            </a:r>
            <a:r>
              <a:rPr lang="cs-CZ" altLang="cs-CZ" sz="1900" dirty="0"/>
              <a:t>, TC AV ČR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900" dirty="0"/>
              <a:t>	</a:t>
            </a:r>
            <a:r>
              <a:rPr lang="cs-CZ" sz="1900" dirty="0">
                <a:sym typeface="Source Sans Pro"/>
              </a:rPr>
              <a:t>Informace k možnostem získání dotace prostřednictvím projektu </a:t>
            </a:r>
            <a:r>
              <a:rPr lang="en-GB" sz="1900" dirty="0">
                <a:sym typeface="Source Sans Pro"/>
              </a:rPr>
              <a:t>EUCF</a:t>
            </a:r>
            <a:r>
              <a:rPr lang="cs-CZ" altLang="cs-CZ" sz="1900" dirty="0"/>
              <a:t>: J. </a:t>
            </a:r>
            <a:r>
              <a:rPr lang="cs-CZ" altLang="cs-CZ" sz="1900" dirty="0" err="1"/>
              <a:t>Pejter</a:t>
            </a:r>
            <a:r>
              <a:rPr lang="cs-CZ" altLang="cs-CZ" sz="1900" dirty="0"/>
              <a:t>, ENVIROS, s.r.o.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900" dirty="0"/>
              <a:t>	Koncepce implementace Smart City: MMR + R. Bízková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900" b="1" dirty="0"/>
              <a:t>	</a:t>
            </a:r>
            <a:r>
              <a:rPr lang="cs-CZ" altLang="cs-CZ" sz="1900" dirty="0"/>
              <a:t>Aktuální informace k dění v agendě Smart </a:t>
            </a:r>
            <a:r>
              <a:rPr lang="cs-CZ" altLang="cs-CZ" sz="1900" dirty="0" err="1"/>
              <a:t>Cities</a:t>
            </a:r>
            <a:r>
              <a:rPr lang="cs-CZ" altLang="cs-CZ" sz="1900" dirty="0"/>
              <a:t> ze strany MMR a členů PS 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endParaRPr lang="cs-CZ" altLang="cs-CZ" sz="1900" b="1" dirty="0"/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sz="1900" b="1" dirty="0"/>
              <a:t>12:00 – 12:30 </a:t>
            </a:r>
            <a:endParaRPr lang="cs-CZ" altLang="cs-CZ" sz="1900" dirty="0"/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sz="1900" dirty="0"/>
              <a:t>Informace  o pořádaných akcích, různé a závěr</a:t>
            </a:r>
          </a:p>
        </p:txBody>
      </p:sp>
      <p:sp>
        <p:nvSpPr>
          <p:cNvPr id="15363" name="Nadpis 2"/>
          <p:cNvSpPr>
            <a:spLocks noGrp="1"/>
          </p:cNvSpPr>
          <p:nvPr>
            <p:ph type="title"/>
          </p:nvPr>
        </p:nvSpPr>
        <p:spPr bwMode="auto">
          <a:xfrm>
            <a:off x="3143672" y="620688"/>
            <a:ext cx="2663825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cs-CZ" altLang="cs-CZ" dirty="0"/>
              <a:t>Program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1900" dirty="0"/>
              <a:t>Oblast 5: Udržitelná a chytrá mobilita (2)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b="1" dirty="0"/>
              <a:t>Zelené přístavy</a:t>
            </a:r>
          </a:p>
          <a:p>
            <a:pPr marL="0" indent="0">
              <a:buNone/>
            </a:pPr>
            <a:r>
              <a:rPr lang="cs-CZ" altLang="cs-CZ" dirty="0"/>
              <a:t>Udržitelné mořské a vnitrozemské přístavy</a:t>
            </a:r>
          </a:p>
          <a:p>
            <a:pPr marL="0" indent="0">
              <a:buNone/>
            </a:pPr>
            <a:r>
              <a:rPr lang="cs-CZ" altLang="cs-CZ" dirty="0"/>
              <a:t>8 aspektů, z nichž projekt musí řešit alespoň 6</a:t>
            </a:r>
          </a:p>
          <a:p>
            <a:r>
              <a:rPr lang="cs-CZ" altLang="cs-CZ" dirty="0"/>
              <a:t>Integrované dodávky a výroba nízkoemisní energie</a:t>
            </a:r>
          </a:p>
          <a:p>
            <a:r>
              <a:rPr lang="cs-CZ" altLang="cs-CZ" dirty="0"/>
              <a:t>Udržitelnost infrastruktur</a:t>
            </a:r>
          </a:p>
          <a:p>
            <a:r>
              <a:rPr lang="cs-CZ" altLang="cs-CZ" dirty="0"/>
              <a:t>Logistika</a:t>
            </a:r>
          </a:p>
          <a:p>
            <a:r>
              <a:rPr lang="cs-CZ" altLang="cs-CZ" dirty="0"/>
              <a:t>Kladné dopady digitalizace</a:t>
            </a:r>
          </a:p>
          <a:p>
            <a:r>
              <a:rPr lang="cs-CZ" altLang="cs-CZ" dirty="0"/>
              <a:t>Multimodální přístup k dopravním uzlům </a:t>
            </a:r>
          </a:p>
          <a:p>
            <a:r>
              <a:rPr lang="cs-CZ" altLang="cs-CZ" dirty="0"/>
              <a:t>Tržní mechanismy, regulatorní aspekty</a:t>
            </a:r>
          </a:p>
          <a:p>
            <a:r>
              <a:rPr lang="cs-CZ" altLang="cs-CZ" dirty="0"/>
              <a:t>Interakce mezi zainteresovanými subjekty</a:t>
            </a:r>
          </a:p>
          <a:p>
            <a:r>
              <a:rPr lang="cs-CZ" altLang="cs-CZ" dirty="0"/>
              <a:t>Vytvoření „Master </a:t>
            </a:r>
            <a:r>
              <a:rPr lang="cs-CZ" altLang="cs-CZ" dirty="0" err="1"/>
              <a:t>Plan</a:t>
            </a:r>
            <a:r>
              <a:rPr lang="cs-CZ" altLang="cs-CZ" dirty="0"/>
              <a:t>“ pro budoucí Zelený přístav pro 2030, 2040 a 2050</a:t>
            </a:r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C3BBC3F-5894-4152-89BD-991DE32C5ABB}" type="slidenum">
              <a:rPr lang="cs-CZ" altLang="cs-CZ">
                <a:solidFill>
                  <a:srgbClr val="0069B4"/>
                </a:solidFill>
                <a:latin typeface="Verdana" panose="020B060403050404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30</a:t>
            </a:fld>
            <a:endParaRPr lang="cs-CZ" altLang="cs-CZ">
              <a:solidFill>
                <a:srgbClr val="0069B4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678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Zdroje informací</a:t>
            </a:r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CORDIS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https://cordis.europa.eu/search/en</a:t>
            </a:r>
            <a:endParaRPr lang="cs-CZ" dirty="0"/>
          </a:p>
          <a:p>
            <a:pPr>
              <a:defRPr/>
            </a:pPr>
            <a:r>
              <a:rPr lang="cs-CZ" b="1" dirty="0"/>
              <a:t>TC</a:t>
            </a:r>
            <a:r>
              <a:rPr lang="cs-CZ" dirty="0"/>
              <a:t>:	      </a:t>
            </a:r>
            <a:r>
              <a:rPr lang="cs-CZ" dirty="0">
                <a:hlinkClick r:id="rId3"/>
              </a:rPr>
              <a:t>http://www.tc.cz/</a:t>
            </a:r>
            <a:r>
              <a:rPr lang="cs-CZ" dirty="0"/>
              <a:t> </a:t>
            </a:r>
          </a:p>
          <a:p>
            <a:pPr lvl="3">
              <a:buFontTx/>
              <a:buNone/>
              <a:defRPr/>
            </a:pPr>
            <a:r>
              <a:rPr lang="cs-CZ" sz="1800" dirty="0">
                <a:ea typeface="+mn-ea"/>
                <a:cs typeface="+mn-cs"/>
                <a:hlinkClick r:id="rId4"/>
              </a:rPr>
              <a:t>http://www.h2020.cz/</a:t>
            </a:r>
            <a:endParaRPr lang="cs-CZ" sz="1800" dirty="0">
              <a:ea typeface="+mn-ea"/>
              <a:cs typeface="+mn-cs"/>
              <a:hlinkClick r:id="rId3"/>
            </a:endParaRPr>
          </a:p>
          <a:p>
            <a:pPr>
              <a:defRPr/>
            </a:pPr>
            <a:r>
              <a:rPr lang="cs-CZ" b="1" dirty="0"/>
              <a:t>CZELO:</a:t>
            </a:r>
            <a:r>
              <a:rPr lang="cs-CZ" dirty="0"/>
              <a:t>    </a:t>
            </a:r>
            <a:r>
              <a:rPr lang="cs-CZ" dirty="0">
                <a:hlinkClick r:id="rId5"/>
              </a:rPr>
              <a:t>www.</a:t>
            </a:r>
            <a:r>
              <a:rPr lang="cs-CZ" dirty="0" err="1">
                <a:hlinkClick r:id="rId5"/>
              </a:rPr>
              <a:t>czelo.cz</a:t>
            </a:r>
            <a:endParaRPr lang="cs-CZ" dirty="0">
              <a:hlinkClick r:id="rId5"/>
            </a:endParaRPr>
          </a:p>
          <a:p>
            <a:pPr>
              <a:defRPr/>
            </a:pPr>
            <a:r>
              <a:rPr lang="cs-CZ" b="1" dirty="0"/>
              <a:t>Funding and Tender </a:t>
            </a:r>
            <a:r>
              <a:rPr lang="en-GB" b="1" dirty="0"/>
              <a:t>Opportunities</a:t>
            </a:r>
            <a:r>
              <a:rPr lang="cs-CZ" b="1" dirty="0"/>
              <a:t> Portal</a:t>
            </a:r>
            <a:r>
              <a:rPr lang="cs-CZ" dirty="0"/>
              <a:t>:</a:t>
            </a:r>
          </a:p>
          <a:p>
            <a:pPr>
              <a:buFontTx/>
              <a:buNone/>
              <a:defRPr/>
            </a:pPr>
            <a:r>
              <a:rPr lang="cs-CZ" dirty="0"/>
              <a:t>	</a:t>
            </a:r>
            <a:r>
              <a:rPr lang="cs-CZ" dirty="0">
                <a:hlinkClick r:id="rId6"/>
              </a:rPr>
              <a:t>https://ec.europa.eu/info/funding-tenders/opportunities/portal/screen/home</a:t>
            </a:r>
            <a:r>
              <a:rPr lang="cs-CZ" dirty="0"/>
              <a:t> </a:t>
            </a:r>
            <a:endParaRPr lang="cs-CZ" dirty="0">
              <a:hlinkClick r:id="rId5"/>
            </a:endParaRPr>
          </a:p>
          <a:p>
            <a:pPr>
              <a:defRPr/>
            </a:pPr>
            <a:r>
              <a:rPr lang="cs-CZ" b="1" dirty="0"/>
              <a:t>Výzkum v EU:</a:t>
            </a:r>
          </a:p>
          <a:p>
            <a:pPr>
              <a:buFontTx/>
              <a:buNone/>
              <a:defRPr/>
            </a:pPr>
            <a:r>
              <a:rPr lang="cs-CZ" dirty="0"/>
              <a:t>	</a:t>
            </a:r>
            <a:r>
              <a:rPr lang="en-US" dirty="0">
                <a:hlinkClick r:id="rId7"/>
              </a:rPr>
              <a:t>ec.europa.eu/research </a:t>
            </a:r>
            <a:endParaRPr lang="cs-CZ" dirty="0"/>
          </a:p>
          <a:p>
            <a:pPr>
              <a:buFontTx/>
              <a:buNone/>
              <a:defRPr/>
            </a:pPr>
            <a:endParaRPr lang="cs-CZ" dirty="0"/>
          </a:p>
          <a:p>
            <a:pPr algn="ctr">
              <a:buFontTx/>
              <a:buNone/>
              <a:defRPr/>
            </a:pPr>
            <a:r>
              <a:rPr lang="cs-CZ" sz="2400" b="1" dirty="0"/>
              <a:t>Děkuji Vám za pozornost.</a:t>
            </a:r>
          </a:p>
          <a:p>
            <a:pPr algn="ctr">
              <a:buFontTx/>
              <a:buNone/>
              <a:defRPr/>
            </a:pPr>
            <a:endParaRPr lang="cs-CZ" sz="2400" b="1" dirty="0"/>
          </a:p>
          <a:p>
            <a:pPr algn="ctr">
              <a:buFontTx/>
              <a:buNone/>
              <a:defRPr/>
            </a:pPr>
            <a:endParaRPr lang="cs-CZ" sz="2400" b="1" dirty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415A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00415A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415A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415A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15A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Verdana" panose="020B060403050404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fld id="{81B46959-C359-4E3F-A5E0-F4F36E63DA15}" type="slidenum">
              <a:rPr lang="cs-CZ" altLang="cs-CZ">
                <a:solidFill>
                  <a:srgbClr val="0069B4"/>
                </a:solidFill>
              </a:rPr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</a:pPr>
              <a:t>31</a:t>
            </a:fld>
            <a:endParaRPr lang="cs-CZ" altLang="cs-CZ">
              <a:solidFill>
                <a:srgbClr val="0069B4"/>
              </a:solidFill>
            </a:endParaRPr>
          </a:p>
        </p:txBody>
      </p:sp>
      <p:pic>
        <p:nvPicPr>
          <p:cNvPr id="14341" name="Obráze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2276475"/>
            <a:ext cx="152241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063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2"/>
          <p:cNvSpPr>
            <a:spLocks noGrp="1"/>
          </p:cNvSpPr>
          <p:nvPr>
            <p:ph type="title"/>
          </p:nvPr>
        </p:nvSpPr>
        <p:spPr bwMode="auto">
          <a:xfrm>
            <a:off x="1985963" y="2066739"/>
            <a:ext cx="8291512" cy="244760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altLang="cs-CZ" dirty="0"/>
              <a:t>2. EUROPEAN CITY FACILITY</a:t>
            </a:r>
            <a:br>
              <a:rPr lang="cs-CZ" altLang="cs-CZ" dirty="0"/>
            </a:br>
            <a:r>
              <a:rPr lang="cs-CZ" altLang="cs-CZ" dirty="0"/>
              <a:t> - i</a:t>
            </a:r>
            <a:r>
              <a:rPr lang="cs-CZ" sz="2800" dirty="0">
                <a:sym typeface="Source Sans Pro"/>
              </a:rPr>
              <a:t>nformace k možnostem získání dotace prostřednictvím projektu EUCF </a:t>
            </a:r>
            <a:br>
              <a:rPr lang="cs-CZ" sz="2800" dirty="0">
                <a:sym typeface="Source Sans Pro Light"/>
              </a:rPr>
            </a:br>
            <a:br>
              <a:rPr lang="cs-CZ" altLang="cs-CZ" sz="2800" dirty="0"/>
            </a:b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Source Sans Pro Light"/>
              </a:rPr>
              <a:t>Jan </a:t>
            </a:r>
            <a:r>
              <a:rPr lang="cs-CZ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Source Sans Pro Light"/>
              </a:rPr>
              <a:t>Pejter</a:t>
            </a: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Source Sans Pro Light"/>
              </a:rPr>
              <a:t>, Vlasta Švejnohová</a:t>
            </a:r>
            <a:b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ource Sans Pro Light"/>
                <a:sym typeface="Source Sans Pro Light"/>
              </a:rPr>
            </a:br>
            <a:r>
              <a:rPr lang="cs-CZ" altLang="cs-CZ" sz="2000" b="0" dirty="0" err="1">
                <a:solidFill>
                  <a:schemeClr val="tx1"/>
                </a:solidFill>
              </a:rPr>
              <a:t>Enviros</a:t>
            </a:r>
            <a:r>
              <a:rPr lang="cs-CZ" altLang="cs-CZ" sz="2000" b="0" dirty="0">
                <a:solidFill>
                  <a:schemeClr val="tx1"/>
                </a:solidFill>
              </a:rPr>
              <a:t>, s.r.o.</a:t>
            </a:r>
          </a:p>
        </p:txBody>
      </p:sp>
      <p:sp>
        <p:nvSpPr>
          <p:cNvPr id="30723" name="Nadpis 2"/>
          <p:cNvSpPr txBox="1">
            <a:spLocks/>
          </p:cNvSpPr>
          <p:nvPr/>
        </p:nvSpPr>
        <p:spPr bwMode="auto">
          <a:xfrm>
            <a:off x="5375920" y="476672"/>
            <a:ext cx="84248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3200" b="1" dirty="0">
                <a:solidFill>
                  <a:srgbClr val="000099"/>
                </a:solidFill>
              </a:rPr>
              <a:t> PREZENTACE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478" y="0"/>
            <a:ext cx="10190263" cy="7165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"/>
          <p:cNvSpPr txBox="1"/>
          <p:nvPr/>
        </p:nvSpPr>
        <p:spPr>
          <a:xfrm>
            <a:off x="4726217" y="3292853"/>
            <a:ext cx="6426524" cy="224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80" tIns="45827" rIns="91680" bIns="45827" anchor="b" anchorCtr="0">
            <a:noAutofit/>
          </a:bodyPr>
          <a:lstStyle/>
          <a:p>
            <a:pPr defTabSz="91696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3610" kern="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</a:t>
            </a:r>
            <a:r>
              <a:rPr lang="cs-CZ" sz="3209" kern="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nformace k možnostem získání dotace prostřednictvím projektu </a:t>
            </a:r>
            <a:r>
              <a:rPr lang="en-GB" sz="3209" kern="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EUCF </a:t>
            </a:r>
            <a:endParaRPr sz="3209" kern="0" dirty="0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defTabSz="91696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2407" kern="0" dirty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                                                 23.6.2020</a:t>
            </a:r>
          </a:p>
          <a:p>
            <a:pPr defTabSz="91696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1805" kern="0" dirty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Jan </a:t>
            </a:r>
            <a:r>
              <a:rPr lang="cs-CZ" sz="1805" kern="0" dirty="0" err="1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Pejter</a:t>
            </a:r>
            <a:r>
              <a:rPr lang="cs-CZ" sz="1805" kern="0" dirty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Vlasta Švejnohová</a:t>
            </a:r>
            <a:endParaRPr sz="1805" kern="0" dirty="0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cxnSp>
        <p:nvCxnSpPr>
          <p:cNvPr id="161" name="Google Shape;161;p1"/>
          <p:cNvCxnSpPr/>
          <p:nvPr/>
        </p:nvCxnSpPr>
        <p:spPr>
          <a:xfrm>
            <a:off x="2825532" y="5687912"/>
            <a:ext cx="1138145" cy="0"/>
          </a:xfrm>
          <a:prstGeom prst="straightConnector1">
            <a:avLst/>
          </a:prstGeom>
          <a:noFill/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2" name="Google Shape;16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98250" y="6119198"/>
            <a:ext cx="887701" cy="59164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"/>
          <p:cNvSpPr txBox="1"/>
          <p:nvPr/>
        </p:nvSpPr>
        <p:spPr>
          <a:xfrm>
            <a:off x="7824898" y="6122024"/>
            <a:ext cx="2425252" cy="64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80" tIns="45827" rIns="91680" bIns="45827" anchor="t" anchorCtr="0">
            <a:noAutofit/>
          </a:bodyPr>
          <a:lstStyle/>
          <a:p>
            <a:pPr algn="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</a:pPr>
            <a:r>
              <a:rPr lang="en-GB" sz="903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Union’s Horizon 2020 research and innovation programme under grant agreement No 864212</a:t>
            </a:r>
            <a:endParaRPr sz="1805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1699641" y="6198443"/>
            <a:ext cx="2627198" cy="43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80" tIns="45827" rIns="91680" bIns="45827" anchor="b" anchorCtr="0">
            <a:noAutofit/>
          </a:bodyPr>
          <a:lstStyle/>
          <a:p>
            <a:pPr defTabSz="91696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</a:pPr>
            <a:r>
              <a:rPr lang="en-GB" sz="2407" b="1" kern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@eucityfacility </a:t>
            </a:r>
            <a:endParaRPr sz="2407" b="1" kern="0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165" name="Google Shape;16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9005" y="6159693"/>
            <a:ext cx="510651" cy="5106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5539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5"/>
          <p:cNvPicPr preferRelativeResize="0"/>
          <p:nvPr/>
        </p:nvPicPr>
        <p:blipFill rotWithShape="1">
          <a:blip r:embed="rId3">
            <a:alphaModFix/>
          </a:blip>
          <a:srcRect r="669" b="24123"/>
          <a:stretch/>
        </p:blipFill>
        <p:spPr>
          <a:xfrm>
            <a:off x="1039261" y="1702365"/>
            <a:ext cx="10113481" cy="516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5"/>
          <p:cNvSpPr txBox="1"/>
          <p:nvPr/>
        </p:nvSpPr>
        <p:spPr>
          <a:xfrm>
            <a:off x="3934434" y="619045"/>
            <a:ext cx="6315715" cy="108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80" tIns="45827" rIns="91680" bIns="45827" anchor="t" anchorCtr="0">
            <a:noAutofit/>
          </a:bodyPr>
          <a:lstStyle/>
          <a:p>
            <a:pPr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cs-CZ" sz="3209" kern="0" dirty="0">
                <a:solidFill>
                  <a:srgbClr val="00528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Překážky ve financování energeticky udržitelných projektů </a:t>
            </a:r>
            <a:r>
              <a:rPr lang="en-GB" sz="3209" kern="0" dirty="0">
                <a:solidFill>
                  <a:srgbClr val="00528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endParaRPr sz="3209" kern="0" dirty="0">
              <a:solidFill>
                <a:srgbClr val="005287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grpSp>
        <p:nvGrpSpPr>
          <p:cNvPr id="202" name="Google Shape;202;p5"/>
          <p:cNvGrpSpPr/>
          <p:nvPr/>
        </p:nvGrpSpPr>
        <p:grpSpPr>
          <a:xfrm>
            <a:off x="2471245" y="2495860"/>
            <a:ext cx="4505248" cy="540986"/>
            <a:chOff x="3892452" y="2361843"/>
            <a:chExt cx="4063933" cy="539483"/>
          </a:xfrm>
        </p:grpSpPr>
        <p:sp>
          <p:nvSpPr>
            <p:cNvPr id="203" name="Google Shape;203;p5"/>
            <p:cNvSpPr/>
            <p:nvPr/>
          </p:nvSpPr>
          <p:spPr>
            <a:xfrm>
              <a:off x="3892453" y="2387721"/>
              <a:ext cx="3156204" cy="513605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83921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2941"/>
                </a:srgbClr>
              </a:outerShdw>
            </a:effectLst>
          </p:spPr>
          <p:txBody>
            <a:bodyPr spcFirstLastPara="1" wrap="square" lIns="91680" tIns="45827" rIns="91680" bIns="45827" anchor="ctr" anchorCtr="0">
              <a:no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805" kern="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3892452" y="2361843"/>
              <a:ext cx="4063933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80" tIns="45827" rIns="91680" bIns="45827" anchor="t" anchorCtr="0">
              <a:noAutofit/>
            </a:bodyPr>
            <a:lstStyle/>
            <a:p>
              <a:pPr algn="just" defTabSz="91696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r>
                <a:rPr lang="cs-CZ" sz="1805" b="1" kern="0" dirty="0">
                  <a:solidFill>
                    <a:srgbClr val="0092C3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Omezené lidské zdroje a kapacity </a:t>
              </a:r>
              <a:r>
                <a:rPr lang="en-GB" sz="1805" b="1" kern="0" dirty="0">
                  <a:solidFill>
                    <a:srgbClr val="0092C3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 </a:t>
              </a:r>
              <a:endParaRPr sz="1404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5"/>
          <p:cNvGrpSpPr/>
          <p:nvPr/>
        </p:nvGrpSpPr>
        <p:grpSpPr>
          <a:xfrm>
            <a:off x="2464649" y="3199102"/>
            <a:ext cx="6157339" cy="521429"/>
            <a:chOff x="3904338" y="2363830"/>
            <a:chExt cx="6013500" cy="519981"/>
          </a:xfrm>
        </p:grpSpPr>
        <p:sp>
          <p:nvSpPr>
            <p:cNvPr id="206" name="Google Shape;206;p5"/>
            <p:cNvSpPr/>
            <p:nvPr/>
          </p:nvSpPr>
          <p:spPr>
            <a:xfrm>
              <a:off x="3904339" y="2370206"/>
              <a:ext cx="5059356" cy="513605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83921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2941"/>
                </a:srgbClr>
              </a:outerShdw>
            </a:effectLst>
          </p:spPr>
          <p:txBody>
            <a:bodyPr spcFirstLastPara="1" wrap="square" lIns="91680" tIns="45827" rIns="91680" bIns="45827" anchor="ctr" anchorCtr="0">
              <a:no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805" kern="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3904338" y="2363830"/>
              <a:ext cx="60135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80" tIns="45827" rIns="91680" bIns="45827" anchor="t" anchorCtr="0">
              <a:noAutofit/>
            </a:bodyPr>
            <a:lstStyle/>
            <a:p>
              <a:pPr algn="just" defTabSz="91696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r>
                <a:rPr lang="cs-CZ" sz="1805" b="1" kern="0" dirty="0">
                  <a:solidFill>
                    <a:srgbClr val="0092C3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Konzervativní přístup k projektovému financování </a:t>
              </a:r>
              <a:endParaRPr sz="1805" b="1" kern="0" dirty="0">
                <a:solidFill>
                  <a:srgbClr val="0092C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endParaRPr>
            </a:p>
          </p:txBody>
        </p:sp>
      </p:grpSp>
      <p:grpSp>
        <p:nvGrpSpPr>
          <p:cNvPr id="208" name="Google Shape;208;p5"/>
          <p:cNvGrpSpPr/>
          <p:nvPr/>
        </p:nvGrpSpPr>
        <p:grpSpPr>
          <a:xfrm>
            <a:off x="2464649" y="3914541"/>
            <a:ext cx="6257087" cy="540986"/>
            <a:chOff x="3008401" y="2361843"/>
            <a:chExt cx="5832046" cy="539483"/>
          </a:xfrm>
        </p:grpSpPr>
        <p:sp>
          <p:nvSpPr>
            <p:cNvPr id="209" name="Google Shape;209;p5"/>
            <p:cNvSpPr/>
            <p:nvPr/>
          </p:nvSpPr>
          <p:spPr>
            <a:xfrm>
              <a:off x="3008401" y="2387721"/>
              <a:ext cx="5081381" cy="513605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83921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2941"/>
                </a:srgbClr>
              </a:outerShdw>
            </a:effectLst>
          </p:spPr>
          <p:txBody>
            <a:bodyPr spcFirstLastPara="1" wrap="square" lIns="91680" tIns="45827" rIns="91680" bIns="45827" anchor="ctr" anchorCtr="0">
              <a:no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805" kern="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3008401" y="2361843"/>
              <a:ext cx="5832046" cy="464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80" tIns="45827" rIns="91680" bIns="45827" anchor="t" anchorCtr="0">
              <a:noAutofit/>
            </a:bodyPr>
            <a:lstStyle/>
            <a:p>
              <a:pPr algn="just" defTabSz="91696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r>
                <a:rPr lang="cs-CZ" sz="1805" b="1" kern="0" dirty="0">
                  <a:solidFill>
                    <a:srgbClr val="0092C3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Nedostatek zkušeností s tvorbou investičních balíčků </a:t>
              </a:r>
              <a:endParaRPr sz="1404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5"/>
          <p:cNvGrpSpPr/>
          <p:nvPr/>
        </p:nvGrpSpPr>
        <p:grpSpPr>
          <a:xfrm>
            <a:off x="2471935" y="4656144"/>
            <a:ext cx="4611535" cy="540986"/>
            <a:chOff x="3784974" y="2361843"/>
            <a:chExt cx="4457875" cy="539483"/>
          </a:xfrm>
        </p:grpSpPr>
        <p:sp>
          <p:nvSpPr>
            <p:cNvPr id="212" name="Google Shape;212;p5"/>
            <p:cNvSpPr/>
            <p:nvPr/>
          </p:nvSpPr>
          <p:spPr>
            <a:xfrm>
              <a:off x="3786661" y="2387721"/>
              <a:ext cx="4139770" cy="513605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83921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2941"/>
                </a:srgbClr>
              </a:outerShdw>
            </a:effectLst>
          </p:spPr>
          <p:txBody>
            <a:bodyPr spcFirstLastPara="1" wrap="square" lIns="91680" tIns="45827" rIns="91680" bIns="45827" anchor="ctr" anchorCtr="0">
              <a:no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805" kern="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3784974" y="2361843"/>
              <a:ext cx="4457875" cy="464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80" tIns="45827" rIns="91680" bIns="45827" anchor="t" anchorCtr="0">
              <a:noAutofit/>
            </a:bodyPr>
            <a:lstStyle/>
            <a:p>
              <a:pPr algn="just" defTabSz="91696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r>
                <a:rPr lang="cs-CZ" sz="1805" b="1" kern="0" dirty="0">
                  <a:solidFill>
                    <a:srgbClr val="0092C3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Neochota investovat do přípravy projektu </a:t>
              </a:r>
              <a:endParaRPr sz="1604" kern="0" dirty="0">
                <a:solidFill>
                  <a:srgbClr val="0092C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endParaRPr>
            </a:p>
          </p:txBody>
        </p:sp>
      </p:grpSp>
      <p:grpSp>
        <p:nvGrpSpPr>
          <p:cNvPr id="214" name="Google Shape;214;p5"/>
          <p:cNvGrpSpPr/>
          <p:nvPr/>
        </p:nvGrpSpPr>
        <p:grpSpPr>
          <a:xfrm>
            <a:off x="2471100" y="5391125"/>
            <a:ext cx="7117287" cy="540997"/>
            <a:chOff x="3317486" y="2361832"/>
            <a:chExt cx="6507305" cy="539494"/>
          </a:xfrm>
        </p:grpSpPr>
        <p:sp>
          <p:nvSpPr>
            <p:cNvPr id="215" name="Google Shape;215;p5"/>
            <p:cNvSpPr/>
            <p:nvPr/>
          </p:nvSpPr>
          <p:spPr>
            <a:xfrm>
              <a:off x="3317486" y="2387721"/>
              <a:ext cx="4593618" cy="513605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83921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2941"/>
                </a:srgbClr>
              </a:outerShdw>
            </a:effectLst>
          </p:spPr>
          <p:txBody>
            <a:bodyPr spcFirstLastPara="1" wrap="square" lIns="91680" tIns="45827" rIns="91680" bIns="45827" anchor="ctr" anchorCtr="0">
              <a:no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805" kern="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3317491" y="2361832"/>
              <a:ext cx="6507300" cy="46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80" tIns="45827" rIns="91680" bIns="45827" anchor="t" anchorCtr="0">
              <a:noAutofit/>
            </a:bodyPr>
            <a:lstStyle/>
            <a:p>
              <a:pPr algn="just" defTabSz="91696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r>
                <a:rPr lang="cs-CZ" sz="1805" b="1" kern="0" dirty="0">
                  <a:solidFill>
                    <a:srgbClr val="0092C3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Obtíže se sladěním volebních a investičních cyklů </a:t>
              </a:r>
              <a:endParaRPr sz="1604" kern="0" dirty="0">
                <a:solidFill>
                  <a:srgbClr val="0092C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919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"/>
          <p:cNvSpPr txBox="1"/>
          <p:nvPr/>
        </p:nvSpPr>
        <p:spPr>
          <a:xfrm>
            <a:off x="1765872" y="2939876"/>
            <a:ext cx="2168563" cy="250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80" tIns="45827" rIns="91680" bIns="45827" anchor="b" anchorCtr="0">
            <a:noAutofit/>
          </a:bodyPr>
          <a:lstStyle/>
          <a:p>
            <a:pPr defTabSz="91696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287"/>
              </a:buClr>
              <a:buSzPts val="3200"/>
            </a:pPr>
            <a:r>
              <a:rPr lang="en-GB" sz="3209" b="1" kern="0">
                <a:solidFill>
                  <a:srgbClr val="00528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Title</a:t>
            </a:r>
            <a:endParaRPr sz="3209" b="1" kern="0">
              <a:solidFill>
                <a:srgbClr val="00528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32" name="Google Shape;232;p7"/>
          <p:cNvCxnSpPr/>
          <p:nvPr/>
        </p:nvCxnSpPr>
        <p:spPr>
          <a:xfrm>
            <a:off x="1912955" y="5522846"/>
            <a:ext cx="562279" cy="0"/>
          </a:xfrm>
          <a:prstGeom prst="straightConnector1">
            <a:avLst/>
          </a:prstGeom>
          <a:noFill/>
          <a:ln w="152400" cap="flat" cmpd="sng">
            <a:solidFill>
              <a:srgbClr val="39ADB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3" name="Google Shape;233;p7"/>
          <p:cNvSpPr txBox="1"/>
          <p:nvPr/>
        </p:nvSpPr>
        <p:spPr>
          <a:xfrm>
            <a:off x="7824898" y="6122024"/>
            <a:ext cx="2425252" cy="64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80" tIns="45827" rIns="91680" bIns="45827" anchor="t" anchorCtr="0">
            <a:noAutofit/>
          </a:bodyPr>
          <a:lstStyle/>
          <a:p>
            <a:pPr algn="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</a:pPr>
            <a:r>
              <a:rPr lang="en-GB" sz="903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Union’s Horizon 2020 research and innovation programme under grant agreement No 864212</a:t>
            </a:r>
            <a:endParaRPr sz="1404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7"/>
          <p:cNvPicPr preferRelativeResize="0"/>
          <p:nvPr/>
        </p:nvPicPr>
        <p:blipFill rotWithShape="1">
          <a:blip r:embed="rId3">
            <a:alphaModFix/>
          </a:blip>
          <a:srcRect l="1166" r="409" b="41894"/>
          <a:stretch/>
        </p:blipFill>
        <p:spPr>
          <a:xfrm>
            <a:off x="1039260" y="2753620"/>
            <a:ext cx="10113481" cy="443710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7"/>
          <p:cNvSpPr txBox="1"/>
          <p:nvPr/>
        </p:nvSpPr>
        <p:spPr>
          <a:xfrm>
            <a:off x="3934435" y="620258"/>
            <a:ext cx="6315715" cy="108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80" tIns="45827" rIns="91680" bIns="45827" anchor="t" anchorCtr="0">
            <a:noAutofit/>
          </a:bodyPr>
          <a:lstStyle/>
          <a:p>
            <a:pPr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endParaRPr sz="3209" kern="0" dirty="0">
              <a:solidFill>
                <a:srgbClr val="005287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cs-CZ" sz="3209" kern="0" dirty="0">
                <a:solidFill>
                  <a:srgbClr val="00528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Cíle a záměry projektu </a:t>
            </a:r>
            <a:endParaRPr sz="3209" kern="0" dirty="0">
              <a:solidFill>
                <a:srgbClr val="005287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grpSp>
        <p:nvGrpSpPr>
          <p:cNvPr id="236" name="Google Shape;236;p7"/>
          <p:cNvGrpSpPr/>
          <p:nvPr/>
        </p:nvGrpSpPr>
        <p:grpSpPr>
          <a:xfrm>
            <a:off x="5440271" y="2525610"/>
            <a:ext cx="4712904" cy="794745"/>
            <a:chOff x="4446692" y="2435716"/>
            <a:chExt cx="4699813" cy="792537"/>
          </a:xfrm>
        </p:grpSpPr>
        <p:grpSp>
          <p:nvGrpSpPr>
            <p:cNvPr id="237" name="Google Shape;237;p7"/>
            <p:cNvGrpSpPr/>
            <p:nvPr/>
          </p:nvGrpSpPr>
          <p:grpSpPr>
            <a:xfrm>
              <a:off x="4446692" y="2545238"/>
              <a:ext cx="4687745" cy="554115"/>
              <a:chOff x="2566843" y="2382181"/>
              <a:chExt cx="8496891" cy="554115"/>
            </a:xfrm>
          </p:grpSpPr>
          <p:sp>
            <p:nvSpPr>
              <p:cNvPr id="238" name="Google Shape;238;p7"/>
              <p:cNvSpPr/>
              <p:nvPr/>
            </p:nvSpPr>
            <p:spPr>
              <a:xfrm>
                <a:off x="2566843" y="2422691"/>
                <a:ext cx="7294615" cy="51360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72941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2941"/>
                  </a:srgbClr>
                </a:outerShdw>
              </a:effectLst>
            </p:spPr>
            <p:txBody>
              <a:bodyPr spcFirstLastPara="1" wrap="square" lIns="91680" tIns="45827" rIns="91680" bIns="45827" anchor="ctr" anchorCtr="0">
                <a:noAutofit/>
              </a:bodyPr>
              <a:lstStyle/>
              <a:p>
                <a:pPr algn="ctr" defTabSz="91696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</a:pPr>
                <a:endParaRPr sz="1805" kern="0">
                  <a:solidFill>
                    <a:srgbClr val="FFFFFF"/>
                  </a:solidFill>
                  <a:latin typeface="Source Serif Pro"/>
                  <a:ea typeface="Source Serif Pro"/>
                  <a:cs typeface="Source Serif Pro"/>
                  <a:sym typeface="Source Serif Pro"/>
                </a:endParaRPr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>
                <a:off x="2576425" y="2382181"/>
                <a:ext cx="8487309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680" tIns="45827" rIns="91680" bIns="45827" anchor="t" anchorCtr="0">
                <a:noAutofit/>
              </a:bodyPr>
              <a:lstStyle/>
              <a:p>
                <a:pPr algn="just" defTabSz="916960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</a:pPr>
                <a:r>
                  <a:rPr lang="cs-CZ" sz="1805" b="1" kern="0" dirty="0">
                    <a:solidFill>
                      <a:srgbClr val="0092C3"/>
                    </a:solidFill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rPr>
                  <a:t>Dodání více než </a:t>
                </a:r>
                <a:r>
                  <a:rPr lang="en-GB" sz="1805" b="1" kern="0" dirty="0">
                    <a:solidFill>
                      <a:srgbClr val="0092C3"/>
                    </a:solidFill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rPr>
                  <a:t>200 </a:t>
                </a:r>
                <a:r>
                  <a:rPr lang="cs-CZ" sz="1805" b="1" kern="0" dirty="0">
                    <a:solidFill>
                      <a:srgbClr val="0092C3"/>
                    </a:solidFill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rPr>
                  <a:t>investičních plánů </a:t>
                </a:r>
                <a:endParaRPr sz="1805" b="1" kern="0" dirty="0">
                  <a:solidFill>
                    <a:srgbClr val="0092C3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endParaRPr>
              </a:p>
            </p:txBody>
          </p:sp>
        </p:grpSp>
        <p:pic>
          <p:nvPicPr>
            <p:cNvPr id="240" name="Google Shape;240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353968" y="2435716"/>
              <a:ext cx="792537" cy="7925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1" name="Google Shape;241;p7"/>
          <p:cNvGrpSpPr/>
          <p:nvPr/>
        </p:nvGrpSpPr>
        <p:grpSpPr>
          <a:xfrm>
            <a:off x="2850153" y="1748089"/>
            <a:ext cx="6319994" cy="794745"/>
            <a:chOff x="2203384" y="1812099"/>
            <a:chExt cx="5245613" cy="792537"/>
          </a:xfrm>
        </p:grpSpPr>
        <p:grpSp>
          <p:nvGrpSpPr>
            <p:cNvPr id="242" name="Google Shape;242;p7"/>
            <p:cNvGrpSpPr/>
            <p:nvPr/>
          </p:nvGrpSpPr>
          <p:grpSpPr>
            <a:xfrm>
              <a:off x="2799324" y="1934902"/>
              <a:ext cx="4649673" cy="529328"/>
              <a:chOff x="570959" y="2389250"/>
              <a:chExt cx="9424355" cy="529328"/>
            </a:xfrm>
          </p:grpSpPr>
          <p:sp>
            <p:nvSpPr>
              <p:cNvPr id="243" name="Google Shape;243;p7"/>
              <p:cNvSpPr/>
              <p:nvPr/>
            </p:nvSpPr>
            <p:spPr>
              <a:xfrm>
                <a:off x="570959" y="2404973"/>
                <a:ext cx="9203985" cy="51360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72941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2941"/>
                  </a:srgbClr>
                </a:outerShdw>
              </a:effectLst>
            </p:spPr>
            <p:txBody>
              <a:bodyPr spcFirstLastPara="1" wrap="square" lIns="91680" tIns="45827" rIns="91680" bIns="45827" anchor="ctr" anchorCtr="0">
                <a:noAutofit/>
              </a:bodyPr>
              <a:lstStyle/>
              <a:p>
                <a:pPr algn="ctr" defTabSz="91696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</a:pPr>
                <a:endParaRPr sz="1805" kern="0">
                  <a:solidFill>
                    <a:srgbClr val="FFFFFF"/>
                  </a:solidFill>
                  <a:latin typeface="Source Serif Pro"/>
                  <a:ea typeface="Source Serif Pro"/>
                  <a:cs typeface="Source Serif Pro"/>
                  <a:sym typeface="Source Serif Pro"/>
                </a:endParaRPr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>
                <a:off x="1005802" y="2389250"/>
                <a:ext cx="8989512" cy="5077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680" tIns="45827" rIns="91680" bIns="45827" anchor="t" anchorCtr="0">
                <a:noAutofit/>
              </a:bodyPr>
              <a:lstStyle/>
              <a:p>
                <a:pPr algn="just" defTabSz="916960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</a:pPr>
                <a:r>
                  <a:rPr lang="cs-CZ" sz="1805" b="1" kern="0" dirty="0">
                    <a:solidFill>
                      <a:srgbClr val="0092C3"/>
                    </a:solidFill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rPr>
                  <a:t>Poskytnout technickou, právní a finanční expertizu </a:t>
                </a:r>
                <a:endParaRPr sz="1805" b="1" kern="0" dirty="0">
                  <a:solidFill>
                    <a:srgbClr val="0092C3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endParaRPr>
              </a:p>
            </p:txBody>
          </p:sp>
        </p:grpSp>
        <p:pic>
          <p:nvPicPr>
            <p:cNvPr id="245" name="Google Shape;245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03384" y="1812099"/>
              <a:ext cx="792537" cy="7925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6" name="Google Shape;246;p7"/>
          <p:cNvGrpSpPr/>
          <p:nvPr/>
        </p:nvGrpSpPr>
        <p:grpSpPr>
          <a:xfrm>
            <a:off x="2927368" y="3177412"/>
            <a:ext cx="6752567" cy="794745"/>
            <a:chOff x="1918744" y="2896115"/>
            <a:chExt cx="5734349" cy="792537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2424109" y="3036793"/>
              <a:ext cx="5228984" cy="530840"/>
              <a:chOff x="3006430" y="1885809"/>
              <a:chExt cx="5228984" cy="530840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3006430" y="1903044"/>
                <a:ext cx="5228984" cy="51360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72941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2941"/>
                  </a:srgbClr>
                </a:outerShdw>
              </a:effectLst>
            </p:spPr>
            <p:txBody>
              <a:bodyPr spcFirstLastPara="1" wrap="square" lIns="91680" tIns="45827" rIns="91680" bIns="45827" anchor="ctr" anchorCtr="0">
                <a:noAutofit/>
              </a:bodyPr>
              <a:lstStyle/>
              <a:p>
                <a:pPr algn="ctr" defTabSz="91696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</a:pPr>
                <a:endParaRPr sz="1805" kern="0">
                  <a:solidFill>
                    <a:srgbClr val="FFFFFF"/>
                  </a:solidFill>
                  <a:latin typeface="Source Serif Pro"/>
                  <a:ea typeface="Source Serif Pro"/>
                  <a:cs typeface="Source Serif Pro"/>
                  <a:sym typeface="Source Serif Pro"/>
                </a:endParaRPr>
              </a:p>
            </p:txBody>
          </p:sp>
          <p:sp>
            <p:nvSpPr>
              <p:cNvPr id="249" name="Google Shape;249;p7"/>
              <p:cNvSpPr/>
              <p:nvPr/>
            </p:nvSpPr>
            <p:spPr>
              <a:xfrm>
                <a:off x="3270997" y="1885809"/>
                <a:ext cx="4964417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680" tIns="45827" rIns="91680" bIns="45827" anchor="t" anchorCtr="0">
                <a:noAutofit/>
              </a:bodyPr>
              <a:lstStyle/>
              <a:p>
                <a:pPr algn="just" defTabSz="916960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</a:pPr>
                <a:r>
                  <a:rPr lang="cs-CZ" sz="1805" b="1" kern="0" dirty="0">
                    <a:solidFill>
                      <a:srgbClr val="0092C3"/>
                    </a:solidFill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rPr>
                  <a:t>Navýšení kapacit o více než </a:t>
                </a:r>
                <a:r>
                  <a:rPr lang="en-GB" sz="1805" b="1" kern="0" dirty="0">
                    <a:solidFill>
                      <a:srgbClr val="0092C3"/>
                    </a:solidFill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rPr>
                  <a:t>400 </a:t>
                </a:r>
                <a:r>
                  <a:rPr lang="cs-CZ" sz="1805" b="1" kern="0" dirty="0">
                    <a:solidFill>
                      <a:srgbClr val="0092C3"/>
                    </a:solidFill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rPr>
                  <a:t>zaměstnanců municipalit</a:t>
                </a:r>
                <a:endParaRPr sz="1805" b="1" kern="0" dirty="0">
                  <a:solidFill>
                    <a:srgbClr val="0092C3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endParaRPr>
              </a:p>
            </p:txBody>
          </p:sp>
        </p:grpSp>
        <p:pic>
          <p:nvPicPr>
            <p:cNvPr id="250" name="Google Shape;250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18744" y="2896115"/>
              <a:ext cx="792537" cy="7925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1" name="Google Shape;251;p7"/>
          <p:cNvGrpSpPr/>
          <p:nvPr/>
        </p:nvGrpSpPr>
        <p:grpSpPr>
          <a:xfrm>
            <a:off x="3162180" y="4092922"/>
            <a:ext cx="7708835" cy="909543"/>
            <a:chOff x="2198695" y="3748094"/>
            <a:chExt cx="6578514" cy="792537"/>
          </a:xfrm>
        </p:grpSpPr>
        <p:grpSp>
          <p:nvGrpSpPr>
            <p:cNvPr id="252" name="Google Shape;252;p7"/>
            <p:cNvGrpSpPr/>
            <p:nvPr/>
          </p:nvGrpSpPr>
          <p:grpSpPr>
            <a:xfrm>
              <a:off x="2198695" y="3874622"/>
              <a:ext cx="6281070" cy="640358"/>
              <a:chOff x="3278515" y="2374782"/>
              <a:chExt cx="6281070" cy="640358"/>
            </a:xfrm>
          </p:grpSpPr>
          <p:sp>
            <p:nvSpPr>
              <p:cNvPr id="253" name="Google Shape;253;p7"/>
              <p:cNvSpPr/>
              <p:nvPr/>
            </p:nvSpPr>
            <p:spPr>
              <a:xfrm>
                <a:off x="3278515" y="2387721"/>
                <a:ext cx="6281070" cy="51360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72941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2941"/>
                  </a:srgbClr>
                </a:outerShdw>
              </a:effectLst>
            </p:spPr>
            <p:txBody>
              <a:bodyPr spcFirstLastPara="1" wrap="square" lIns="91680" tIns="45827" rIns="91680" bIns="45827" anchor="ctr" anchorCtr="0">
                <a:noAutofit/>
              </a:bodyPr>
              <a:lstStyle/>
              <a:p>
                <a:pPr algn="ctr" defTabSz="91696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</a:pPr>
                <a:endParaRPr sz="1805" kern="0">
                  <a:solidFill>
                    <a:srgbClr val="FFFFFF"/>
                  </a:solidFill>
                  <a:latin typeface="Source Serif Pro"/>
                  <a:ea typeface="Source Serif Pro"/>
                  <a:cs typeface="Source Serif Pro"/>
                  <a:sym typeface="Source Serif Pro"/>
                </a:endParaRPr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3278516" y="2374782"/>
                <a:ext cx="5741482" cy="6403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680" tIns="45827" rIns="91680" bIns="45827" anchor="t" anchorCtr="0">
                <a:noAutofit/>
              </a:bodyPr>
              <a:lstStyle/>
              <a:p>
                <a:pPr algn="just" defTabSz="91696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</a:pPr>
                <a:r>
                  <a:rPr lang="cs-CZ" sz="1805" b="1" kern="0" dirty="0">
                    <a:solidFill>
                      <a:srgbClr val="0092C3"/>
                    </a:solidFill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rPr>
                  <a:t>Usnadnit přístup k soukromému financování a financím EU a k poradenským službám </a:t>
                </a:r>
                <a:endParaRPr sz="1805" b="1" kern="0" dirty="0">
                  <a:solidFill>
                    <a:srgbClr val="0092C3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endParaRPr>
              </a:p>
            </p:txBody>
          </p:sp>
        </p:grpSp>
        <p:pic>
          <p:nvPicPr>
            <p:cNvPr id="255" name="Google Shape;255;p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984672" y="3748094"/>
              <a:ext cx="792537" cy="7925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6" name="Google Shape;256;p7"/>
          <p:cNvGrpSpPr/>
          <p:nvPr/>
        </p:nvGrpSpPr>
        <p:grpSpPr>
          <a:xfrm>
            <a:off x="3377078" y="5002023"/>
            <a:ext cx="7493937" cy="794745"/>
            <a:chOff x="1772190" y="4378369"/>
            <a:chExt cx="6553386" cy="792537"/>
          </a:xfrm>
        </p:grpSpPr>
        <p:grpSp>
          <p:nvGrpSpPr>
            <p:cNvPr id="257" name="Google Shape;257;p7"/>
            <p:cNvGrpSpPr/>
            <p:nvPr/>
          </p:nvGrpSpPr>
          <p:grpSpPr>
            <a:xfrm>
              <a:off x="2320506" y="4494150"/>
              <a:ext cx="6005070" cy="516956"/>
              <a:chOff x="2922330" y="2384370"/>
              <a:chExt cx="5821147" cy="516956"/>
            </a:xfrm>
          </p:grpSpPr>
          <p:sp>
            <p:nvSpPr>
              <p:cNvPr id="258" name="Google Shape;258;p7"/>
              <p:cNvSpPr/>
              <p:nvPr/>
            </p:nvSpPr>
            <p:spPr>
              <a:xfrm>
                <a:off x="2922330" y="2387721"/>
                <a:ext cx="4353544" cy="51360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72941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2941"/>
                  </a:srgbClr>
                </a:outerShdw>
              </a:effectLst>
            </p:spPr>
            <p:txBody>
              <a:bodyPr spcFirstLastPara="1" wrap="square" lIns="91680" tIns="45827" rIns="91680" bIns="45827" anchor="ctr" anchorCtr="0">
                <a:noAutofit/>
              </a:bodyPr>
              <a:lstStyle/>
              <a:p>
                <a:pPr algn="ctr" defTabSz="91696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</a:pPr>
                <a:endParaRPr sz="1805" kern="0">
                  <a:solidFill>
                    <a:srgbClr val="FFFFFF"/>
                  </a:solidFill>
                  <a:latin typeface="Source Serif Pro"/>
                  <a:ea typeface="Source Serif Pro"/>
                  <a:cs typeface="Source Serif Pro"/>
                  <a:sym typeface="Source Serif Pro"/>
                </a:endParaRPr>
              </a:p>
            </p:txBody>
          </p:sp>
          <p:sp>
            <p:nvSpPr>
              <p:cNvPr id="259" name="Google Shape;259;p7"/>
              <p:cNvSpPr/>
              <p:nvPr/>
            </p:nvSpPr>
            <p:spPr>
              <a:xfrm>
                <a:off x="3147550" y="2384370"/>
                <a:ext cx="5595927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680" tIns="45827" rIns="91680" bIns="45827" anchor="t" anchorCtr="0">
                <a:noAutofit/>
              </a:bodyPr>
              <a:lstStyle/>
              <a:p>
                <a:pPr algn="just" defTabSz="916960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</a:pPr>
                <a:r>
                  <a:rPr lang="cs-CZ" sz="1805" b="1" kern="0" dirty="0">
                    <a:solidFill>
                      <a:srgbClr val="0092C3"/>
                    </a:solidFill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rPr>
                  <a:t>Docílit více než  </a:t>
                </a:r>
                <a:r>
                  <a:rPr lang="en-GB" sz="1805" b="1" kern="0" dirty="0">
                    <a:solidFill>
                      <a:srgbClr val="0092C3"/>
                    </a:solidFill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rPr>
                  <a:t>10.000 </a:t>
                </a:r>
                <a:r>
                  <a:rPr lang="cs-CZ" sz="1805" b="1" kern="0" dirty="0">
                    <a:solidFill>
                      <a:srgbClr val="0092C3"/>
                    </a:solidFill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rPr>
                  <a:t>replikací u dalších měst </a:t>
                </a:r>
                <a:endParaRPr sz="1604" kern="0" dirty="0">
                  <a:solidFill>
                    <a:srgbClr val="0092C3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endParaRPr>
              </a:p>
            </p:txBody>
          </p:sp>
        </p:grpSp>
        <p:pic>
          <p:nvPicPr>
            <p:cNvPr id="260" name="Google Shape;260;p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772190" y="4378369"/>
              <a:ext cx="792537" cy="79253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076752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8"/>
          <p:cNvPicPr preferRelativeResize="0"/>
          <p:nvPr/>
        </p:nvPicPr>
        <p:blipFill rotWithShape="1">
          <a:blip r:embed="rId3">
            <a:alphaModFix/>
          </a:blip>
          <a:srcRect l="4269" t="25929" r="12685" b="10829"/>
          <a:stretch/>
        </p:blipFill>
        <p:spPr>
          <a:xfrm>
            <a:off x="1474809" y="1555626"/>
            <a:ext cx="8825616" cy="3746748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8"/>
          <p:cNvSpPr/>
          <p:nvPr/>
        </p:nvSpPr>
        <p:spPr>
          <a:xfrm>
            <a:off x="1611077" y="5450585"/>
            <a:ext cx="6566441" cy="139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80" tIns="45827" rIns="91680" bIns="45827" anchor="t" anchorCtr="0">
            <a:spAutoFit/>
          </a:bodyPr>
          <a:lstStyle/>
          <a:p>
            <a:pPr marL="0" lvl="1" defTabSz="916960" eaLnBrk="1" fontAlgn="auto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cs-CZ" sz="1604" b="1" kern="0" dirty="0">
                <a:solidFill>
                  <a:srgbClr val="8CB3E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Střední</a:t>
            </a:r>
            <a:r>
              <a:rPr lang="en-GB" sz="1604" b="1" kern="0" dirty="0">
                <a:solidFill>
                  <a:srgbClr val="8CB3E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&amp; </a:t>
            </a:r>
            <a:r>
              <a:rPr lang="cs-CZ" sz="1604" b="1" kern="0" dirty="0">
                <a:solidFill>
                  <a:srgbClr val="8CB3E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Východní</a:t>
            </a:r>
            <a:r>
              <a:rPr lang="en-GB" sz="1604" b="1" kern="0" dirty="0">
                <a:solidFill>
                  <a:srgbClr val="8CB3E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cs-CZ" sz="1604" b="1" kern="0" dirty="0">
                <a:solidFill>
                  <a:srgbClr val="8CB3E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Evropa </a:t>
            </a:r>
            <a:r>
              <a:rPr lang="en-GB" sz="1604" b="1" kern="0" dirty="0">
                <a:solidFill>
                  <a:srgbClr val="8CB3E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(BG, CZ,HR, EE, LV, LT, SI, SK, PL, RO, HU)</a:t>
            </a:r>
            <a:endParaRPr sz="1604" b="1" kern="0" dirty="0">
              <a:solidFill>
                <a:srgbClr val="8CB3E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defTabSz="916960" eaLnBrk="1" fontAlgn="auto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604" b="1" kern="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1" defTabSz="916960" eaLnBrk="1" fontAlgn="auto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cs-CZ" sz="1604" b="1" kern="0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Severní</a:t>
            </a:r>
            <a:r>
              <a:rPr lang="en-GB" sz="1604" b="1" kern="0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&amp; </a:t>
            </a:r>
            <a:r>
              <a:rPr lang="cs-CZ" sz="1604" b="1" kern="0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Západní Evropa</a:t>
            </a:r>
            <a:r>
              <a:rPr lang="en-GB" sz="1604" b="1" kern="0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(BE, DE, IE, FR, LU, NL, AT, FI, SE, DK, UK)</a:t>
            </a:r>
            <a:endParaRPr sz="1604" b="1" kern="0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1" defTabSz="916960" eaLnBrk="1" fontAlgn="auto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604" b="1" kern="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1" defTabSz="916960" eaLnBrk="1" fontAlgn="auto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cs-CZ" sz="1604" b="1" kern="0" dirty="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Jižní Evropa</a:t>
            </a:r>
            <a:r>
              <a:rPr lang="en-GB" sz="1604" b="1" kern="0" dirty="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(GR, IT, ES, MT, PT, CY)</a:t>
            </a:r>
            <a:endParaRPr sz="1604" b="1" kern="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07370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0306" y="270925"/>
            <a:ext cx="3697316" cy="4450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9"/>
          <p:cNvPicPr preferRelativeResize="0"/>
          <p:nvPr/>
        </p:nvPicPr>
        <p:blipFill rotWithShape="1">
          <a:blip r:embed="rId4">
            <a:alphaModFix/>
          </a:blip>
          <a:srcRect b="50512"/>
          <a:stretch/>
        </p:blipFill>
        <p:spPr>
          <a:xfrm>
            <a:off x="1039260" y="4468804"/>
            <a:ext cx="10225921" cy="24600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3" name="Google Shape;273;p9"/>
          <p:cNvCxnSpPr/>
          <p:nvPr/>
        </p:nvCxnSpPr>
        <p:spPr>
          <a:xfrm>
            <a:off x="3763341" y="1163056"/>
            <a:ext cx="494861" cy="0"/>
          </a:xfrm>
          <a:prstGeom prst="straightConnector1">
            <a:avLst/>
          </a:prstGeom>
          <a:noFill/>
          <a:ln w="152400" cap="flat" cmpd="sng">
            <a:solidFill>
              <a:srgbClr val="39ADB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4" name="Google Shape;274;p9"/>
          <p:cNvSpPr txBox="1"/>
          <p:nvPr/>
        </p:nvSpPr>
        <p:spPr>
          <a:xfrm>
            <a:off x="1095480" y="2319996"/>
            <a:ext cx="1778420" cy="232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80" tIns="45827" rIns="91680" bIns="45827" anchor="t" anchorCtr="0">
            <a:spAutoFit/>
          </a:bodyPr>
          <a:lstStyle/>
          <a:p>
            <a:pPr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cs-CZ" sz="1604" i="1" kern="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Počet Investičních plánů financovaných v jednotlivých výzvách ve </a:t>
            </a:r>
            <a:r>
              <a:rPr lang="cs-CZ" sz="1604" b="1" i="1" u="sng" kern="0" dirty="0">
                <a:solidFill>
                  <a:srgbClr val="000000"/>
                </a:solidFill>
                <a:latin typeface="Source Sans Pro"/>
                <a:ea typeface="Source Sans Pro"/>
                <a:cs typeface="Arial"/>
                <a:sym typeface="Source Sans Pro"/>
              </a:rPr>
              <a:t>střední a východní Evropě </a:t>
            </a:r>
            <a:endParaRPr sz="1404" b="1" u="sng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" name="Google Shape;275;p9"/>
          <p:cNvGrpSpPr/>
          <p:nvPr/>
        </p:nvGrpSpPr>
        <p:grpSpPr>
          <a:xfrm>
            <a:off x="3665426" y="1674562"/>
            <a:ext cx="3333990" cy="1643523"/>
            <a:chOff x="737654" y="3554036"/>
            <a:chExt cx="609962" cy="1638958"/>
          </a:xfrm>
        </p:grpSpPr>
        <p:sp>
          <p:nvSpPr>
            <p:cNvPr id="276" name="Google Shape;276;p9"/>
            <p:cNvSpPr txBox="1"/>
            <p:nvPr/>
          </p:nvSpPr>
          <p:spPr>
            <a:xfrm>
              <a:off x="737655" y="3554036"/>
              <a:ext cx="609961" cy="524462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spcFirstLastPara="1" wrap="square" lIns="91680" tIns="45827" rIns="91680" bIns="45827" anchor="t" anchorCtr="0">
              <a:spAutoFit/>
            </a:bodyPr>
            <a:lstStyle/>
            <a:p>
              <a:pPr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en-GB" sz="1404" b="1" kern="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1</a:t>
              </a:r>
              <a:r>
                <a:rPr lang="cs-CZ" sz="1404" b="1" kern="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. Výzva (25. 5. 2020 – 2. 10. 2020)</a:t>
              </a:r>
              <a:r>
                <a:rPr lang="cs-CZ" sz="1404" b="1" kern="0" baseline="3000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GB" sz="1404" b="1" kern="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- 11 I</a:t>
              </a:r>
              <a:r>
                <a:rPr lang="cs-CZ" sz="1404" b="1" kern="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 </a:t>
              </a:r>
              <a:endParaRPr sz="1404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9"/>
            <p:cNvSpPr txBox="1"/>
            <p:nvPr/>
          </p:nvSpPr>
          <p:spPr>
            <a:xfrm>
              <a:off x="737654" y="3996942"/>
              <a:ext cx="609961" cy="307777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spcFirstLastPara="1" wrap="square" lIns="91680" tIns="45827" rIns="91680" bIns="45827" anchor="t" anchorCtr="0">
              <a:spAutoFit/>
            </a:bodyPr>
            <a:lstStyle/>
            <a:p>
              <a:pPr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en-GB" sz="1404" b="1" kern="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</a:t>
              </a:r>
              <a:r>
                <a:rPr lang="cs-CZ" sz="1404" b="1" kern="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. Výzva (jaro 2021)</a:t>
              </a:r>
              <a:r>
                <a:rPr lang="en-GB" sz="1404" b="1" kern="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– 25 I</a:t>
              </a:r>
              <a:r>
                <a:rPr lang="cs-CZ" sz="1404" b="1" kern="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</a:t>
              </a:r>
              <a:r>
                <a:rPr lang="en-GB" sz="1404" b="1" kern="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endParaRPr sz="1404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9"/>
            <p:cNvSpPr txBox="1"/>
            <p:nvPr/>
          </p:nvSpPr>
          <p:spPr>
            <a:xfrm>
              <a:off x="737654" y="4456390"/>
              <a:ext cx="609961" cy="307777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spcFirstLastPara="1" wrap="square" lIns="91680" tIns="45827" rIns="91680" bIns="45827" anchor="t" anchorCtr="0">
              <a:spAutoFit/>
            </a:bodyPr>
            <a:lstStyle/>
            <a:p>
              <a:pPr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en-GB" sz="1404" b="1" kern="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3</a:t>
              </a:r>
              <a:r>
                <a:rPr lang="cs-CZ" sz="1404" b="1" kern="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. Výzva (podzim 2021)</a:t>
              </a:r>
              <a:r>
                <a:rPr lang="en-GB" sz="1404" b="1" kern="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– 25 I</a:t>
              </a:r>
              <a:r>
                <a:rPr lang="cs-CZ" sz="1404" b="1" kern="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</a:t>
              </a:r>
              <a:endParaRPr sz="1404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9"/>
            <p:cNvSpPr txBox="1"/>
            <p:nvPr/>
          </p:nvSpPr>
          <p:spPr>
            <a:xfrm>
              <a:off x="737654" y="4885217"/>
              <a:ext cx="609961" cy="307777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spcFirstLastPara="1" wrap="square" lIns="91680" tIns="45827" rIns="91680" bIns="45827" anchor="t" anchorCtr="0">
              <a:spAutoFit/>
            </a:bodyPr>
            <a:lstStyle/>
            <a:p>
              <a:pPr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en-GB" sz="1404" b="1" kern="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4</a:t>
              </a:r>
              <a:r>
                <a:rPr lang="cs-CZ" sz="1404" b="1" kern="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. Výzva (jaro 2022)</a:t>
              </a:r>
              <a:r>
                <a:rPr lang="en-GB" sz="1404" b="1" kern="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– 19 I</a:t>
              </a:r>
              <a:r>
                <a:rPr lang="cs-CZ" sz="1404" b="1" kern="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</a:t>
              </a:r>
              <a:endParaRPr sz="1404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9"/>
          <p:cNvSpPr txBox="1"/>
          <p:nvPr/>
        </p:nvSpPr>
        <p:spPr>
          <a:xfrm>
            <a:off x="3665426" y="3452006"/>
            <a:ext cx="3333985" cy="308593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680" tIns="45827" rIns="91680" bIns="45827" anchor="t" anchorCtr="0">
            <a:spAutoFit/>
          </a:bodyPr>
          <a:lstStyle/>
          <a:p>
            <a:pPr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cs-CZ" sz="1404" b="1" kern="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Celkem</a:t>
            </a:r>
            <a:r>
              <a:rPr lang="en-GB" sz="1404" b="1" kern="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cs-CZ" sz="1404" b="1" kern="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</a:t>
            </a:r>
            <a:r>
              <a:rPr lang="en-GB" sz="1404" b="1" kern="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&amp;</a:t>
            </a:r>
            <a:r>
              <a:rPr lang="cs-CZ" sz="1404" b="1" kern="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 </a:t>
            </a:r>
            <a:r>
              <a:rPr lang="en-GB" sz="1404" b="1" kern="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</a:t>
            </a:r>
            <a:r>
              <a:rPr lang="cs-CZ" sz="1404" b="1" kern="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vropa</a:t>
            </a:r>
            <a:r>
              <a:rPr lang="en-GB" sz="1404" b="1" kern="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– 80 I</a:t>
            </a:r>
            <a:r>
              <a:rPr lang="cs-CZ" sz="1404" b="1" kern="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</a:t>
            </a:r>
            <a:endParaRPr sz="1404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9"/>
          <p:cNvSpPr txBox="1"/>
          <p:nvPr/>
        </p:nvSpPr>
        <p:spPr>
          <a:xfrm>
            <a:off x="3155558" y="-119667"/>
            <a:ext cx="6997032" cy="1578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80" tIns="45827" rIns="91680" bIns="45827" anchor="t" anchorCtr="0">
            <a:spAutoFit/>
          </a:bodyPr>
          <a:lstStyle/>
          <a:p>
            <a:pPr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endParaRPr lang="cs-CZ" sz="3209" kern="0" dirty="0">
              <a:solidFill>
                <a:srgbClr val="005287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en-GB" sz="3209" b="1" kern="0" dirty="0">
                <a:solidFill>
                  <a:srgbClr val="00528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4 </a:t>
            </a:r>
            <a:r>
              <a:rPr lang="cs-CZ" sz="3209" b="1" kern="0" dirty="0">
                <a:solidFill>
                  <a:srgbClr val="00528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výzvy pro střední a východní Evropu</a:t>
            </a:r>
            <a:endParaRPr sz="3209" b="1" kern="0" dirty="0">
              <a:solidFill>
                <a:srgbClr val="005287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40259271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260" y="0"/>
            <a:ext cx="10190263" cy="7165793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1"/>
          <p:cNvSpPr txBox="1"/>
          <p:nvPr/>
        </p:nvSpPr>
        <p:spPr>
          <a:xfrm>
            <a:off x="5981563" y="3429000"/>
            <a:ext cx="5018240" cy="2375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80" tIns="45827" rIns="91680" bIns="45827" anchor="b" anchorCtr="0">
            <a:noAutofit/>
          </a:bodyPr>
          <a:lstStyle/>
          <a:p>
            <a:pPr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cs-CZ" sz="3610" kern="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Průvodce pro žadatele</a:t>
            </a:r>
            <a:r>
              <a:rPr lang="en-GB" sz="3610" kern="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endParaRPr sz="3610" kern="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cs-CZ" sz="3610" kern="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Jak žádat v rámci výzev EUC</a:t>
            </a:r>
            <a:r>
              <a:rPr lang="en-GB" sz="3610" kern="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F? </a:t>
            </a:r>
            <a:endParaRPr sz="3610" kern="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defTabSz="91696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endParaRPr sz="2006" b="1" i="1" kern="0" dirty="0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cxnSp>
        <p:nvCxnSpPr>
          <p:cNvPr id="310" name="Google Shape;310;p11"/>
          <p:cNvCxnSpPr/>
          <p:nvPr/>
        </p:nvCxnSpPr>
        <p:spPr>
          <a:xfrm>
            <a:off x="4659426" y="5600583"/>
            <a:ext cx="1138061" cy="0"/>
          </a:xfrm>
          <a:prstGeom prst="straightConnector1">
            <a:avLst/>
          </a:prstGeom>
          <a:noFill/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1117839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3"/>
          <p:cNvSpPr/>
          <p:nvPr/>
        </p:nvSpPr>
        <p:spPr>
          <a:xfrm>
            <a:off x="1874079" y="2086523"/>
            <a:ext cx="6603681" cy="4520789"/>
          </a:xfrm>
          <a:prstGeom prst="roundRect">
            <a:avLst>
              <a:gd name="adj" fmla="val 16667"/>
            </a:avLst>
          </a:prstGeom>
          <a:solidFill>
            <a:srgbClr val="EFF9FB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680" tIns="45827" rIns="91680" bIns="45827" anchor="ctr" anchorCtr="0">
            <a:noAutofit/>
          </a:bodyPr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4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3" name="Google Shape;373;p13"/>
          <p:cNvGrpSpPr/>
          <p:nvPr/>
        </p:nvGrpSpPr>
        <p:grpSpPr>
          <a:xfrm>
            <a:off x="2198831" y="2617904"/>
            <a:ext cx="5571223" cy="649805"/>
            <a:chOff x="1409075" y="2371218"/>
            <a:chExt cx="5555747" cy="648000"/>
          </a:xfrm>
        </p:grpSpPr>
        <p:sp>
          <p:nvSpPr>
            <p:cNvPr id="374" name="Google Shape;374;p13"/>
            <p:cNvSpPr/>
            <p:nvPr/>
          </p:nvSpPr>
          <p:spPr>
            <a:xfrm>
              <a:off x="1938581" y="2442956"/>
              <a:ext cx="5026240" cy="5124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680" tIns="45827" rIns="91680" bIns="45827" anchor="ctr" anchorCtr="0">
              <a:no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4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" name="Google Shape;375;p13"/>
            <p:cNvGrpSpPr/>
            <p:nvPr/>
          </p:nvGrpSpPr>
          <p:grpSpPr>
            <a:xfrm>
              <a:off x="1409075" y="2371218"/>
              <a:ext cx="648000" cy="648000"/>
              <a:chOff x="1427574" y="2242961"/>
              <a:chExt cx="648000" cy="648000"/>
            </a:xfrm>
          </p:grpSpPr>
          <p:sp>
            <p:nvSpPr>
              <p:cNvPr id="376" name="Google Shape;376;p13"/>
              <p:cNvSpPr/>
              <p:nvPr/>
            </p:nvSpPr>
            <p:spPr>
              <a:xfrm>
                <a:off x="1427574" y="2242961"/>
                <a:ext cx="648000" cy="648000"/>
              </a:xfrm>
              <a:prstGeom prst="ellipse">
                <a:avLst/>
              </a:prstGeom>
              <a:solidFill>
                <a:srgbClr val="FFFFCC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680" tIns="45827" rIns="91680" bIns="45827" anchor="ctr" anchorCtr="0">
                <a:noAutofit/>
              </a:bodyPr>
              <a:lstStyle/>
              <a:p>
                <a:pPr algn="ctr" defTabSz="91696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</a:pPr>
                <a:endParaRPr sz="1404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77" name="Google Shape;377;p1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499574" y="2300132"/>
                <a:ext cx="504000" cy="50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78" name="Google Shape;378;p13"/>
            <p:cNvSpPr txBox="1"/>
            <p:nvPr/>
          </p:nvSpPr>
          <p:spPr>
            <a:xfrm>
              <a:off x="2132141" y="2442025"/>
              <a:ext cx="4832681" cy="513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80" tIns="45827" rIns="91680" bIns="45827" anchor="t" anchorCtr="0">
              <a:noAutofit/>
            </a:bodyPr>
            <a:lstStyle/>
            <a:p>
              <a:pPr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cs-CZ" sz="1404" kern="0" dirty="0">
                  <a:solidFill>
                    <a:srgbClr val="575757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Jste </a:t>
              </a:r>
              <a:r>
                <a:rPr lang="cs-CZ" sz="1404" b="1" kern="0" dirty="0">
                  <a:solidFill>
                    <a:srgbClr val="575757"/>
                  </a:solidFill>
                  <a:latin typeface="Source Sans Pro Light"/>
                  <a:ea typeface="Source Sans Pro Light"/>
                  <a:cs typeface="Arial"/>
                  <a:sym typeface="Source Sans Pro Light"/>
                </a:rPr>
                <a:t>město/obec  </a:t>
              </a:r>
              <a:r>
                <a:rPr lang="cs-CZ" sz="1404" kern="0" dirty="0">
                  <a:solidFill>
                    <a:srgbClr val="575757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nebo seskupení měst a obcí</a:t>
              </a:r>
              <a:r>
                <a:rPr lang="en-GB" sz="1404" kern="0" dirty="0">
                  <a:solidFill>
                    <a:srgbClr val="575757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? </a:t>
              </a:r>
              <a:endParaRPr sz="1404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9" name="Google Shape;379;p13"/>
          <p:cNvGrpSpPr/>
          <p:nvPr/>
        </p:nvGrpSpPr>
        <p:grpSpPr>
          <a:xfrm>
            <a:off x="2177823" y="3358415"/>
            <a:ext cx="5592230" cy="649805"/>
            <a:chOff x="486129" y="3092036"/>
            <a:chExt cx="5576696" cy="648000"/>
          </a:xfrm>
        </p:grpSpPr>
        <p:sp>
          <p:nvSpPr>
            <p:cNvPr id="380" name="Google Shape;380;p13"/>
            <p:cNvSpPr/>
            <p:nvPr/>
          </p:nvSpPr>
          <p:spPr>
            <a:xfrm>
              <a:off x="1019492" y="3179176"/>
              <a:ext cx="5043333" cy="522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680" tIns="45827" rIns="91680" bIns="45827" anchor="ctr" anchorCtr="0">
              <a:no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</a:pPr>
              <a:endParaRPr sz="2006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1" name="Google Shape;381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86129" y="3092036"/>
              <a:ext cx="648000" cy="648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382" name="Google Shape;382;p13"/>
            <p:cNvSpPr txBox="1"/>
            <p:nvPr/>
          </p:nvSpPr>
          <p:spPr>
            <a:xfrm>
              <a:off x="1230144" y="3166682"/>
              <a:ext cx="4832681" cy="558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80" tIns="45827" rIns="91680" bIns="45827" anchor="t" anchorCtr="0">
              <a:noAutofit/>
            </a:bodyPr>
            <a:lstStyle/>
            <a:p>
              <a:pPr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cs-CZ" sz="1404" kern="0" dirty="0">
                  <a:solidFill>
                    <a:srgbClr val="575757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Nachází se vaše obec/městský úřad v jednom ze </a:t>
              </a:r>
              <a:r>
                <a:rPr lang="en-GB" sz="1404" b="1" kern="0" dirty="0">
                  <a:solidFill>
                    <a:srgbClr val="575757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27 </a:t>
              </a:r>
              <a:r>
                <a:rPr lang="cs-CZ" sz="1404" b="1" kern="0" dirty="0">
                  <a:solidFill>
                    <a:srgbClr val="575757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členských států EU nebo Velké Británie</a:t>
              </a:r>
              <a:r>
                <a:rPr lang="en-GB" sz="1404" b="1" kern="0" dirty="0">
                  <a:solidFill>
                    <a:srgbClr val="575757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? </a:t>
              </a:r>
              <a:endParaRPr sz="1404" b="1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grpSp>
        <p:nvGrpSpPr>
          <p:cNvPr id="383" name="Google Shape;383;p13"/>
          <p:cNvGrpSpPr/>
          <p:nvPr/>
        </p:nvGrpSpPr>
        <p:grpSpPr>
          <a:xfrm>
            <a:off x="2198830" y="4818292"/>
            <a:ext cx="5635360" cy="817664"/>
            <a:chOff x="465180" y="4422868"/>
            <a:chExt cx="5619706" cy="815393"/>
          </a:xfrm>
        </p:grpSpPr>
        <p:grpSp>
          <p:nvGrpSpPr>
            <p:cNvPr id="384" name="Google Shape;384;p13"/>
            <p:cNvGrpSpPr/>
            <p:nvPr/>
          </p:nvGrpSpPr>
          <p:grpSpPr>
            <a:xfrm>
              <a:off x="1032726" y="4504813"/>
              <a:ext cx="5052160" cy="733448"/>
              <a:chOff x="-1669611" y="4268644"/>
              <a:chExt cx="4566612" cy="733448"/>
            </a:xfrm>
          </p:grpSpPr>
          <p:sp>
            <p:nvSpPr>
              <p:cNvPr id="385" name="Google Shape;385;p13"/>
              <p:cNvSpPr/>
              <p:nvPr/>
            </p:nvSpPr>
            <p:spPr>
              <a:xfrm>
                <a:off x="-1669611" y="4268644"/>
                <a:ext cx="4527735" cy="7334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680" tIns="45827" rIns="91680" bIns="45827" anchor="ctr" anchorCtr="0">
                <a:noAutofit/>
              </a:bodyPr>
              <a:lstStyle/>
              <a:p>
                <a:pPr algn="ctr" defTabSz="91696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</a:pPr>
                <a:endParaRPr sz="1404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13"/>
              <p:cNvSpPr txBox="1"/>
              <p:nvPr/>
            </p:nvSpPr>
            <p:spPr>
              <a:xfrm>
                <a:off x="-1529038" y="4268644"/>
                <a:ext cx="4426039" cy="6709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680" tIns="45827" rIns="91680" bIns="45827" anchor="t" anchorCtr="0">
                <a:noAutofit/>
              </a:bodyPr>
              <a:lstStyle/>
              <a:p>
                <a:pPr defTabSz="91696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</a:pPr>
                <a:r>
                  <a:rPr lang="cs-CZ" sz="1404" kern="0" dirty="0">
                    <a:solidFill>
                      <a:srgbClr val="575757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Budete schopni poskytnout </a:t>
                </a:r>
                <a:r>
                  <a:rPr lang="cs-CZ" sz="1404" b="1" kern="0" dirty="0">
                    <a:solidFill>
                      <a:srgbClr val="575757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důkaz o politickém závazku </a:t>
                </a:r>
                <a:r>
                  <a:rPr lang="cs-CZ" sz="1404" kern="0" dirty="0">
                    <a:solidFill>
                      <a:srgbClr val="575757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k vypracování investičního plánu od vašeho starosty nebo jiného politického představitele</a:t>
                </a:r>
                <a:r>
                  <a:rPr lang="en-GB" sz="1404" kern="0" dirty="0">
                    <a:solidFill>
                      <a:srgbClr val="575757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?</a:t>
                </a:r>
                <a:endParaRPr sz="1404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87" name="Google Shape;387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5180" y="4422868"/>
              <a:ext cx="648000" cy="648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388" name="Google Shape;388;p13"/>
          <p:cNvGrpSpPr/>
          <p:nvPr/>
        </p:nvGrpSpPr>
        <p:grpSpPr>
          <a:xfrm>
            <a:off x="2183621" y="4101495"/>
            <a:ext cx="5586433" cy="649805"/>
            <a:chOff x="470961" y="3687751"/>
            <a:chExt cx="5570915" cy="648000"/>
          </a:xfrm>
        </p:grpSpPr>
        <p:grpSp>
          <p:nvGrpSpPr>
            <p:cNvPr id="389" name="Google Shape;389;p13"/>
            <p:cNvGrpSpPr/>
            <p:nvPr/>
          </p:nvGrpSpPr>
          <p:grpSpPr>
            <a:xfrm>
              <a:off x="1015636" y="3734383"/>
              <a:ext cx="5026240" cy="552260"/>
              <a:chOff x="1910667" y="3441343"/>
              <a:chExt cx="4543186" cy="552260"/>
            </a:xfrm>
          </p:grpSpPr>
          <p:sp>
            <p:nvSpPr>
              <p:cNvPr id="390" name="Google Shape;390;p13"/>
              <p:cNvSpPr/>
              <p:nvPr/>
            </p:nvSpPr>
            <p:spPr>
              <a:xfrm>
                <a:off x="1910667" y="3465753"/>
                <a:ext cx="4543186" cy="514606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680" tIns="45827" rIns="91680" bIns="45827" anchor="ctr" anchorCtr="0">
                <a:noAutofit/>
              </a:bodyPr>
              <a:lstStyle/>
              <a:p>
                <a:pPr algn="ctr" defTabSz="91696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</a:pPr>
                <a:endParaRPr sz="1404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13"/>
              <p:cNvSpPr txBox="1"/>
              <p:nvPr/>
            </p:nvSpPr>
            <p:spPr>
              <a:xfrm>
                <a:off x="2085623" y="3441343"/>
                <a:ext cx="4368229" cy="5522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680" tIns="45827" rIns="91680" bIns="45827" anchor="t" anchorCtr="0">
                <a:noAutofit/>
              </a:bodyPr>
              <a:lstStyle/>
              <a:p>
                <a:pPr defTabSz="91696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</a:pPr>
                <a:r>
                  <a:rPr lang="cs-CZ" sz="1404" kern="0" dirty="0">
                    <a:solidFill>
                      <a:srgbClr val="575757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Má vaše město/obec politicky schválený </a:t>
                </a:r>
                <a:r>
                  <a:rPr lang="en-GB" sz="1404" b="1" kern="0" dirty="0">
                    <a:solidFill>
                      <a:srgbClr val="575757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SEAP, SECAP </a:t>
                </a:r>
                <a:r>
                  <a:rPr lang="cs-CZ" sz="1404" b="1" kern="0" dirty="0">
                    <a:solidFill>
                      <a:srgbClr val="575757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nebo plán podobného zaměření</a:t>
                </a:r>
                <a:r>
                  <a:rPr lang="en-GB" sz="1404" b="1" kern="0" dirty="0">
                    <a:solidFill>
                      <a:srgbClr val="575757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?</a:t>
                </a:r>
                <a:endParaRPr sz="1404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2" name="Google Shape;392;p13"/>
            <p:cNvGrpSpPr/>
            <p:nvPr/>
          </p:nvGrpSpPr>
          <p:grpSpPr>
            <a:xfrm>
              <a:off x="470961" y="3687751"/>
              <a:ext cx="648000" cy="648000"/>
              <a:chOff x="503221" y="3859014"/>
              <a:chExt cx="648000" cy="648000"/>
            </a:xfrm>
          </p:grpSpPr>
          <p:sp>
            <p:nvSpPr>
              <p:cNvPr id="393" name="Google Shape;393;p13"/>
              <p:cNvSpPr/>
              <p:nvPr/>
            </p:nvSpPr>
            <p:spPr>
              <a:xfrm>
                <a:off x="503221" y="3859014"/>
                <a:ext cx="648000" cy="648000"/>
              </a:xfrm>
              <a:prstGeom prst="ellipse">
                <a:avLst/>
              </a:prstGeom>
              <a:solidFill>
                <a:srgbClr val="CCECFF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680" tIns="45827" rIns="91680" bIns="45827" anchor="ctr" anchorCtr="0">
                <a:noAutofit/>
              </a:bodyPr>
              <a:lstStyle/>
              <a:p>
                <a:pPr algn="ctr" defTabSz="91696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</a:pPr>
                <a:endParaRPr sz="1404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94" name="Google Shape;394;p1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74313" y="3926073"/>
                <a:ext cx="504000" cy="50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95" name="Google Shape;395;p13"/>
          <p:cNvSpPr txBox="1"/>
          <p:nvPr/>
        </p:nvSpPr>
        <p:spPr>
          <a:xfrm>
            <a:off x="3140180" y="2221303"/>
            <a:ext cx="3804844" cy="43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80" tIns="45827" rIns="91680" bIns="45827" anchor="t" anchorCtr="0">
            <a:spAutoFit/>
          </a:bodyPr>
          <a:lstStyle/>
          <a:p>
            <a:pPr algn="ctr" defTabSz="91696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cs-CZ" sz="2006" kern="0" dirty="0">
                <a:solidFill>
                  <a:srgbClr val="0069A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Ověření způsobilosti </a:t>
            </a:r>
            <a:r>
              <a:rPr lang="en-GB" sz="2006" kern="0" dirty="0">
                <a:solidFill>
                  <a:srgbClr val="0069A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EUCF  </a:t>
            </a:r>
            <a:endParaRPr sz="2006" kern="0" dirty="0">
              <a:solidFill>
                <a:srgbClr val="0069A9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grpSp>
        <p:nvGrpSpPr>
          <p:cNvPr id="399" name="Google Shape;399;p13"/>
          <p:cNvGrpSpPr/>
          <p:nvPr/>
        </p:nvGrpSpPr>
        <p:grpSpPr>
          <a:xfrm>
            <a:off x="2198831" y="5635956"/>
            <a:ext cx="5592229" cy="659225"/>
            <a:chOff x="1053709" y="5741603"/>
            <a:chExt cx="5603257" cy="657394"/>
          </a:xfrm>
        </p:grpSpPr>
        <p:grpSp>
          <p:nvGrpSpPr>
            <p:cNvPr id="400" name="Google Shape;400;p13"/>
            <p:cNvGrpSpPr/>
            <p:nvPr/>
          </p:nvGrpSpPr>
          <p:grpSpPr>
            <a:xfrm>
              <a:off x="1053709" y="5741603"/>
              <a:ext cx="5603257" cy="657394"/>
              <a:chOff x="465180" y="5252870"/>
              <a:chExt cx="5603257" cy="657394"/>
            </a:xfrm>
          </p:grpSpPr>
          <p:grpSp>
            <p:nvGrpSpPr>
              <p:cNvPr id="401" name="Google Shape;401;p13"/>
              <p:cNvGrpSpPr/>
              <p:nvPr/>
            </p:nvGrpSpPr>
            <p:grpSpPr>
              <a:xfrm>
                <a:off x="1025104" y="5252870"/>
                <a:ext cx="5043333" cy="617524"/>
                <a:chOff x="1919226" y="3261565"/>
                <a:chExt cx="4558634" cy="617524"/>
              </a:xfrm>
            </p:grpSpPr>
            <p:sp>
              <p:nvSpPr>
                <p:cNvPr id="402" name="Google Shape;402;p13"/>
                <p:cNvSpPr/>
                <p:nvPr/>
              </p:nvSpPr>
              <p:spPr>
                <a:xfrm>
                  <a:off x="1919226" y="3363842"/>
                  <a:ext cx="4558634" cy="51524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680" tIns="45827" rIns="91680" bIns="45827" anchor="ctr" anchorCtr="0">
                  <a:noAutofit/>
                </a:bodyPr>
                <a:lstStyle/>
                <a:p>
                  <a:pPr algn="ctr" defTabSz="91696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</a:pPr>
                  <a:endParaRPr sz="1404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3" name="Google Shape;403;p13"/>
                <p:cNvSpPr txBox="1"/>
                <p:nvPr/>
              </p:nvSpPr>
              <p:spPr>
                <a:xfrm>
                  <a:off x="2017470" y="3261565"/>
                  <a:ext cx="433596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680" tIns="45827" rIns="91680" bIns="45827" anchor="t" anchorCtr="0">
                  <a:noAutofit/>
                </a:bodyPr>
                <a:lstStyle/>
                <a:p>
                  <a:pPr defTabSz="91696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</a:pPr>
                  <a:endParaRPr sz="1203" b="1" kern="0">
                    <a:solidFill>
                      <a:srgbClr val="3C3C3B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endParaRPr>
                </a:p>
              </p:txBody>
            </p:sp>
          </p:grpSp>
          <p:grpSp>
            <p:nvGrpSpPr>
              <p:cNvPr id="404" name="Google Shape;404;p13"/>
              <p:cNvGrpSpPr/>
              <p:nvPr/>
            </p:nvGrpSpPr>
            <p:grpSpPr>
              <a:xfrm>
                <a:off x="465180" y="5262264"/>
                <a:ext cx="648000" cy="648000"/>
                <a:chOff x="503221" y="5494757"/>
                <a:chExt cx="648000" cy="648000"/>
              </a:xfrm>
            </p:grpSpPr>
            <p:sp>
              <p:nvSpPr>
                <p:cNvPr id="405" name="Google Shape;405;p13"/>
                <p:cNvSpPr/>
                <p:nvPr/>
              </p:nvSpPr>
              <p:spPr>
                <a:xfrm>
                  <a:off x="503221" y="5494757"/>
                  <a:ext cx="648000" cy="648000"/>
                </a:xfrm>
                <a:prstGeom prst="ellipse">
                  <a:avLst/>
                </a:prstGeom>
                <a:solidFill>
                  <a:srgbClr val="CCFFCC"/>
                </a:solidFill>
                <a:ln>
                  <a:noFill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680" tIns="45827" rIns="91680" bIns="45827" anchor="ctr" anchorCtr="0">
                  <a:noAutofit/>
                </a:bodyPr>
                <a:lstStyle/>
                <a:p>
                  <a:pPr algn="ctr" defTabSz="91696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</a:pPr>
                  <a:endParaRPr sz="1404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406" name="Google Shape;406;p13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653301" y="5591968"/>
                  <a:ext cx="468000" cy="468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407" name="Google Shape;407;p13"/>
            <p:cNvSpPr txBox="1"/>
            <p:nvPr/>
          </p:nvSpPr>
          <p:spPr>
            <a:xfrm>
              <a:off x="1758074" y="5878414"/>
              <a:ext cx="4870079" cy="496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80" tIns="45827" rIns="91680" bIns="45827" anchor="t" anchorCtr="0">
              <a:noAutofit/>
            </a:bodyPr>
            <a:lstStyle/>
            <a:p>
              <a:pPr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cs-CZ" sz="1404" kern="0" dirty="0">
                  <a:solidFill>
                    <a:srgbClr val="575757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Zavazujete se </a:t>
              </a:r>
              <a:r>
                <a:rPr lang="cs-CZ" sz="1404" b="1" kern="0" dirty="0">
                  <a:solidFill>
                    <a:srgbClr val="575757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k monitorovacímu období po dobu dvou let </a:t>
              </a:r>
              <a:r>
                <a:rPr lang="cs-CZ" sz="1404" kern="0" dirty="0">
                  <a:solidFill>
                    <a:srgbClr val="575757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pro EUCF?</a:t>
              </a:r>
              <a:endParaRPr sz="1404" b="1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sp>
        <p:nvSpPr>
          <p:cNvPr id="408" name="Google Shape;408;p13"/>
          <p:cNvSpPr txBox="1"/>
          <p:nvPr/>
        </p:nvSpPr>
        <p:spPr>
          <a:xfrm>
            <a:off x="3120866" y="-807743"/>
            <a:ext cx="6715124" cy="250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80" tIns="45827" rIns="91680" bIns="45827" anchor="b" anchorCtr="0">
            <a:noAutofit/>
          </a:bodyPr>
          <a:lstStyle/>
          <a:p>
            <a:pPr defTabSz="91696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cs-CZ" sz="3209" kern="0" dirty="0">
                <a:solidFill>
                  <a:srgbClr val="0069A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Kdo je způsobilý pro obdržení podpory EUCF</a:t>
            </a:r>
            <a:r>
              <a:rPr lang="en-GB" sz="3209" kern="0" dirty="0">
                <a:solidFill>
                  <a:srgbClr val="0069A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? </a:t>
            </a:r>
            <a:endParaRPr sz="1404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9" name="Google Shape;409;p13"/>
          <p:cNvCxnSpPr/>
          <p:nvPr/>
        </p:nvCxnSpPr>
        <p:spPr>
          <a:xfrm>
            <a:off x="3231334" y="1843819"/>
            <a:ext cx="494861" cy="0"/>
          </a:xfrm>
          <a:prstGeom prst="straightConnector1">
            <a:avLst/>
          </a:prstGeom>
          <a:noFill/>
          <a:ln w="152400" cap="flat" cmpd="sng">
            <a:solidFill>
              <a:srgbClr val="39ADBB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538320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dpis 2"/>
          <p:cNvSpPr>
            <a:spLocks noGrp="1"/>
          </p:cNvSpPr>
          <p:nvPr>
            <p:ph type="title"/>
          </p:nvPr>
        </p:nvSpPr>
        <p:spPr bwMode="auto">
          <a:xfrm>
            <a:off x="2207568" y="3140968"/>
            <a:ext cx="8291512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altLang="cs-CZ" dirty="0"/>
              <a:t>Kontrola stavu plnění úkolů</a:t>
            </a:r>
          </a:p>
        </p:txBody>
      </p:sp>
    </p:spTree>
    <p:extLst>
      <p:ext uri="{BB962C8B-B14F-4D97-AF65-F5344CB8AC3E}">
        <p14:creationId xmlns:p14="http://schemas.microsoft.com/office/powerpoint/2010/main" val="3815090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6"/>
          <p:cNvSpPr/>
          <p:nvPr/>
        </p:nvSpPr>
        <p:spPr>
          <a:xfrm>
            <a:off x="3790103" y="4606372"/>
            <a:ext cx="3778161" cy="1948955"/>
          </a:xfrm>
          <a:prstGeom prst="roundRect">
            <a:avLst>
              <a:gd name="adj" fmla="val 16667"/>
            </a:avLst>
          </a:prstGeom>
          <a:solidFill>
            <a:srgbClr val="4795AA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680" tIns="45827" rIns="91680" bIns="45827" anchor="ctr" anchorCtr="0">
            <a:noAutofit/>
          </a:bodyPr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4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3948432" y="2982735"/>
            <a:ext cx="3317341" cy="749857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680" tIns="45827" rIns="91680" bIns="45827" anchor="ctr" anchorCtr="0">
            <a:noAutofit/>
          </a:bodyPr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4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2" name="Google Shape;472;p16"/>
          <p:cNvGrpSpPr/>
          <p:nvPr/>
        </p:nvGrpSpPr>
        <p:grpSpPr>
          <a:xfrm>
            <a:off x="3964802" y="2414357"/>
            <a:ext cx="3281776" cy="437772"/>
            <a:chOff x="3010046" y="2096838"/>
            <a:chExt cx="2099734" cy="436556"/>
          </a:xfrm>
        </p:grpSpPr>
        <p:sp>
          <p:nvSpPr>
            <p:cNvPr id="473" name="Google Shape;473;p16"/>
            <p:cNvSpPr/>
            <p:nvPr/>
          </p:nvSpPr>
          <p:spPr>
            <a:xfrm>
              <a:off x="3010046" y="2096838"/>
              <a:ext cx="2099734" cy="436556"/>
            </a:xfrm>
            <a:prstGeom prst="flowChartOffpageConnector">
              <a:avLst/>
            </a:prstGeom>
            <a:solidFill>
              <a:srgbClr val="D6F0F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680" tIns="45827" rIns="91680" bIns="45827" anchor="ctr" anchorCtr="0">
              <a:no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4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6"/>
            <p:cNvSpPr txBox="1"/>
            <p:nvPr/>
          </p:nvSpPr>
          <p:spPr>
            <a:xfrm>
              <a:off x="3449673" y="2103039"/>
              <a:ext cx="1210732" cy="363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80" tIns="45827" rIns="91680" bIns="45827" anchor="t" anchorCtr="0">
              <a:spAutoFit/>
            </a:bodyPr>
            <a:lstStyle/>
            <a:p>
              <a:pPr algn="ctr" defTabSz="916960" eaLnBrk="1" fontAlgn="auto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</a:pPr>
              <a:r>
                <a:rPr lang="cs-CZ" sz="1604" b="1" kern="0" dirty="0">
                  <a:solidFill>
                    <a:srgbClr val="0069A9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Cíle </a:t>
              </a:r>
              <a:endParaRPr sz="1404" b="1" kern="0" dirty="0">
                <a:solidFill>
                  <a:srgbClr val="0069A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</p:txBody>
        </p:sp>
      </p:grpSp>
      <p:sp>
        <p:nvSpPr>
          <p:cNvPr id="475" name="Google Shape;475;p16"/>
          <p:cNvSpPr txBox="1"/>
          <p:nvPr/>
        </p:nvSpPr>
        <p:spPr>
          <a:xfrm>
            <a:off x="3939330" y="3065498"/>
            <a:ext cx="3329190" cy="56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80" tIns="45827" rIns="91680" bIns="45827" anchor="t" anchorCtr="0">
            <a:spAutoFit/>
          </a:bodyPr>
          <a:lstStyle/>
          <a:p>
            <a:pPr algn="ctr" defTabSz="91696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cs-CZ" sz="1404" kern="0" dirty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Podpořit aktivity nutné pro vytvoření investičního plánu </a:t>
            </a:r>
            <a:endParaRPr sz="1404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6" name="Google Shape;476;p16"/>
          <p:cNvGrpSpPr/>
          <p:nvPr/>
        </p:nvGrpSpPr>
        <p:grpSpPr>
          <a:xfrm>
            <a:off x="7356352" y="2414357"/>
            <a:ext cx="3183820" cy="437772"/>
            <a:chOff x="5090788" y="2027828"/>
            <a:chExt cx="3174976" cy="436556"/>
          </a:xfrm>
        </p:grpSpPr>
        <p:sp>
          <p:nvSpPr>
            <p:cNvPr id="477" name="Google Shape;477;p16"/>
            <p:cNvSpPr/>
            <p:nvPr/>
          </p:nvSpPr>
          <p:spPr>
            <a:xfrm>
              <a:off x="5358539" y="2027828"/>
              <a:ext cx="2583196" cy="436556"/>
            </a:xfrm>
            <a:prstGeom prst="flowChartOffpageConnector">
              <a:avLst/>
            </a:prstGeom>
            <a:solidFill>
              <a:srgbClr val="D6F0F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680" tIns="45827" rIns="91680" bIns="45827" anchor="ctr" anchorCtr="0">
              <a:no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4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6"/>
            <p:cNvSpPr txBox="1"/>
            <p:nvPr/>
          </p:nvSpPr>
          <p:spPr>
            <a:xfrm>
              <a:off x="5090788" y="2036659"/>
              <a:ext cx="3174976" cy="363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80" tIns="45827" rIns="91680" bIns="45827" anchor="t" anchorCtr="0">
              <a:spAutoFit/>
            </a:bodyPr>
            <a:lstStyle/>
            <a:p>
              <a:pPr algn="ctr" defTabSz="916960" eaLnBrk="1" fontAlgn="auto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</a:pPr>
              <a:r>
                <a:rPr lang="cs-CZ" sz="1604" b="1" kern="0" dirty="0">
                  <a:solidFill>
                    <a:srgbClr val="0069A9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Alokace grantu</a:t>
              </a:r>
              <a:endParaRPr sz="1404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9" name="Google Shape;479;p16"/>
          <p:cNvSpPr/>
          <p:nvPr/>
        </p:nvSpPr>
        <p:spPr>
          <a:xfrm rot="10800000" flipH="1">
            <a:off x="7431035" y="3016689"/>
            <a:ext cx="427908" cy="35557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446DA0"/>
          </a:solidFill>
          <a:ln>
            <a:noFill/>
          </a:ln>
        </p:spPr>
        <p:txBody>
          <a:bodyPr spcFirstLastPara="1" wrap="square" lIns="91680" tIns="45827" rIns="91680" bIns="45827" anchor="ctr" anchorCtr="0">
            <a:noAutofit/>
          </a:bodyPr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4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6"/>
          <p:cNvSpPr/>
          <p:nvPr/>
        </p:nvSpPr>
        <p:spPr>
          <a:xfrm>
            <a:off x="7973346" y="2982736"/>
            <a:ext cx="1893397" cy="403255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680" tIns="45827" rIns="91680" bIns="45827" anchor="ctr" anchorCtr="0">
            <a:noAutofit/>
          </a:bodyPr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4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6"/>
          <p:cNvSpPr/>
          <p:nvPr/>
        </p:nvSpPr>
        <p:spPr>
          <a:xfrm>
            <a:off x="7973346" y="3462348"/>
            <a:ext cx="1893397" cy="54582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680" tIns="45827" rIns="91680" bIns="45827" anchor="ctr" anchorCtr="0">
            <a:noAutofit/>
          </a:bodyPr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4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6"/>
          <p:cNvSpPr txBox="1"/>
          <p:nvPr/>
        </p:nvSpPr>
        <p:spPr>
          <a:xfrm>
            <a:off x="8241305" y="3016689"/>
            <a:ext cx="1413917" cy="33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80" tIns="45827" rIns="91680" bIns="45827" anchor="t" anchorCtr="0">
            <a:spAutoFit/>
          </a:bodyPr>
          <a:lstStyle/>
          <a:p>
            <a:pPr algn="ctr" defTabSz="91696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cs-CZ" sz="1404" kern="0" dirty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Zaměstnanci </a:t>
            </a:r>
            <a:endParaRPr sz="1404" kern="0" dirty="0">
              <a:solidFill>
                <a:srgbClr val="595959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83" name="Google Shape;483;p16"/>
          <p:cNvSpPr txBox="1"/>
          <p:nvPr/>
        </p:nvSpPr>
        <p:spPr>
          <a:xfrm>
            <a:off x="8001565" y="3443964"/>
            <a:ext cx="1893396" cy="56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80" tIns="45827" rIns="91680" bIns="45827" anchor="t" anchorCtr="0">
            <a:spAutoFit/>
          </a:bodyPr>
          <a:lstStyle/>
          <a:p>
            <a:pPr algn="ctr" defTabSz="91696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cs-CZ" sz="1404" kern="0" dirty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Externí experti</a:t>
            </a:r>
            <a:r>
              <a:rPr lang="en-GB" sz="1404" kern="0" dirty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/</a:t>
            </a:r>
            <a:r>
              <a:rPr lang="cs-CZ" sz="1404" kern="0" dirty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dodavatelé </a:t>
            </a:r>
            <a:endParaRPr sz="1404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4" name="Google Shape;484;p16"/>
          <p:cNvGrpSpPr/>
          <p:nvPr/>
        </p:nvGrpSpPr>
        <p:grpSpPr>
          <a:xfrm>
            <a:off x="1526173" y="2755868"/>
            <a:ext cx="1392712" cy="1191309"/>
            <a:chOff x="383959" y="2493821"/>
            <a:chExt cx="1388843" cy="1188000"/>
          </a:xfrm>
        </p:grpSpPr>
        <p:grpSp>
          <p:nvGrpSpPr>
            <p:cNvPr id="485" name="Google Shape;485;p16"/>
            <p:cNvGrpSpPr/>
            <p:nvPr/>
          </p:nvGrpSpPr>
          <p:grpSpPr>
            <a:xfrm>
              <a:off x="476222" y="2493821"/>
              <a:ext cx="1188000" cy="1188000"/>
              <a:chOff x="431800" y="1835812"/>
              <a:chExt cx="1188000" cy="1188000"/>
            </a:xfrm>
          </p:grpSpPr>
          <p:sp>
            <p:nvSpPr>
              <p:cNvPr id="486" name="Google Shape;486;p16"/>
              <p:cNvSpPr/>
              <p:nvPr/>
            </p:nvSpPr>
            <p:spPr>
              <a:xfrm>
                <a:off x="431800" y="1835812"/>
                <a:ext cx="1188000" cy="1188000"/>
              </a:xfrm>
              <a:prstGeom prst="ellipse">
                <a:avLst/>
              </a:prstGeom>
              <a:solidFill>
                <a:srgbClr val="4795AA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509"/>
                  </a:srgbClr>
                </a:outerShdw>
              </a:effectLst>
            </p:spPr>
            <p:txBody>
              <a:bodyPr spcFirstLastPara="1" wrap="square" lIns="91680" tIns="45827" rIns="91680" bIns="45827" anchor="ctr" anchorCtr="0">
                <a:noAutofit/>
              </a:bodyPr>
              <a:lstStyle/>
              <a:p>
                <a:pPr algn="ctr" defTabSz="91696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</a:pPr>
                <a:endParaRPr sz="1404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16"/>
              <p:cNvSpPr/>
              <p:nvPr/>
            </p:nvSpPr>
            <p:spPr>
              <a:xfrm>
                <a:off x="485800" y="1889812"/>
                <a:ext cx="1080000" cy="1080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680" tIns="45827" rIns="91680" bIns="45827" anchor="ctr" anchorCtr="0">
                <a:noAutofit/>
              </a:bodyPr>
              <a:lstStyle/>
              <a:p>
                <a:pPr algn="ctr" defTabSz="91696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</a:pPr>
                <a:endParaRPr sz="1404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6"/>
              <p:cNvSpPr txBox="1"/>
              <p:nvPr/>
            </p:nvSpPr>
            <p:spPr>
              <a:xfrm flipH="1">
                <a:off x="478562" y="2429812"/>
                <a:ext cx="1061635" cy="307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680" tIns="45827" rIns="91680" bIns="45827" anchor="t" anchorCtr="0">
                <a:spAutoFit/>
              </a:bodyPr>
              <a:lstStyle/>
              <a:p>
                <a:pPr algn="ctr" defTabSz="91696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</a:pPr>
                <a:r>
                  <a:rPr lang="en-GB" sz="1404" b="1" kern="0">
                    <a:solidFill>
                      <a:srgbClr val="4795AA"/>
                    </a:solidFill>
                    <a:latin typeface="Source Sans Pro Black"/>
                    <a:ea typeface="Source Sans Pro Black"/>
                    <a:cs typeface="Source Sans Pro Black"/>
                    <a:sym typeface="Source Sans Pro Black"/>
                  </a:rPr>
                  <a:t>€ 60,000</a:t>
                </a:r>
                <a:endParaRPr sz="1404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9" name="Google Shape;489;p16"/>
            <p:cNvSpPr txBox="1"/>
            <p:nvPr/>
          </p:nvSpPr>
          <p:spPr>
            <a:xfrm flipH="1">
              <a:off x="383959" y="2627660"/>
              <a:ext cx="1388843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80" tIns="45827" rIns="91680" bIns="45827" anchor="t" anchorCtr="0">
              <a:sp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</a:pPr>
              <a:r>
                <a:rPr lang="en-GB" sz="1604" b="1" kern="0" dirty="0">
                  <a:solidFill>
                    <a:srgbClr val="4795AA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GRANT</a:t>
              </a:r>
              <a:r>
                <a:rPr lang="cs-CZ" sz="1604" b="1" kern="0" dirty="0">
                  <a:solidFill>
                    <a:srgbClr val="4795AA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 </a:t>
              </a:r>
            </a:p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</a:pPr>
              <a:r>
                <a:rPr lang="en-GB" sz="1404" b="1" kern="0" dirty="0">
                  <a:solidFill>
                    <a:srgbClr val="4795AA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EUCF</a:t>
              </a:r>
              <a:endParaRPr sz="1404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6"/>
          <p:cNvSpPr/>
          <p:nvPr/>
        </p:nvSpPr>
        <p:spPr>
          <a:xfrm rot="5400000">
            <a:off x="5217124" y="4052027"/>
            <a:ext cx="761896" cy="276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46DA0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680" tIns="45827" rIns="91680" bIns="45827" anchor="ctr" anchorCtr="0">
            <a:noAutofit/>
          </a:bodyPr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4" kern="0">
              <a:solidFill>
                <a:srgbClr val="4795A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6"/>
          <p:cNvSpPr/>
          <p:nvPr/>
        </p:nvSpPr>
        <p:spPr>
          <a:xfrm>
            <a:off x="3866513" y="4640648"/>
            <a:ext cx="3615503" cy="182594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680" tIns="45827" rIns="91680" bIns="45827" anchor="ctr" anchorCtr="0">
            <a:noAutofit/>
          </a:bodyPr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4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6"/>
          <p:cNvSpPr/>
          <p:nvPr/>
        </p:nvSpPr>
        <p:spPr>
          <a:xfrm>
            <a:off x="5257571" y="4710464"/>
            <a:ext cx="2224446" cy="1756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80" tIns="45827" rIns="91680" bIns="45827" anchor="t" anchorCtr="0">
            <a:spAutoFit/>
          </a:bodyPr>
          <a:lstStyle/>
          <a:p>
            <a:pPr marL="286550" indent="-286550" defTabSz="91696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cs-CZ" sz="1404" kern="0" dirty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Studie proveditelnosti </a:t>
            </a:r>
          </a:p>
          <a:p>
            <a:pPr marL="286550" indent="-286550" defTabSz="91696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cs-CZ" sz="1404" kern="0" dirty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Inženýrské analýzy </a:t>
            </a:r>
            <a:endParaRPr lang="cs-CZ" sz="1404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6550" indent="-286550" defTabSz="91696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cs-CZ" sz="1404" kern="0" dirty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Právní analýzy</a:t>
            </a:r>
            <a:endParaRPr lang="cs-CZ" sz="1404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6550" indent="-286550" defTabSz="91696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cs-CZ" sz="1404" kern="0" dirty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Sociální studie</a:t>
            </a:r>
            <a:endParaRPr lang="cs-CZ" sz="1404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6550" indent="-286550" defTabSz="91696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cs-CZ" sz="1404" kern="0" dirty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Studie trhu </a:t>
            </a:r>
            <a:endParaRPr lang="cs-CZ" sz="1404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6550" indent="-286550" defTabSz="91696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cs-CZ" sz="1404" kern="0" dirty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Finanční analýzy </a:t>
            </a:r>
            <a:endParaRPr lang="cs-CZ" sz="1404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6550" indent="-286550" defTabSz="91696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cs-CZ" sz="1404" kern="0" dirty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atd. </a:t>
            </a:r>
          </a:p>
        </p:txBody>
      </p:sp>
      <p:sp>
        <p:nvSpPr>
          <p:cNvPr id="493" name="Google Shape;493;p16"/>
          <p:cNvSpPr txBox="1"/>
          <p:nvPr/>
        </p:nvSpPr>
        <p:spPr>
          <a:xfrm>
            <a:off x="3907989" y="4802344"/>
            <a:ext cx="1349581" cy="907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80" tIns="45827" rIns="91680" bIns="45827" anchor="t" anchorCtr="0">
            <a:spAutoFit/>
          </a:bodyPr>
          <a:lstStyle/>
          <a:p>
            <a:pPr defTabSz="91696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cs-CZ" sz="1604" b="1" kern="0" dirty="0">
                <a:solidFill>
                  <a:srgbClr val="4795AA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Aktivity financované grantem </a:t>
            </a:r>
          </a:p>
        </p:txBody>
      </p:sp>
      <p:sp>
        <p:nvSpPr>
          <p:cNvPr id="494" name="Google Shape;494;p16"/>
          <p:cNvSpPr/>
          <p:nvPr/>
        </p:nvSpPr>
        <p:spPr>
          <a:xfrm rot="10800000" flipH="1">
            <a:off x="7446283" y="3536621"/>
            <a:ext cx="427908" cy="35557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446DA0"/>
          </a:solidFill>
          <a:ln>
            <a:noFill/>
          </a:ln>
        </p:spPr>
        <p:txBody>
          <a:bodyPr spcFirstLastPara="1" wrap="square" lIns="91680" tIns="45827" rIns="91680" bIns="45827" anchor="ctr" anchorCtr="0">
            <a:noAutofit/>
          </a:bodyPr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4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6"/>
          <p:cNvSpPr/>
          <p:nvPr/>
        </p:nvSpPr>
        <p:spPr>
          <a:xfrm rot="10800000" flipH="1">
            <a:off x="7460544" y="4066669"/>
            <a:ext cx="427908" cy="35557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446DA0"/>
          </a:solidFill>
          <a:ln>
            <a:noFill/>
          </a:ln>
        </p:spPr>
        <p:txBody>
          <a:bodyPr spcFirstLastPara="1" wrap="square" lIns="91680" tIns="45827" rIns="91680" bIns="45827" anchor="ctr" anchorCtr="0">
            <a:noAutofit/>
          </a:bodyPr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4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6"/>
          <p:cNvSpPr/>
          <p:nvPr/>
        </p:nvSpPr>
        <p:spPr>
          <a:xfrm>
            <a:off x="7977771" y="4095097"/>
            <a:ext cx="1893397" cy="403255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680" tIns="45827" rIns="91680" bIns="45827" anchor="ctr" anchorCtr="0">
            <a:noAutofit/>
          </a:bodyPr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4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6"/>
          <p:cNvSpPr txBox="1"/>
          <p:nvPr/>
        </p:nvSpPr>
        <p:spPr>
          <a:xfrm>
            <a:off x="8245731" y="4129050"/>
            <a:ext cx="1413917" cy="33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80" tIns="45827" rIns="91680" bIns="45827" anchor="t" anchorCtr="0">
            <a:spAutoFit/>
          </a:bodyPr>
          <a:lstStyle/>
          <a:p>
            <a:pPr algn="ctr" defTabSz="91696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cs-CZ" sz="1404" kern="0" dirty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Jiné</a:t>
            </a:r>
            <a:endParaRPr sz="1404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6"/>
          <p:cNvSpPr/>
          <p:nvPr/>
        </p:nvSpPr>
        <p:spPr>
          <a:xfrm>
            <a:off x="2937495" y="3260121"/>
            <a:ext cx="887431" cy="276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46DA0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680" tIns="45827" rIns="91680" bIns="45827" anchor="ctr" anchorCtr="0">
            <a:noAutofit/>
          </a:bodyPr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4" kern="0">
              <a:solidFill>
                <a:srgbClr val="4795A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6"/>
          <p:cNvSpPr txBox="1"/>
          <p:nvPr/>
        </p:nvSpPr>
        <p:spPr>
          <a:xfrm>
            <a:off x="3120866" y="-807743"/>
            <a:ext cx="6715124" cy="250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80" tIns="45827" rIns="91680" bIns="45827" anchor="b" anchorCtr="0">
            <a:noAutofit/>
          </a:bodyPr>
          <a:lstStyle/>
          <a:p>
            <a:pPr defTabSz="91696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cs-CZ" sz="3209" kern="0" dirty="0">
                <a:solidFill>
                  <a:srgbClr val="0069A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Jaké aktivity jsou financovány z grantu </a:t>
            </a:r>
            <a:r>
              <a:rPr lang="en-GB" sz="3209" kern="0" dirty="0">
                <a:solidFill>
                  <a:srgbClr val="0069A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EUCF?</a:t>
            </a:r>
            <a:endParaRPr sz="1404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0" name="Google Shape;500;p16"/>
          <p:cNvCxnSpPr/>
          <p:nvPr/>
        </p:nvCxnSpPr>
        <p:spPr>
          <a:xfrm>
            <a:off x="3231334" y="1843819"/>
            <a:ext cx="494861" cy="0"/>
          </a:xfrm>
          <a:prstGeom prst="straightConnector1">
            <a:avLst/>
          </a:prstGeom>
          <a:noFill/>
          <a:ln w="152400" cap="flat" cmpd="sng">
            <a:solidFill>
              <a:srgbClr val="39ADBB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513492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9"/>
          <p:cNvSpPr/>
          <p:nvPr/>
        </p:nvSpPr>
        <p:spPr>
          <a:xfrm>
            <a:off x="1889866" y="2504955"/>
            <a:ext cx="8497658" cy="1278533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680" tIns="45827" rIns="91680" bIns="45827" anchor="ctr" anchorCtr="0">
            <a:noAutofit/>
          </a:bodyPr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4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9"/>
          <p:cNvSpPr/>
          <p:nvPr/>
        </p:nvSpPr>
        <p:spPr>
          <a:xfrm>
            <a:off x="1889866" y="3889395"/>
            <a:ext cx="8497658" cy="232716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680" tIns="45827" rIns="91680" bIns="45827" anchor="ctr" anchorCtr="0">
            <a:noAutofit/>
          </a:bodyPr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4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9"/>
          <p:cNvSpPr txBox="1"/>
          <p:nvPr/>
        </p:nvSpPr>
        <p:spPr>
          <a:xfrm>
            <a:off x="2524952" y="4024974"/>
            <a:ext cx="2008258" cy="277730"/>
          </a:xfrm>
          <a:prstGeom prst="rect">
            <a:avLst/>
          </a:prstGeom>
          <a:solidFill>
            <a:srgbClr val="C4E9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680" tIns="45827" rIns="91680" bIns="45827" anchor="t" anchorCtr="0">
            <a:spAutoFit/>
          </a:bodyPr>
          <a:lstStyle/>
          <a:p>
            <a:pPr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en-GB" sz="1203" b="1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B1. </a:t>
            </a:r>
            <a:r>
              <a:rPr lang="cs-CZ" sz="1203" kern="0" dirty="0">
                <a:solidFill>
                  <a:srgbClr val="575757"/>
                </a:solidFill>
                <a:latin typeface="Source Sans Pro Light"/>
                <a:ea typeface="Source Sans Pro Light"/>
                <a:cs typeface="Arial"/>
                <a:sym typeface="Source Sans Pro Light"/>
              </a:rPr>
              <a:t>Struktura řízení </a:t>
            </a:r>
            <a:endParaRPr sz="1203" kern="0" dirty="0">
              <a:solidFill>
                <a:srgbClr val="575757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541" name="Google Shape;541;p19"/>
          <p:cNvSpPr txBox="1"/>
          <p:nvPr/>
        </p:nvSpPr>
        <p:spPr>
          <a:xfrm>
            <a:off x="2527902" y="4591103"/>
            <a:ext cx="2005678" cy="1018451"/>
          </a:xfrm>
          <a:prstGeom prst="rect">
            <a:avLst/>
          </a:prstGeom>
          <a:solidFill>
            <a:srgbClr val="C4E9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680" tIns="45827" rIns="91680" bIns="45827" anchor="t" anchorCtr="0">
            <a:spAutoFit/>
          </a:bodyPr>
          <a:lstStyle/>
          <a:p>
            <a:pPr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en-GB" sz="1203" b="1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B2. </a:t>
            </a:r>
            <a:r>
              <a:rPr lang="cs-CZ" sz="1203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Zapojení partnerů</a:t>
            </a:r>
          </a:p>
          <a:p>
            <a:pPr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endParaRPr lang="cs-CZ" sz="1203" kern="0" dirty="0">
              <a:solidFill>
                <a:srgbClr val="575757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endParaRPr lang="cs-CZ" sz="1203" kern="0" dirty="0">
              <a:solidFill>
                <a:srgbClr val="575757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endParaRPr lang="cs-CZ" sz="1203" kern="0" dirty="0">
              <a:solidFill>
                <a:srgbClr val="575757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cs-CZ" sz="1203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endParaRPr sz="1203" kern="0" dirty="0">
              <a:solidFill>
                <a:srgbClr val="575757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542" name="Google Shape;542;p19"/>
          <p:cNvSpPr txBox="1"/>
          <p:nvPr/>
        </p:nvSpPr>
        <p:spPr>
          <a:xfrm>
            <a:off x="2525323" y="5326727"/>
            <a:ext cx="2008258" cy="277730"/>
          </a:xfrm>
          <a:prstGeom prst="rect">
            <a:avLst/>
          </a:prstGeom>
          <a:solidFill>
            <a:srgbClr val="C4E9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680" tIns="45827" rIns="91680" bIns="45827" anchor="t" anchorCtr="0">
            <a:spAutoFit/>
          </a:bodyPr>
          <a:lstStyle/>
          <a:p>
            <a:pPr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en-GB" sz="1203" b="1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B3. </a:t>
            </a:r>
            <a:r>
              <a:rPr lang="cs-CZ" sz="1203" kern="0" dirty="0">
                <a:solidFill>
                  <a:srgbClr val="575757"/>
                </a:solidFill>
                <a:latin typeface="Source Sans Pro Light"/>
                <a:ea typeface="Source Sans Pro Light"/>
                <a:cs typeface="Arial"/>
                <a:sym typeface="Source Sans Pro Light"/>
              </a:rPr>
              <a:t>Soulad s cíli </a:t>
            </a:r>
            <a:r>
              <a:rPr lang="en-GB" sz="1203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EUCF </a:t>
            </a:r>
            <a:endParaRPr sz="1203" kern="0" dirty="0">
              <a:solidFill>
                <a:srgbClr val="575757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543" name="Google Shape;543;p19"/>
          <p:cNvSpPr txBox="1"/>
          <p:nvPr/>
        </p:nvSpPr>
        <p:spPr>
          <a:xfrm>
            <a:off x="4533580" y="2692667"/>
            <a:ext cx="5131596" cy="44902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680" tIns="45827" rIns="91680" bIns="45827" anchor="t" anchorCtr="0">
            <a:spAutoFit/>
          </a:bodyPr>
          <a:lstStyle/>
          <a:p>
            <a:pPr defTabSz="91696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</a:pPr>
            <a:r>
              <a:rPr lang="cs-CZ" sz="1053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Úroveň záměru ve vztahu k ostatním podaným žádostem v národní výzvě a ve vztahu k místní situaci. Ohodnocení spojení / seskupení investice</a:t>
            </a:r>
            <a:r>
              <a:rPr lang="en-GB" sz="1053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  <a:endParaRPr sz="1053" kern="0" dirty="0">
              <a:solidFill>
                <a:srgbClr val="575757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544" name="Google Shape;544;p19"/>
          <p:cNvSpPr txBox="1"/>
          <p:nvPr/>
        </p:nvSpPr>
        <p:spPr>
          <a:xfrm>
            <a:off x="4538966" y="3243720"/>
            <a:ext cx="5148459" cy="44906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680" tIns="45827" rIns="91680" bIns="45827" anchor="t" anchorCtr="0">
            <a:spAutoFit/>
          </a:bodyPr>
          <a:lstStyle/>
          <a:p>
            <a:pPr defTabSz="91696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</a:pPr>
            <a:r>
              <a:rPr lang="cs-CZ" sz="1053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Úroveň záměru ve vztahu k ostatním podaným žádostem v národní výzvě a ve vztahu k místní situaci.</a:t>
            </a:r>
            <a:endParaRPr sz="1053" kern="0" dirty="0">
              <a:solidFill>
                <a:srgbClr val="575757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545" name="Google Shape;545;p19"/>
          <p:cNvSpPr txBox="1"/>
          <p:nvPr/>
        </p:nvSpPr>
        <p:spPr>
          <a:xfrm>
            <a:off x="2527902" y="2698027"/>
            <a:ext cx="2005678" cy="277730"/>
          </a:xfrm>
          <a:prstGeom prst="rect">
            <a:avLst/>
          </a:prstGeom>
          <a:solidFill>
            <a:srgbClr val="C4E9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680" tIns="45827" rIns="91680" bIns="45827" anchor="t" anchorCtr="0">
            <a:spAutoFit/>
          </a:bodyPr>
          <a:lstStyle/>
          <a:p>
            <a:pPr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en-GB" sz="1203" b="1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A1. </a:t>
            </a:r>
            <a:r>
              <a:rPr lang="cs-CZ" sz="1203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Investiční velikost </a:t>
            </a:r>
          </a:p>
        </p:txBody>
      </p:sp>
      <p:grpSp>
        <p:nvGrpSpPr>
          <p:cNvPr id="546" name="Google Shape;546;p19"/>
          <p:cNvGrpSpPr/>
          <p:nvPr/>
        </p:nvGrpSpPr>
        <p:grpSpPr>
          <a:xfrm>
            <a:off x="9477365" y="3284673"/>
            <a:ext cx="588693" cy="361003"/>
            <a:chOff x="2316003" y="3426733"/>
            <a:chExt cx="587058" cy="360000"/>
          </a:xfrm>
        </p:grpSpPr>
        <p:sp>
          <p:nvSpPr>
            <p:cNvPr id="547" name="Google Shape;547;p19"/>
            <p:cNvSpPr/>
            <p:nvPr/>
          </p:nvSpPr>
          <p:spPr>
            <a:xfrm>
              <a:off x="2347309" y="3426733"/>
              <a:ext cx="360000" cy="360000"/>
            </a:xfrm>
            <a:prstGeom prst="ellipse">
              <a:avLst/>
            </a:prstGeom>
            <a:solidFill>
              <a:srgbClr val="5DC3DA"/>
            </a:solidFill>
            <a:ln w="9525" cap="flat" cmpd="sng">
              <a:solidFill>
                <a:srgbClr val="5DC3D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680" tIns="45827" rIns="91680" bIns="45827" anchor="ctr" anchorCtr="0">
              <a:no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4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9"/>
            <p:cNvSpPr txBox="1"/>
            <p:nvPr/>
          </p:nvSpPr>
          <p:spPr>
            <a:xfrm flipH="1">
              <a:off x="2316003" y="3476589"/>
              <a:ext cx="58705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80" tIns="45827" rIns="91680" bIns="45827" anchor="t" anchorCtr="0">
              <a:spAutoFit/>
            </a:bodyPr>
            <a:lstStyle/>
            <a:p>
              <a:pPr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</a:pPr>
              <a:r>
                <a:rPr lang="en-GB" sz="1203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50%</a:t>
              </a:r>
              <a:endParaRPr sz="1203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9" name="Google Shape;549;p19"/>
          <p:cNvSpPr txBox="1"/>
          <p:nvPr/>
        </p:nvSpPr>
        <p:spPr>
          <a:xfrm>
            <a:off x="2527902" y="3247103"/>
            <a:ext cx="2005678" cy="277730"/>
          </a:xfrm>
          <a:prstGeom prst="rect">
            <a:avLst/>
          </a:prstGeom>
          <a:solidFill>
            <a:srgbClr val="C4E9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680" tIns="45827" rIns="91680" bIns="45827" anchor="t" anchorCtr="0">
            <a:spAutoFit/>
          </a:bodyPr>
          <a:lstStyle/>
          <a:p>
            <a:pPr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en-GB" sz="1203" b="1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A2. </a:t>
            </a:r>
            <a:r>
              <a:rPr lang="cs-CZ" sz="1203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Energetické úspory</a:t>
            </a:r>
          </a:p>
        </p:txBody>
      </p:sp>
      <p:grpSp>
        <p:nvGrpSpPr>
          <p:cNvPr id="550" name="Google Shape;550;p19"/>
          <p:cNvGrpSpPr/>
          <p:nvPr/>
        </p:nvGrpSpPr>
        <p:grpSpPr>
          <a:xfrm>
            <a:off x="9490263" y="2734435"/>
            <a:ext cx="588693" cy="361003"/>
            <a:chOff x="2325239" y="3426733"/>
            <a:chExt cx="587058" cy="360000"/>
          </a:xfrm>
        </p:grpSpPr>
        <p:sp>
          <p:nvSpPr>
            <p:cNvPr id="551" name="Google Shape;551;p19"/>
            <p:cNvSpPr/>
            <p:nvPr/>
          </p:nvSpPr>
          <p:spPr>
            <a:xfrm>
              <a:off x="2347309" y="3426733"/>
              <a:ext cx="360000" cy="360000"/>
            </a:xfrm>
            <a:prstGeom prst="ellipse">
              <a:avLst/>
            </a:prstGeom>
            <a:solidFill>
              <a:srgbClr val="5DC3DA"/>
            </a:solidFill>
            <a:ln w="9525" cap="flat" cmpd="sng">
              <a:solidFill>
                <a:srgbClr val="5DC3D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680" tIns="45827" rIns="91680" bIns="45827" anchor="ctr" anchorCtr="0">
              <a:no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4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9"/>
            <p:cNvSpPr txBox="1"/>
            <p:nvPr/>
          </p:nvSpPr>
          <p:spPr>
            <a:xfrm flipH="1">
              <a:off x="2325239" y="3458117"/>
              <a:ext cx="58705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80" tIns="45827" rIns="91680" bIns="45827" anchor="t" anchorCtr="0">
              <a:spAutoFit/>
            </a:bodyPr>
            <a:lstStyle/>
            <a:p>
              <a:pPr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</a:pPr>
              <a:r>
                <a:rPr lang="en-GB" sz="1203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50%</a:t>
              </a:r>
              <a:endParaRPr sz="1203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3" name="Google Shape;553;p19"/>
          <p:cNvSpPr txBox="1"/>
          <p:nvPr/>
        </p:nvSpPr>
        <p:spPr>
          <a:xfrm>
            <a:off x="4538966" y="4024974"/>
            <a:ext cx="5091355" cy="44902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680" tIns="45827" rIns="91680" bIns="45827" anchor="t" anchorCtr="0">
            <a:spAutoFit/>
          </a:bodyPr>
          <a:lstStyle/>
          <a:p>
            <a:pPr defTabSz="91696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</a:pPr>
            <a:r>
              <a:rPr lang="cs-CZ" sz="1053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Odpovídající a funkční interní organizační struktura a rozhodovací  procesy pro rozvoj investičního plánu</a:t>
            </a:r>
            <a:r>
              <a:rPr lang="en-GB" sz="1053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  <a:endParaRPr sz="1053" kern="0" dirty="0">
              <a:solidFill>
                <a:srgbClr val="575757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554" name="Google Shape;554;p19"/>
          <p:cNvSpPr txBox="1"/>
          <p:nvPr/>
        </p:nvSpPr>
        <p:spPr>
          <a:xfrm>
            <a:off x="4538966" y="4593982"/>
            <a:ext cx="5093420" cy="62725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680" tIns="45827" rIns="91680" bIns="45827" anchor="t" anchorCtr="0">
            <a:spAutoFit/>
          </a:bodyPr>
          <a:lstStyle/>
          <a:p>
            <a:pPr defTabSz="91696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</a:pPr>
            <a:r>
              <a:rPr lang="cs-CZ" sz="1053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Jasná identifikace důležitých partnerů a správné pochopení jejich potřeb a očekávání ve vztahu k plánovanému investičnímu projektu</a:t>
            </a:r>
            <a:r>
              <a:rPr lang="en-GB" sz="1053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; </a:t>
            </a:r>
            <a:r>
              <a:rPr lang="cs-CZ" sz="1053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Odpovídající strategie k zapojení vybraných partnerů do procesu tvorby investičního plánu. </a:t>
            </a:r>
            <a:endParaRPr sz="1053" kern="0" dirty="0">
              <a:solidFill>
                <a:srgbClr val="575757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555" name="Google Shape;555;p19"/>
          <p:cNvSpPr txBox="1"/>
          <p:nvPr/>
        </p:nvSpPr>
        <p:spPr>
          <a:xfrm>
            <a:off x="4538966" y="5326727"/>
            <a:ext cx="5091355" cy="62725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680" tIns="45827" rIns="91680" bIns="45827" anchor="t" anchorCtr="0">
            <a:spAutoFit/>
          </a:bodyPr>
          <a:lstStyle/>
          <a:p>
            <a:pPr defTabSz="91696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</a:pPr>
            <a:r>
              <a:rPr lang="cs-CZ" sz="1053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Soulad návrhu se základními cíli </a:t>
            </a:r>
            <a:r>
              <a:rPr lang="en-GB" sz="1053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EUCF; </a:t>
            </a:r>
            <a:r>
              <a:rPr lang="cs-CZ" sz="1053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Doložení potenciálu pro rozvoj vhodného investičního plánu, včetně (výchozích) odhadů následujících dopadů a zvážení investičního potenciálu projektu pro replikaci a /nebo další rozšíření</a:t>
            </a:r>
            <a:r>
              <a:rPr lang="en-GB" sz="1053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  <a:endParaRPr sz="1053" kern="0" dirty="0">
              <a:solidFill>
                <a:srgbClr val="575757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556" name="Google Shape;556;p19"/>
          <p:cNvSpPr txBox="1"/>
          <p:nvPr/>
        </p:nvSpPr>
        <p:spPr>
          <a:xfrm>
            <a:off x="1400893" y="3064269"/>
            <a:ext cx="971338" cy="432129"/>
          </a:xfrm>
          <a:prstGeom prst="rect">
            <a:avLst/>
          </a:prstGeom>
          <a:solidFill>
            <a:srgbClr val="EFF9FB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680" tIns="45827" rIns="91680" bIns="45827" anchor="t" anchorCtr="0">
            <a:spAutoFit/>
          </a:bodyPr>
          <a:lstStyle/>
          <a:p>
            <a:pPr algn="ctr" defTabSz="91696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cs-CZ" sz="1003" b="1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Kvantitativní</a:t>
            </a:r>
            <a:r>
              <a:rPr lang="en-GB" sz="1003" b="1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br>
              <a:rPr lang="en-GB" sz="1003" b="1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</a:br>
            <a:r>
              <a:rPr lang="en-GB" sz="1003" b="1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&amp; </a:t>
            </a:r>
            <a:r>
              <a:rPr lang="cs-CZ" sz="1003" b="1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kvalitativní</a:t>
            </a:r>
            <a:endParaRPr sz="1003" b="1" kern="0" dirty="0">
              <a:solidFill>
                <a:srgbClr val="575757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557" name="Google Shape;557;p19"/>
          <p:cNvSpPr txBox="1"/>
          <p:nvPr/>
        </p:nvSpPr>
        <p:spPr>
          <a:xfrm>
            <a:off x="1423087" y="4967160"/>
            <a:ext cx="956594" cy="262299"/>
          </a:xfrm>
          <a:prstGeom prst="rect">
            <a:avLst/>
          </a:prstGeom>
          <a:solidFill>
            <a:srgbClr val="EFF9FB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680" tIns="45827" rIns="91680" bIns="45827" anchor="t" anchorCtr="0">
            <a:spAutoFit/>
          </a:bodyPr>
          <a:lstStyle/>
          <a:p>
            <a:pPr algn="ctr" defTabSz="91696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cs-CZ" sz="1003" b="1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Kvalitativní</a:t>
            </a:r>
            <a:r>
              <a:rPr lang="en-GB" sz="1003" b="1" kern="0" dirty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endParaRPr sz="1404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8" name="Google Shape;558;p19"/>
          <p:cNvGrpSpPr/>
          <p:nvPr/>
        </p:nvGrpSpPr>
        <p:grpSpPr>
          <a:xfrm>
            <a:off x="1684783" y="4546404"/>
            <a:ext cx="433203" cy="433203"/>
            <a:chOff x="2349664" y="5101202"/>
            <a:chExt cx="432000" cy="366579"/>
          </a:xfrm>
        </p:grpSpPr>
        <p:sp>
          <p:nvSpPr>
            <p:cNvPr id="559" name="Google Shape;559;p19"/>
            <p:cNvSpPr/>
            <p:nvPr/>
          </p:nvSpPr>
          <p:spPr>
            <a:xfrm>
              <a:off x="2349664" y="5101202"/>
              <a:ext cx="432000" cy="366579"/>
            </a:xfrm>
            <a:prstGeom prst="ellipse">
              <a:avLst/>
            </a:prstGeom>
            <a:solidFill>
              <a:srgbClr val="0084BB"/>
            </a:solidFill>
            <a:ln w="9525" cap="flat" cmpd="sng">
              <a:solidFill>
                <a:srgbClr val="0084B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680" tIns="45827" rIns="91680" bIns="45827" anchor="ctr" anchorCtr="0">
              <a:no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4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9"/>
            <p:cNvSpPr txBox="1"/>
            <p:nvPr/>
          </p:nvSpPr>
          <p:spPr>
            <a:xfrm flipH="1">
              <a:off x="2406462" y="5124732"/>
              <a:ext cx="236233" cy="2616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80" tIns="45827" rIns="91680" bIns="45827" anchor="t" anchorCtr="0">
              <a:spAutoFit/>
            </a:bodyPr>
            <a:lstStyle/>
            <a:p>
              <a:pPr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en-GB" sz="1404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sz="140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1" name="Google Shape;561;p19"/>
          <p:cNvGrpSpPr/>
          <p:nvPr/>
        </p:nvGrpSpPr>
        <p:grpSpPr>
          <a:xfrm>
            <a:off x="1659153" y="2628697"/>
            <a:ext cx="433203" cy="433203"/>
            <a:chOff x="2349664" y="5101202"/>
            <a:chExt cx="432000" cy="366579"/>
          </a:xfrm>
        </p:grpSpPr>
        <p:sp>
          <p:nvSpPr>
            <p:cNvPr id="562" name="Google Shape;562;p19"/>
            <p:cNvSpPr/>
            <p:nvPr/>
          </p:nvSpPr>
          <p:spPr>
            <a:xfrm>
              <a:off x="2349664" y="5101202"/>
              <a:ext cx="432000" cy="366579"/>
            </a:xfrm>
            <a:prstGeom prst="ellipse">
              <a:avLst/>
            </a:prstGeom>
            <a:solidFill>
              <a:srgbClr val="0084BB"/>
            </a:solidFill>
            <a:ln w="9525" cap="flat" cmpd="sng">
              <a:solidFill>
                <a:srgbClr val="0084B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680" tIns="45827" rIns="91680" bIns="45827" anchor="ctr" anchorCtr="0">
              <a:no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4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9"/>
            <p:cNvSpPr txBox="1"/>
            <p:nvPr/>
          </p:nvSpPr>
          <p:spPr>
            <a:xfrm flipH="1">
              <a:off x="2406462" y="5124732"/>
              <a:ext cx="236233" cy="2616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80" tIns="45827" rIns="91680" bIns="45827" anchor="t" anchorCtr="0">
              <a:spAutoFit/>
            </a:bodyPr>
            <a:lstStyle/>
            <a:p>
              <a:pPr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en-GB" sz="1404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1404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19"/>
          <p:cNvGrpSpPr/>
          <p:nvPr/>
        </p:nvGrpSpPr>
        <p:grpSpPr>
          <a:xfrm>
            <a:off x="9499776" y="4043972"/>
            <a:ext cx="588693" cy="361003"/>
            <a:chOff x="2316003" y="3426733"/>
            <a:chExt cx="587058" cy="360000"/>
          </a:xfrm>
        </p:grpSpPr>
        <p:sp>
          <p:nvSpPr>
            <p:cNvPr id="565" name="Google Shape;565;p19"/>
            <p:cNvSpPr/>
            <p:nvPr/>
          </p:nvSpPr>
          <p:spPr>
            <a:xfrm>
              <a:off x="2347309" y="3426733"/>
              <a:ext cx="360000" cy="360000"/>
            </a:xfrm>
            <a:prstGeom prst="ellipse">
              <a:avLst/>
            </a:prstGeom>
            <a:solidFill>
              <a:srgbClr val="5DC3DA"/>
            </a:solidFill>
            <a:ln w="9525" cap="flat" cmpd="sng">
              <a:solidFill>
                <a:srgbClr val="5DC3D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680" tIns="45827" rIns="91680" bIns="45827" anchor="ctr" anchorCtr="0">
              <a:no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4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9"/>
            <p:cNvSpPr txBox="1"/>
            <p:nvPr/>
          </p:nvSpPr>
          <p:spPr>
            <a:xfrm flipH="1">
              <a:off x="2316003" y="3467353"/>
              <a:ext cx="58705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80" tIns="45827" rIns="91680" bIns="45827" anchor="t" anchorCtr="0">
              <a:spAutoFit/>
            </a:bodyPr>
            <a:lstStyle/>
            <a:p>
              <a:pPr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</a:pPr>
              <a:r>
                <a:rPr lang="en-GB" sz="1203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20%</a:t>
              </a:r>
              <a:endParaRPr sz="1203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7" name="Google Shape;567;p19"/>
          <p:cNvGrpSpPr/>
          <p:nvPr/>
        </p:nvGrpSpPr>
        <p:grpSpPr>
          <a:xfrm>
            <a:off x="9489523" y="4729807"/>
            <a:ext cx="588693" cy="361003"/>
            <a:chOff x="2309999" y="3426733"/>
            <a:chExt cx="587058" cy="360000"/>
          </a:xfrm>
        </p:grpSpPr>
        <p:sp>
          <p:nvSpPr>
            <p:cNvPr id="568" name="Google Shape;568;p19"/>
            <p:cNvSpPr/>
            <p:nvPr/>
          </p:nvSpPr>
          <p:spPr>
            <a:xfrm>
              <a:off x="2347309" y="3426733"/>
              <a:ext cx="360000" cy="360000"/>
            </a:xfrm>
            <a:prstGeom prst="ellipse">
              <a:avLst/>
            </a:prstGeom>
            <a:solidFill>
              <a:srgbClr val="5DC3DA"/>
            </a:solidFill>
            <a:ln w="9525" cap="flat" cmpd="sng">
              <a:solidFill>
                <a:srgbClr val="5DC3D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680" tIns="45827" rIns="91680" bIns="45827" anchor="ctr" anchorCtr="0">
              <a:no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4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9"/>
            <p:cNvSpPr txBox="1"/>
            <p:nvPr/>
          </p:nvSpPr>
          <p:spPr>
            <a:xfrm flipH="1">
              <a:off x="2309999" y="3458117"/>
              <a:ext cx="58705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80" tIns="45827" rIns="91680" bIns="45827" anchor="t" anchorCtr="0">
              <a:spAutoFit/>
            </a:bodyPr>
            <a:lstStyle/>
            <a:p>
              <a:pPr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</a:pPr>
              <a:r>
                <a:rPr lang="en-GB" sz="1203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40%</a:t>
              </a:r>
              <a:endParaRPr sz="1203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0" name="Google Shape;570;p19"/>
          <p:cNvGrpSpPr/>
          <p:nvPr/>
        </p:nvGrpSpPr>
        <p:grpSpPr>
          <a:xfrm>
            <a:off x="9510162" y="5529015"/>
            <a:ext cx="588693" cy="361003"/>
            <a:chOff x="2316003" y="3426733"/>
            <a:chExt cx="587058" cy="360000"/>
          </a:xfrm>
        </p:grpSpPr>
        <p:sp>
          <p:nvSpPr>
            <p:cNvPr id="571" name="Google Shape;571;p19"/>
            <p:cNvSpPr/>
            <p:nvPr/>
          </p:nvSpPr>
          <p:spPr>
            <a:xfrm>
              <a:off x="2347309" y="3426733"/>
              <a:ext cx="360000" cy="360000"/>
            </a:xfrm>
            <a:prstGeom prst="ellipse">
              <a:avLst/>
            </a:prstGeom>
            <a:solidFill>
              <a:srgbClr val="5DC3DA"/>
            </a:solidFill>
            <a:ln w="9525" cap="flat" cmpd="sng">
              <a:solidFill>
                <a:srgbClr val="5DC3D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680" tIns="45827" rIns="91680" bIns="45827" anchor="ctr" anchorCtr="0">
              <a:no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4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9"/>
            <p:cNvSpPr txBox="1"/>
            <p:nvPr/>
          </p:nvSpPr>
          <p:spPr>
            <a:xfrm flipH="1">
              <a:off x="2316003" y="3458117"/>
              <a:ext cx="58705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80" tIns="45827" rIns="91680" bIns="45827" anchor="t" anchorCtr="0">
              <a:spAutoFit/>
            </a:bodyPr>
            <a:lstStyle/>
            <a:p>
              <a:pPr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</a:pPr>
              <a:r>
                <a:rPr lang="en-GB" sz="1203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40%</a:t>
              </a:r>
              <a:endParaRPr sz="1203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3" name="Google Shape;573;p19"/>
          <p:cNvSpPr txBox="1"/>
          <p:nvPr/>
        </p:nvSpPr>
        <p:spPr>
          <a:xfrm>
            <a:off x="2524952" y="2349937"/>
            <a:ext cx="2005678" cy="277771"/>
          </a:xfrm>
          <a:prstGeom prst="rect">
            <a:avLst/>
          </a:prstGeom>
          <a:solidFill>
            <a:srgbClr val="A5A5A5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680" tIns="45827" rIns="91680" bIns="45827" anchor="t" anchorCtr="0">
            <a:spAutoFit/>
          </a:bodyPr>
          <a:lstStyle/>
          <a:p>
            <a:pPr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cs-CZ" sz="1203" b="1" kern="0" dirty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Hodnotící kritéria </a:t>
            </a:r>
            <a:endParaRPr sz="1203" kern="0" dirty="0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574" name="Google Shape;574;p19"/>
          <p:cNvSpPr txBox="1"/>
          <p:nvPr/>
        </p:nvSpPr>
        <p:spPr>
          <a:xfrm>
            <a:off x="4536979" y="2352104"/>
            <a:ext cx="4659744" cy="277771"/>
          </a:xfrm>
          <a:prstGeom prst="rect">
            <a:avLst/>
          </a:prstGeom>
          <a:solidFill>
            <a:srgbClr val="A5A5A5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680" tIns="45827" rIns="91680" bIns="45827" anchor="t" anchorCtr="0">
            <a:spAutoFit/>
          </a:bodyPr>
          <a:lstStyle/>
          <a:p>
            <a:pPr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cs-CZ" sz="1203" b="1" kern="0" dirty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Požadavek</a:t>
            </a:r>
            <a:endParaRPr sz="1203" kern="0" dirty="0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grpSp>
        <p:nvGrpSpPr>
          <p:cNvPr id="575" name="Google Shape;575;p19"/>
          <p:cNvGrpSpPr/>
          <p:nvPr/>
        </p:nvGrpSpPr>
        <p:grpSpPr>
          <a:xfrm>
            <a:off x="10117574" y="4546405"/>
            <a:ext cx="751702" cy="608184"/>
            <a:chOff x="8630311" y="3616460"/>
            <a:chExt cx="816553" cy="720000"/>
          </a:xfrm>
        </p:grpSpPr>
        <p:sp>
          <p:nvSpPr>
            <p:cNvPr id="576" name="Google Shape;576;p19"/>
            <p:cNvSpPr/>
            <p:nvPr/>
          </p:nvSpPr>
          <p:spPr>
            <a:xfrm>
              <a:off x="8630311" y="3616460"/>
              <a:ext cx="720000" cy="720000"/>
            </a:xfrm>
            <a:prstGeom prst="ellipse">
              <a:avLst/>
            </a:prstGeom>
            <a:solidFill>
              <a:srgbClr val="0084BB"/>
            </a:solidFill>
            <a:ln w="9525" cap="flat" cmpd="sng">
              <a:solidFill>
                <a:srgbClr val="0084B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680" tIns="45827" rIns="91680" bIns="45827" anchor="ctr" anchorCtr="0">
              <a:no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4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9"/>
            <p:cNvSpPr txBox="1"/>
            <p:nvPr/>
          </p:nvSpPr>
          <p:spPr>
            <a:xfrm flipH="1">
              <a:off x="8702589" y="3750890"/>
              <a:ext cx="744275" cy="366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80" tIns="45827" rIns="91680" bIns="45827" anchor="t" anchorCtr="0">
              <a:spAutoFit/>
            </a:bodyPr>
            <a:lstStyle/>
            <a:p>
              <a:pPr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en-GB" sz="1404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40%</a:t>
              </a:r>
              <a:endParaRPr sz="1404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8" name="Google Shape;578;p19"/>
          <p:cNvSpPr txBox="1"/>
          <p:nvPr/>
        </p:nvSpPr>
        <p:spPr>
          <a:xfrm>
            <a:off x="9203375" y="2353812"/>
            <a:ext cx="1192275" cy="277730"/>
          </a:xfrm>
          <a:prstGeom prst="rect">
            <a:avLst/>
          </a:prstGeom>
          <a:solidFill>
            <a:srgbClr val="A5A5A5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680" tIns="45827" rIns="91680" bIns="45827" anchor="t" anchorCtr="0">
            <a:spAutoFit/>
          </a:bodyPr>
          <a:lstStyle/>
          <a:p>
            <a:pPr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cs-CZ" sz="1203" b="1" kern="0" dirty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Váha </a:t>
            </a:r>
            <a:endParaRPr sz="1203" kern="0" dirty="0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grpSp>
        <p:nvGrpSpPr>
          <p:cNvPr id="579" name="Google Shape;579;p19"/>
          <p:cNvGrpSpPr/>
          <p:nvPr/>
        </p:nvGrpSpPr>
        <p:grpSpPr>
          <a:xfrm>
            <a:off x="10108664" y="2904792"/>
            <a:ext cx="751702" cy="608184"/>
            <a:chOff x="8630311" y="3616460"/>
            <a:chExt cx="816553" cy="720000"/>
          </a:xfrm>
        </p:grpSpPr>
        <p:sp>
          <p:nvSpPr>
            <p:cNvPr id="580" name="Google Shape;580;p19"/>
            <p:cNvSpPr/>
            <p:nvPr/>
          </p:nvSpPr>
          <p:spPr>
            <a:xfrm>
              <a:off x="8630311" y="3616460"/>
              <a:ext cx="720000" cy="720000"/>
            </a:xfrm>
            <a:prstGeom prst="ellipse">
              <a:avLst/>
            </a:prstGeom>
            <a:solidFill>
              <a:srgbClr val="0084BB"/>
            </a:solidFill>
            <a:ln w="9525" cap="flat" cmpd="sng">
              <a:solidFill>
                <a:srgbClr val="0084B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680" tIns="45827" rIns="91680" bIns="45827" anchor="ctr" anchorCtr="0">
              <a:no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4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9"/>
            <p:cNvSpPr txBox="1"/>
            <p:nvPr/>
          </p:nvSpPr>
          <p:spPr>
            <a:xfrm flipH="1">
              <a:off x="8702589" y="3750890"/>
              <a:ext cx="74427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80" tIns="45827" rIns="91680" bIns="45827" anchor="t" anchorCtr="0">
              <a:spAutoFit/>
            </a:bodyPr>
            <a:lstStyle/>
            <a:p>
              <a:pPr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en-GB" sz="1404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60%</a:t>
              </a:r>
              <a:endParaRPr sz="1404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2" name="Google Shape;582;p19"/>
          <p:cNvSpPr txBox="1"/>
          <p:nvPr/>
        </p:nvSpPr>
        <p:spPr>
          <a:xfrm>
            <a:off x="3120866" y="-807743"/>
            <a:ext cx="6715124" cy="250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80" tIns="45827" rIns="91680" bIns="45827" anchor="b" anchorCtr="0">
            <a:noAutofit/>
          </a:bodyPr>
          <a:lstStyle/>
          <a:p>
            <a:pPr defTabSz="91696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cs-CZ" sz="3209" kern="0" dirty="0">
                <a:solidFill>
                  <a:srgbClr val="0069A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Jaká jsou hodnotící kritéria</a:t>
            </a:r>
            <a:r>
              <a:rPr lang="en-GB" sz="3209" kern="0" dirty="0">
                <a:solidFill>
                  <a:srgbClr val="0069A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? </a:t>
            </a:r>
            <a:endParaRPr sz="1404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3" name="Google Shape;583;p19"/>
          <p:cNvCxnSpPr/>
          <p:nvPr/>
        </p:nvCxnSpPr>
        <p:spPr>
          <a:xfrm>
            <a:off x="3231334" y="1843819"/>
            <a:ext cx="494861" cy="0"/>
          </a:xfrm>
          <a:prstGeom prst="straightConnector1">
            <a:avLst/>
          </a:prstGeom>
          <a:noFill/>
          <a:ln w="152400" cap="flat" cmpd="sng">
            <a:solidFill>
              <a:srgbClr val="39ADBB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6238581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0"/>
          <p:cNvSpPr txBox="1"/>
          <p:nvPr/>
        </p:nvSpPr>
        <p:spPr>
          <a:xfrm>
            <a:off x="3141472" y="-1034404"/>
            <a:ext cx="6715124" cy="250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80" tIns="45827" rIns="91680" bIns="45827" anchor="b" anchorCtr="0">
            <a:noAutofit/>
          </a:bodyPr>
          <a:lstStyle/>
          <a:p>
            <a:pPr defTabSz="91696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cs-CZ" sz="3209" kern="0" dirty="0">
                <a:solidFill>
                  <a:srgbClr val="0069A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Jednotlivé fáze projektu </a:t>
            </a:r>
            <a:r>
              <a:rPr lang="en-GB" sz="3209" kern="0" dirty="0">
                <a:solidFill>
                  <a:srgbClr val="0069A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EUCF </a:t>
            </a:r>
            <a:endParaRPr sz="1404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9" name="Google Shape;589;p20"/>
          <p:cNvCxnSpPr/>
          <p:nvPr/>
        </p:nvCxnSpPr>
        <p:spPr>
          <a:xfrm>
            <a:off x="3251940" y="1586249"/>
            <a:ext cx="494861" cy="0"/>
          </a:xfrm>
          <a:prstGeom prst="straightConnector1">
            <a:avLst/>
          </a:prstGeom>
          <a:noFill/>
          <a:ln w="152400" cap="flat" cmpd="sng">
            <a:solidFill>
              <a:srgbClr val="39ADB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Rechteck 97"/>
          <p:cNvSpPr/>
          <p:nvPr/>
        </p:nvSpPr>
        <p:spPr>
          <a:xfrm>
            <a:off x="1041675" y="1749266"/>
            <a:ext cx="10113481" cy="5093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de-DE" sz="1404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9" name="Abgerundetes Rechteck 98"/>
          <p:cNvSpPr/>
          <p:nvPr/>
        </p:nvSpPr>
        <p:spPr>
          <a:xfrm>
            <a:off x="8957698" y="2353743"/>
            <a:ext cx="1797794" cy="380100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de-DE" sz="1404" kern="0">
              <a:solidFill>
                <a:srgbClr val="FFFFFF"/>
              </a:solidFill>
              <a:latin typeface="Source Serif Pro Light" panose="02040303050405020204" pitchFamily="18" charset="0"/>
              <a:ea typeface="Source Serif Pro Light" panose="02040303050405020204" pitchFamily="18" charset="0"/>
              <a:sym typeface="Arial"/>
            </a:endParaRPr>
          </a:p>
        </p:txBody>
      </p:sp>
      <p:sp>
        <p:nvSpPr>
          <p:cNvPr id="100" name="Abgerundetes Rechteck 99"/>
          <p:cNvSpPr/>
          <p:nvPr/>
        </p:nvSpPr>
        <p:spPr>
          <a:xfrm>
            <a:off x="7064301" y="2353986"/>
            <a:ext cx="1796146" cy="304627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de-DE" sz="1404" kern="0">
              <a:solidFill>
                <a:srgbClr val="FFFFFF"/>
              </a:solidFill>
              <a:latin typeface="Source Serif Pro Light" panose="02040303050405020204" pitchFamily="18" charset="0"/>
              <a:ea typeface="Source Serif Pro Light" panose="02040303050405020204" pitchFamily="18" charset="0"/>
              <a:sym typeface="Arial"/>
            </a:endParaRPr>
          </a:p>
        </p:txBody>
      </p:sp>
      <p:sp>
        <p:nvSpPr>
          <p:cNvPr id="101" name="Abgerundetes Rechteck 100"/>
          <p:cNvSpPr/>
          <p:nvPr/>
        </p:nvSpPr>
        <p:spPr>
          <a:xfrm>
            <a:off x="5178440" y="2371764"/>
            <a:ext cx="1795433" cy="257797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de-DE" sz="1404" kern="0">
              <a:solidFill>
                <a:srgbClr val="FFFFFF"/>
              </a:solidFill>
              <a:latin typeface="Source Serif Pro Light" panose="02040303050405020204" pitchFamily="18" charset="0"/>
              <a:ea typeface="Source Serif Pro Light" panose="02040303050405020204" pitchFamily="18" charset="0"/>
              <a:sym typeface="Arial"/>
            </a:endParaRPr>
          </a:p>
        </p:txBody>
      </p:sp>
      <p:sp>
        <p:nvSpPr>
          <p:cNvPr id="102" name="Abgerundetes Rechteck 101"/>
          <p:cNvSpPr/>
          <p:nvPr/>
        </p:nvSpPr>
        <p:spPr>
          <a:xfrm>
            <a:off x="3293256" y="2360907"/>
            <a:ext cx="1792306" cy="331722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de-DE" sz="1404" kern="0">
              <a:solidFill>
                <a:srgbClr val="FFFFFF"/>
              </a:solidFill>
              <a:latin typeface="Source Serif Pro Light" panose="02040303050405020204" pitchFamily="18" charset="0"/>
              <a:ea typeface="Source Serif Pro Light" panose="02040303050405020204" pitchFamily="18" charset="0"/>
              <a:sym typeface="Arial"/>
            </a:endParaRPr>
          </a:p>
        </p:txBody>
      </p:sp>
      <p:sp>
        <p:nvSpPr>
          <p:cNvPr id="103" name="Abgerundetes Rechteck 102"/>
          <p:cNvSpPr/>
          <p:nvPr/>
        </p:nvSpPr>
        <p:spPr>
          <a:xfrm>
            <a:off x="1384594" y="2360907"/>
            <a:ext cx="1805014" cy="329651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de-DE" sz="1404" kern="0">
              <a:solidFill>
                <a:srgbClr val="FFFFFF"/>
              </a:solidFill>
              <a:latin typeface="Source Serif Pro Light" panose="02040303050405020204" pitchFamily="18" charset="0"/>
              <a:ea typeface="Source Serif Pro Light" panose="02040303050405020204" pitchFamily="18" charset="0"/>
              <a:sym typeface="Arial"/>
            </a:endParaRPr>
          </a:p>
        </p:txBody>
      </p:sp>
      <p:sp>
        <p:nvSpPr>
          <p:cNvPr id="104" name="Abgerundetes Rechteck 103"/>
          <p:cNvSpPr/>
          <p:nvPr/>
        </p:nvSpPr>
        <p:spPr>
          <a:xfrm>
            <a:off x="5177728" y="2365745"/>
            <a:ext cx="1796146" cy="2583994"/>
          </a:xfrm>
          <a:prstGeom prst="roundRect">
            <a:avLst/>
          </a:prstGeom>
          <a:solidFill>
            <a:srgbClr val="3F91A7">
              <a:alpha val="1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de-DE" sz="1404" kern="0">
              <a:solidFill>
                <a:srgbClr val="FFFFFF"/>
              </a:solidFill>
              <a:latin typeface="Source Serif Pro Light" panose="02040303050405020204" pitchFamily="18" charset="0"/>
              <a:ea typeface="Source Serif Pro Light" panose="02040303050405020204" pitchFamily="18" charset="0"/>
              <a:sym typeface="Arial"/>
            </a:endParaRPr>
          </a:p>
        </p:txBody>
      </p:sp>
      <p:sp>
        <p:nvSpPr>
          <p:cNvPr id="105" name="Abgerundetes Rechteck 104"/>
          <p:cNvSpPr/>
          <p:nvPr/>
        </p:nvSpPr>
        <p:spPr>
          <a:xfrm>
            <a:off x="1384594" y="2359849"/>
            <a:ext cx="1805014" cy="3318279"/>
          </a:xfrm>
          <a:prstGeom prst="roundRect">
            <a:avLst/>
          </a:prstGeom>
          <a:solidFill>
            <a:srgbClr val="3F91A7">
              <a:alpha val="1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de-DE" sz="1404" kern="0">
              <a:solidFill>
                <a:srgbClr val="FFFFFF"/>
              </a:solidFill>
              <a:latin typeface="Source Serif Pro Light" panose="02040303050405020204" pitchFamily="18" charset="0"/>
              <a:ea typeface="Source Serif Pro Light" panose="02040303050405020204" pitchFamily="18" charset="0"/>
              <a:sym typeface="Arial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1498162" y="2611034"/>
            <a:ext cx="1577878" cy="277771"/>
          </a:xfrm>
          <a:prstGeom prst="rect">
            <a:avLst/>
          </a:prstGeom>
          <a:solidFill>
            <a:srgbClr val="006AA9"/>
          </a:solidFill>
          <a:ln>
            <a:solidFill>
              <a:srgbClr val="006AA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GB" sz="1203" kern="0" dirty="0">
                <a:solidFill>
                  <a:srgbClr val="FFFFFF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P</a:t>
            </a:r>
            <a:r>
              <a:rPr lang="cs-CZ" sz="1203" kern="0" dirty="0" err="1">
                <a:solidFill>
                  <a:srgbClr val="FFFFFF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řípravná</a:t>
            </a:r>
            <a:r>
              <a:rPr lang="cs-CZ" sz="1203" kern="0" dirty="0">
                <a:solidFill>
                  <a:srgbClr val="FFFFFF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 fáze</a:t>
            </a:r>
            <a:endParaRPr lang="en-GB" sz="1203" kern="0" dirty="0">
              <a:solidFill>
                <a:srgbClr val="FFFFFF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Source Sans Pro Light"/>
              <a:sym typeface="Arial"/>
            </a:endParaRPr>
          </a:p>
        </p:txBody>
      </p:sp>
      <p:cxnSp>
        <p:nvCxnSpPr>
          <p:cNvPr id="107" name="Gerader Verbinder 106"/>
          <p:cNvCxnSpPr/>
          <p:nvPr/>
        </p:nvCxnSpPr>
        <p:spPr>
          <a:xfrm>
            <a:off x="3233902" y="2195537"/>
            <a:ext cx="0" cy="405714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feld 107"/>
          <p:cNvSpPr txBox="1"/>
          <p:nvPr/>
        </p:nvSpPr>
        <p:spPr>
          <a:xfrm>
            <a:off x="1434036" y="3218950"/>
            <a:ext cx="1691444" cy="6018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cs-CZ" sz="1103" kern="0" dirty="0">
                <a:solidFill>
                  <a:srgbClr val="575757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Obce a městské úřady jsou informovány o </a:t>
            </a:r>
            <a:r>
              <a:rPr lang="en-US" sz="1103" kern="0" dirty="0">
                <a:solidFill>
                  <a:srgbClr val="575757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EUCF  </a:t>
            </a:r>
            <a:r>
              <a:rPr lang="cs-CZ" sz="1103" kern="0" dirty="0">
                <a:solidFill>
                  <a:srgbClr val="575757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prostřednictvím</a:t>
            </a:r>
            <a:r>
              <a:rPr lang="en-US" sz="1103" kern="0" dirty="0">
                <a:solidFill>
                  <a:srgbClr val="575757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:</a:t>
            </a:r>
          </a:p>
        </p:txBody>
      </p:sp>
      <p:sp>
        <p:nvSpPr>
          <p:cNvPr id="109" name="Rechteck 108"/>
          <p:cNvSpPr/>
          <p:nvPr/>
        </p:nvSpPr>
        <p:spPr>
          <a:xfrm>
            <a:off x="1690149" y="3887028"/>
            <a:ext cx="1342285" cy="2537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de-DE" sz="1404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10" name="Picture 16" descr="\\file1.intern.adelphi.de\Mitarbeiter\CST\00_Aktuelle Projekte\Präsentationsvorlage\Icons adelphi\Icons\web_V2\PNG\adelphi_icon_web_V2-3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824" y="3817152"/>
            <a:ext cx="393493" cy="3934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Textfeld 110"/>
          <p:cNvSpPr txBox="1"/>
          <p:nvPr/>
        </p:nvSpPr>
        <p:spPr>
          <a:xfrm>
            <a:off x="1946611" y="3885950"/>
            <a:ext cx="978263" cy="2546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cs-CZ" sz="1053" kern="0" dirty="0">
                <a:solidFill>
                  <a:srgbClr val="575757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Web EUCF</a:t>
            </a:r>
            <a:endParaRPr lang="en-US" sz="1053" kern="0" dirty="0">
              <a:solidFill>
                <a:srgbClr val="575757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Source Sans Pro Light"/>
              <a:sym typeface="Arial"/>
            </a:endParaRPr>
          </a:p>
        </p:txBody>
      </p:sp>
      <p:sp>
        <p:nvSpPr>
          <p:cNvPr id="112" name="Rechteck 111"/>
          <p:cNvSpPr/>
          <p:nvPr/>
        </p:nvSpPr>
        <p:spPr>
          <a:xfrm>
            <a:off x="1677901" y="4399812"/>
            <a:ext cx="1354534" cy="2537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de-DE" sz="1404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13" name="Textfeld 112"/>
          <p:cNvSpPr txBox="1"/>
          <p:nvPr/>
        </p:nvSpPr>
        <p:spPr>
          <a:xfrm>
            <a:off x="1971397" y="4398406"/>
            <a:ext cx="1207892" cy="2623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just">
              <a:defRPr sz="1050">
                <a:solidFill>
                  <a:srgbClr val="3C3C3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Light"/>
              </a:defRPr>
            </a:lvl1pPr>
          </a:lstStyle>
          <a:p>
            <a:pPr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cs-CZ" sz="1053" kern="0" dirty="0">
                <a:solidFill>
                  <a:srgbClr val="575757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sym typeface="Arial"/>
              </a:rPr>
              <a:t>Akce </a:t>
            </a:r>
            <a:r>
              <a:rPr lang="en-US" sz="1053" kern="0" dirty="0">
                <a:solidFill>
                  <a:srgbClr val="575757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sym typeface="Arial"/>
              </a:rPr>
              <a:t>EU</a:t>
            </a:r>
          </a:p>
        </p:txBody>
      </p:sp>
      <p:sp>
        <p:nvSpPr>
          <p:cNvPr id="114" name="Rechteck 113"/>
          <p:cNvSpPr/>
          <p:nvPr/>
        </p:nvSpPr>
        <p:spPr>
          <a:xfrm>
            <a:off x="1677901" y="4912596"/>
            <a:ext cx="1354533" cy="389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de-DE" sz="1404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15" name="Grafik 11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97" y="4886469"/>
            <a:ext cx="393493" cy="3934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6" name="Textfeld 115"/>
          <p:cNvSpPr txBox="1"/>
          <p:nvPr/>
        </p:nvSpPr>
        <p:spPr>
          <a:xfrm>
            <a:off x="1789071" y="4912596"/>
            <a:ext cx="1321950" cy="5800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just">
              <a:defRPr sz="1050">
                <a:solidFill>
                  <a:srgbClr val="3C3C3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Light"/>
              </a:defRPr>
            </a:lvl1pPr>
          </a:lstStyle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cs-CZ" sz="1053" kern="0" dirty="0" err="1">
                <a:solidFill>
                  <a:srgbClr val="575757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sym typeface="Arial"/>
              </a:rPr>
              <a:t>Webináře</a:t>
            </a:r>
            <a:r>
              <a:rPr lang="cs-CZ" sz="1053" kern="0" dirty="0">
                <a:solidFill>
                  <a:srgbClr val="575757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sym typeface="Arial"/>
              </a:rPr>
              <a:t> a informační semináře</a:t>
            </a:r>
          </a:p>
        </p:txBody>
      </p:sp>
      <p:grpSp>
        <p:nvGrpSpPr>
          <p:cNvPr id="117" name="Gruppieren 116"/>
          <p:cNvGrpSpPr/>
          <p:nvPr/>
        </p:nvGrpSpPr>
        <p:grpSpPr>
          <a:xfrm>
            <a:off x="1384594" y="1924785"/>
            <a:ext cx="541504" cy="541504"/>
            <a:chOff x="703538" y="1901563"/>
            <a:chExt cx="540000" cy="54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8" name="Ellipse 117"/>
            <p:cNvSpPr/>
            <p:nvPr/>
          </p:nvSpPr>
          <p:spPr>
            <a:xfrm>
              <a:off x="703538" y="1901563"/>
              <a:ext cx="540000" cy="540000"/>
            </a:xfrm>
            <a:prstGeom prst="ellipse">
              <a:avLst/>
            </a:prstGeom>
            <a:solidFill>
              <a:srgbClr val="3F91A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de-DE" sz="1404" kern="0">
                <a:solidFill>
                  <a:srgbClr val="FFFFFF"/>
                </a:solidFill>
                <a:latin typeface="Source Serif Pro Light" panose="02040303050405020204" pitchFamily="18" charset="0"/>
                <a:ea typeface="Source Serif Pro Light" panose="02040303050405020204" pitchFamily="18" charset="0"/>
                <a:sym typeface="Arial"/>
              </a:endParaRPr>
            </a:p>
          </p:txBody>
        </p:sp>
        <p:sp>
          <p:nvSpPr>
            <p:cNvPr id="119" name="Textfeld 118"/>
            <p:cNvSpPr txBox="1"/>
            <p:nvPr/>
          </p:nvSpPr>
          <p:spPr>
            <a:xfrm>
              <a:off x="787825" y="1971508"/>
              <a:ext cx="371426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de-DE" sz="2006" b="1" kern="0" dirty="0">
                  <a:solidFill>
                    <a:srgbClr val="FFFFF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Pro Light"/>
                  <a:sym typeface="Arial"/>
                </a:rPr>
                <a:t>1</a:t>
              </a:r>
            </a:p>
          </p:txBody>
        </p:sp>
      </p:grpSp>
      <p:sp>
        <p:nvSpPr>
          <p:cNvPr id="120" name="Abgerundetes Rechteck 119"/>
          <p:cNvSpPr/>
          <p:nvPr/>
        </p:nvSpPr>
        <p:spPr>
          <a:xfrm>
            <a:off x="3291473" y="2351355"/>
            <a:ext cx="1796146" cy="3326774"/>
          </a:xfrm>
          <a:prstGeom prst="roundRect">
            <a:avLst/>
          </a:prstGeom>
          <a:solidFill>
            <a:srgbClr val="3F91A7">
              <a:alpha val="1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de-DE" sz="1404" kern="0">
              <a:solidFill>
                <a:srgbClr val="FFFFFF"/>
              </a:solidFill>
              <a:latin typeface="Source Serif Pro Light" panose="02040303050405020204" pitchFamily="18" charset="0"/>
              <a:ea typeface="Source Serif Pro Light" panose="02040303050405020204" pitchFamily="18" charset="0"/>
              <a:sym typeface="Arial"/>
            </a:endParaRPr>
          </a:p>
        </p:txBody>
      </p:sp>
      <p:grpSp>
        <p:nvGrpSpPr>
          <p:cNvPr id="121" name="Gruppieren 120"/>
          <p:cNvGrpSpPr/>
          <p:nvPr/>
        </p:nvGrpSpPr>
        <p:grpSpPr>
          <a:xfrm>
            <a:off x="3312852" y="1924785"/>
            <a:ext cx="541504" cy="541504"/>
            <a:chOff x="703538" y="1901563"/>
            <a:chExt cx="540000" cy="54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2" name="Ellipse 121"/>
            <p:cNvSpPr/>
            <p:nvPr/>
          </p:nvSpPr>
          <p:spPr>
            <a:xfrm>
              <a:off x="703538" y="1901563"/>
              <a:ext cx="540000" cy="540000"/>
            </a:xfrm>
            <a:prstGeom prst="ellipse">
              <a:avLst/>
            </a:prstGeom>
            <a:solidFill>
              <a:srgbClr val="3F91A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de-DE" sz="1404" kern="0">
                <a:solidFill>
                  <a:srgbClr val="FFFFFF"/>
                </a:solidFill>
                <a:latin typeface="Source Serif Pro Light" panose="02040303050405020204" pitchFamily="18" charset="0"/>
                <a:ea typeface="Source Serif Pro Light" panose="02040303050405020204" pitchFamily="18" charset="0"/>
                <a:sym typeface="Arial"/>
              </a:endParaRPr>
            </a:p>
          </p:txBody>
        </p:sp>
        <p:sp>
          <p:nvSpPr>
            <p:cNvPr id="123" name="Textfeld 122"/>
            <p:cNvSpPr txBox="1"/>
            <p:nvPr/>
          </p:nvSpPr>
          <p:spPr>
            <a:xfrm>
              <a:off x="787825" y="1971508"/>
              <a:ext cx="371426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de-DE" sz="2006" b="1" kern="0" dirty="0">
                  <a:solidFill>
                    <a:srgbClr val="FFFFF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Pro Light"/>
                  <a:sym typeface="Arial"/>
                </a:rPr>
                <a:t>2</a:t>
              </a:r>
            </a:p>
          </p:txBody>
        </p:sp>
      </p:grpSp>
      <p:sp>
        <p:nvSpPr>
          <p:cNvPr id="124" name="Textfeld 123"/>
          <p:cNvSpPr txBox="1"/>
          <p:nvPr/>
        </p:nvSpPr>
        <p:spPr>
          <a:xfrm>
            <a:off x="3397374" y="2611034"/>
            <a:ext cx="1577878" cy="277771"/>
          </a:xfrm>
          <a:prstGeom prst="rect">
            <a:avLst/>
          </a:prstGeom>
          <a:solidFill>
            <a:srgbClr val="006AA9"/>
          </a:solidFill>
          <a:ln>
            <a:solidFill>
              <a:srgbClr val="006AA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cs-CZ" sz="1203" kern="0" dirty="0">
                <a:solidFill>
                  <a:srgbClr val="FFFFFF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Podání žádosti</a:t>
            </a:r>
            <a:endParaRPr lang="en-GB" sz="1203" kern="0" dirty="0">
              <a:solidFill>
                <a:srgbClr val="FFFFFF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Source Sans Pro Light"/>
              <a:sym typeface="Arial"/>
            </a:endParaRPr>
          </a:p>
        </p:txBody>
      </p:sp>
      <p:sp>
        <p:nvSpPr>
          <p:cNvPr id="125" name="Rechteck 124"/>
          <p:cNvSpPr/>
          <p:nvPr/>
        </p:nvSpPr>
        <p:spPr>
          <a:xfrm>
            <a:off x="3594113" y="3212193"/>
            <a:ext cx="1381139" cy="2537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de-DE" sz="1404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26" name="Picture 26" descr="\\file1.intern.adelphi.de\Mitarbeiter\CST\00_Aktuelle Projekte\Präsentationsvorlage\Icons adelphi\Icons\supervisor_V1\PNG\adelphi_icon_supervisor_V1-3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366" y="3142318"/>
            <a:ext cx="393493" cy="39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Textfeld 126"/>
          <p:cNvSpPr txBox="1"/>
          <p:nvPr/>
        </p:nvSpPr>
        <p:spPr>
          <a:xfrm>
            <a:off x="3714703" y="3214472"/>
            <a:ext cx="1491820" cy="4175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053" b="1" kern="0" dirty="0">
                <a:solidFill>
                  <a:srgbClr val="006AA9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1.</a:t>
            </a:r>
            <a:r>
              <a:rPr lang="cs-CZ" sz="1053" kern="0" dirty="0">
                <a:solidFill>
                  <a:srgbClr val="575757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  <a:sym typeface="Arial"/>
              </a:rPr>
              <a:t>Kontrola způsobilosti </a:t>
            </a:r>
            <a:endParaRPr lang="en-US" sz="1053" kern="0" dirty="0">
              <a:solidFill>
                <a:srgbClr val="575757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Source Sans Pro Light"/>
              <a:sym typeface="Arial"/>
            </a:endParaRPr>
          </a:p>
        </p:txBody>
      </p:sp>
      <p:sp>
        <p:nvSpPr>
          <p:cNvPr id="128" name="Rechteck 127"/>
          <p:cNvSpPr/>
          <p:nvPr/>
        </p:nvSpPr>
        <p:spPr>
          <a:xfrm>
            <a:off x="3523771" y="3703988"/>
            <a:ext cx="1451481" cy="2537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de-DE" sz="1404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29" name="Picture 4" descr="\\file1.intern.adelphi.de\Mitarbeiter\CST\00_Aktuelle Projekte\Präsentationsvorlage\Icons adelphi\Icons\Dokument_publish\PNG\adelphi_icon_Dokument_publish-3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409" y="3605686"/>
            <a:ext cx="417381" cy="41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Textfeld 129"/>
          <p:cNvSpPr txBox="1"/>
          <p:nvPr/>
        </p:nvSpPr>
        <p:spPr>
          <a:xfrm>
            <a:off x="3769835" y="3687065"/>
            <a:ext cx="1203141" cy="2546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053" b="1" kern="0" dirty="0">
                <a:solidFill>
                  <a:srgbClr val="006AA9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2. </a:t>
            </a:r>
            <a:r>
              <a:rPr lang="cs-CZ" sz="1053" kern="0" dirty="0">
                <a:solidFill>
                  <a:srgbClr val="575757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  <a:sym typeface="Arial"/>
              </a:rPr>
              <a:t>Plná žádost</a:t>
            </a:r>
            <a:endParaRPr lang="en-US" sz="1053" kern="0" dirty="0">
              <a:solidFill>
                <a:srgbClr val="575757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  <a:sym typeface="Arial"/>
            </a:endParaRPr>
          </a:p>
        </p:txBody>
      </p:sp>
      <p:sp>
        <p:nvSpPr>
          <p:cNvPr id="131" name="Chevron 130"/>
          <p:cNvSpPr/>
          <p:nvPr/>
        </p:nvSpPr>
        <p:spPr>
          <a:xfrm rot="5400000">
            <a:off x="4120935" y="3865882"/>
            <a:ext cx="145225" cy="485982"/>
          </a:xfrm>
          <a:prstGeom prst="chevron">
            <a:avLst>
              <a:gd name="adj" fmla="val 71946"/>
            </a:avLst>
          </a:prstGeom>
          <a:solidFill>
            <a:srgbClr val="4A8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de-DE" sz="1404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32" name="Textfeld 131"/>
          <p:cNvSpPr txBox="1"/>
          <p:nvPr/>
        </p:nvSpPr>
        <p:spPr>
          <a:xfrm>
            <a:off x="3577719" y="4296003"/>
            <a:ext cx="1426696" cy="23147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de-DE" sz="903" b="1" kern="0" dirty="0">
                <a:solidFill>
                  <a:srgbClr val="25AE88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 </a:t>
            </a:r>
            <a:r>
              <a:rPr lang="cs-CZ" sz="903" b="1" kern="0" dirty="0">
                <a:solidFill>
                  <a:srgbClr val="25AE88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Úspěšní žadatelé</a:t>
            </a:r>
            <a:endParaRPr lang="en-GB" sz="903" b="1" kern="0" dirty="0">
              <a:solidFill>
                <a:srgbClr val="25AE88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Source Sans Pro Light"/>
              <a:sym typeface="Arial"/>
            </a:endParaRPr>
          </a:p>
        </p:txBody>
      </p:sp>
      <p:pic>
        <p:nvPicPr>
          <p:cNvPr id="133" name="Grafik 1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366" y="4281207"/>
            <a:ext cx="252702" cy="2527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4" name="Textfeld 133"/>
          <p:cNvSpPr txBox="1"/>
          <p:nvPr/>
        </p:nvSpPr>
        <p:spPr>
          <a:xfrm>
            <a:off x="3501470" y="4625313"/>
            <a:ext cx="1502945" cy="23147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03" b="1" kern="0" dirty="0">
                <a:solidFill>
                  <a:srgbClr val="D75A4A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  </a:t>
            </a:r>
            <a:r>
              <a:rPr lang="cs-CZ" sz="903" b="1" kern="0" dirty="0">
                <a:solidFill>
                  <a:srgbClr val="D75A4A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Odmítnuté žádosti </a:t>
            </a:r>
            <a:endParaRPr lang="en-US" sz="903" b="1" kern="0" dirty="0">
              <a:solidFill>
                <a:srgbClr val="D75A4A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Source Sans Pro Light"/>
              <a:sym typeface="Arial"/>
            </a:endParaRPr>
          </a:p>
        </p:txBody>
      </p:sp>
      <p:pic>
        <p:nvPicPr>
          <p:cNvPr id="135" name="Grafik 1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333" y="4615998"/>
            <a:ext cx="252702" cy="2527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6" name="Rechteck 135"/>
          <p:cNvSpPr/>
          <p:nvPr/>
        </p:nvSpPr>
        <p:spPr>
          <a:xfrm>
            <a:off x="3464615" y="5080444"/>
            <a:ext cx="1479304" cy="36704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de-DE" sz="1404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37" name="Textfeld 136"/>
          <p:cNvSpPr txBox="1"/>
          <p:nvPr/>
        </p:nvSpPr>
        <p:spPr>
          <a:xfrm>
            <a:off x="3418648" y="5077123"/>
            <a:ext cx="1496045" cy="5105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cs-CZ" sz="903" kern="0" dirty="0">
                <a:solidFill>
                  <a:srgbClr val="D75A4A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Přesměrovány na podporu </a:t>
            </a:r>
            <a:r>
              <a:rPr lang="en-US" sz="903" b="1" kern="0" dirty="0" err="1">
                <a:solidFill>
                  <a:srgbClr val="D75A4A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Centr</a:t>
            </a:r>
            <a:r>
              <a:rPr lang="cs-CZ" sz="903" b="1" kern="0" dirty="0" err="1">
                <a:solidFill>
                  <a:srgbClr val="D75A4A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ální</a:t>
            </a:r>
            <a:r>
              <a:rPr lang="cs-CZ" sz="903" b="1" kern="0" dirty="0">
                <a:solidFill>
                  <a:srgbClr val="D75A4A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 </a:t>
            </a:r>
            <a:r>
              <a:rPr lang="en-US" sz="903" b="1" kern="0" dirty="0">
                <a:solidFill>
                  <a:srgbClr val="D75A4A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Helpdesk</a:t>
            </a:r>
          </a:p>
        </p:txBody>
      </p:sp>
      <p:sp>
        <p:nvSpPr>
          <p:cNvPr id="138" name="Pfeil nach rechts 137"/>
          <p:cNvSpPr/>
          <p:nvPr/>
        </p:nvSpPr>
        <p:spPr>
          <a:xfrm rot="5400000">
            <a:off x="4118353" y="4892286"/>
            <a:ext cx="182776" cy="114907"/>
          </a:xfrm>
          <a:prstGeom prst="rightArrow">
            <a:avLst/>
          </a:prstGeom>
          <a:solidFill>
            <a:srgbClr val="D75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de-DE" sz="1404" kern="0">
              <a:solidFill>
                <a:srgbClr val="FFFFFF"/>
              </a:solidFill>
              <a:latin typeface="Source Serif Pro Light" panose="02040303050405020204" pitchFamily="18" charset="0"/>
              <a:ea typeface="Source Serif Pro Light" panose="02040303050405020204" pitchFamily="18" charset="0"/>
              <a:sym typeface="Arial"/>
            </a:endParaRPr>
          </a:p>
        </p:txBody>
      </p:sp>
      <p:cxnSp>
        <p:nvCxnSpPr>
          <p:cNvPr id="139" name="Gerader Verbinder 138"/>
          <p:cNvCxnSpPr/>
          <p:nvPr/>
        </p:nvCxnSpPr>
        <p:spPr>
          <a:xfrm>
            <a:off x="5142190" y="2195537"/>
            <a:ext cx="0" cy="401482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0" name="Gruppieren 139"/>
          <p:cNvGrpSpPr/>
          <p:nvPr/>
        </p:nvGrpSpPr>
        <p:grpSpPr>
          <a:xfrm>
            <a:off x="5206523" y="1924785"/>
            <a:ext cx="541504" cy="541504"/>
            <a:chOff x="703538" y="1901563"/>
            <a:chExt cx="540000" cy="54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1" name="Ellipse 140"/>
            <p:cNvSpPr/>
            <p:nvPr/>
          </p:nvSpPr>
          <p:spPr>
            <a:xfrm>
              <a:off x="703538" y="1901563"/>
              <a:ext cx="540000" cy="540000"/>
            </a:xfrm>
            <a:prstGeom prst="ellipse">
              <a:avLst/>
            </a:prstGeom>
            <a:solidFill>
              <a:srgbClr val="3F91A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de-DE" sz="1404" kern="0">
                <a:solidFill>
                  <a:srgbClr val="FFFFFF"/>
                </a:solidFill>
                <a:latin typeface="Source Serif Pro Light" panose="02040303050405020204" pitchFamily="18" charset="0"/>
                <a:ea typeface="Source Serif Pro Light" panose="02040303050405020204" pitchFamily="18" charset="0"/>
                <a:sym typeface="Arial"/>
              </a:endParaRPr>
            </a:p>
          </p:txBody>
        </p:sp>
        <p:sp>
          <p:nvSpPr>
            <p:cNvPr id="142" name="Textfeld 141"/>
            <p:cNvSpPr txBox="1"/>
            <p:nvPr/>
          </p:nvSpPr>
          <p:spPr>
            <a:xfrm>
              <a:off x="787825" y="1971508"/>
              <a:ext cx="371426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de-DE" sz="2006" b="1" kern="0" dirty="0">
                  <a:solidFill>
                    <a:srgbClr val="FFFFF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Pro Light"/>
                  <a:sym typeface="Arial"/>
                </a:rPr>
                <a:t>3</a:t>
              </a:r>
            </a:p>
          </p:txBody>
        </p:sp>
      </p:grpSp>
      <p:sp>
        <p:nvSpPr>
          <p:cNvPr id="143" name="Textfeld 142"/>
          <p:cNvSpPr txBox="1"/>
          <p:nvPr/>
        </p:nvSpPr>
        <p:spPr>
          <a:xfrm>
            <a:off x="5291682" y="2611034"/>
            <a:ext cx="1577878" cy="462951"/>
          </a:xfrm>
          <a:prstGeom prst="rect">
            <a:avLst/>
          </a:prstGeom>
          <a:solidFill>
            <a:srgbClr val="006AA9"/>
          </a:solidFill>
          <a:ln>
            <a:solidFill>
              <a:srgbClr val="006AA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cs-CZ" sz="1203" kern="0" dirty="0">
                <a:solidFill>
                  <a:srgbClr val="FFFFFF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Podpis grantové smlouvy </a:t>
            </a:r>
            <a:endParaRPr lang="en-GB" sz="1203" kern="0" dirty="0">
              <a:solidFill>
                <a:srgbClr val="FFFFFF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Source Sans Pro Light"/>
              <a:sym typeface="Arial"/>
            </a:endParaRPr>
          </a:p>
        </p:txBody>
      </p:sp>
      <p:sp>
        <p:nvSpPr>
          <p:cNvPr id="144" name="Textfeld 143"/>
          <p:cNvSpPr txBox="1"/>
          <p:nvPr/>
        </p:nvSpPr>
        <p:spPr>
          <a:xfrm>
            <a:off x="5670600" y="3287333"/>
            <a:ext cx="1157246" cy="5800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cs-CZ" sz="1053" kern="0" dirty="0">
                <a:solidFill>
                  <a:srgbClr val="575757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Příprava a podpis grantové smlouvy </a:t>
            </a:r>
            <a:r>
              <a:rPr lang="en-US" sz="1053" kern="0" dirty="0">
                <a:solidFill>
                  <a:srgbClr val="575757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  </a:t>
            </a:r>
          </a:p>
        </p:txBody>
      </p:sp>
      <p:pic>
        <p:nvPicPr>
          <p:cNvPr id="145" name="Grafik 144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747" y="3206573"/>
            <a:ext cx="393493" cy="3934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6" name="Textfeld 145"/>
          <p:cNvSpPr txBox="1"/>
          <p:nvPr/>
        </p:nvSpPr>
        <p:spPr>
          <a:xfrm>
            <a:off x="5654660" y="3989848"/>
            <a:ext cx="1157246" cy="578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cs-CZ" sz="1053" kern="0" dirty="0">
                <a:solidFill>
                  <a:srgbClr val="575757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Příjemce </a:t>
            </a:r>
            <a:r>
              <a:rPr lang="en-US" sz="1053" kern="0" dirty="0">
                <a:solidFill>
                  <a:srgbClr val="575757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EUCF </a:t>
            </a:r>
            <a:r>
              <a:rPr lang="cs-CZ" sz="1053" kern="0" dirty="0">
                <a:solidFill>
                  <a:srgbClr val="575757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obdrží první platbu </a:t>
            </a:r>
            <a:r>
              <a:rPr lang="en-US" sz="1053" kern="0" dirty="0">
                <a:solidFill>
                  <a:srgbClr val="575757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(70%)</a:t>
            </a:r>
          </a:p>
        </p:txBody>
      </p:sp>
      <p:pic>
        <p:nvPicPr>
          <p:cNvPr id="147" name="Picture 7" descr="\\file1.intern.adelphi.de\Mitarbeiter\CST\00_Aktuelle Projekte\Präsentationsvorlage\Icons adelphi\Icons\Financing and Fund\PNG\adelphi_icon_Financing and Fund-3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584" y="3885950"/>
            <a:ext cx="393493" cy="39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Pfeil nach rechts 147"/>
          <p:cNvSpPr/>
          <p:nvPr/>
        </p:nvSpPr>
        <p:spPr>
          <a:xfrm>
            <a:off x="5004415" y="4360208"/>
            <a:ext cx="558987" cy="123649"/>
          </a:xfrm>
          <a:prstGeom prst="rightArrow">
            <a:avLst/>
          </a:prstGeom>
          <a:solidFill>
            <a:srgbClr val="25AE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de-DE" sz="1404" kern="0">
              <a:solidFill>
                <a:srgbClr val="FFFFFF"/>
              </a:solidFill>
              <a:latin typeface="Source Serif Pro Light" panose="02040303050405020204" pitchFamily="18" charset="0"/>
              <a:ea typeface="Source Serif Pro Light" panose="02040303050405020204" pitchFamily="18" charset="0"/>
              <a:sym typeface="Arial"/>
            </a:endParaRPr>
          </a:p>
        </p:txBody>
      </p:sp>
      <p:cxnSp>
        <p:nvCxnSpPr>
          <p:cNvPr id="149" name="Gerader Verbinder 148"/>
          <p:cNvCxnSpPr/>
          <p:nvPr/>
        </p:nvCxnSpPr>
        <p:spPr>
          <a:xfrm>
            <a:off x="7026702" y="2242323"/>
            <a:ext cx="0" cy="396803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Abgerundetes Rechteck 149"/>
          <p:cNvSpPr/>
          <p:nvPr/>
        </p:nvSpPr>
        <p:spPr>
          <a:xfrm>
            <a:off x="7064234" y="2353745"/>
            <a:ext cx="1796146" cy="3046275"/>
          </a:xfrm>
          <a:prstGeom prst="roundRect">
            <a:avLst/>
          </a:prstGeom>
          <a:solidFill>
            <a:srgbClr val="3F91A7">
              <a:alpha val="1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de-DE" sz="1404" kern="0">
              <a:solidFill>
                <a:srgbClr val="FFFFFF"/>
              </a:solidFill>
              <a:latin typeface="Source Serif Pro Light" panose="02040303050405020204" pitchFamily="18" charset="0"/>
              <a:ea typeface="Source Serif Pro Light" panose="02040303050405020204" pitchFamily="18" charset="0"/>
              <a:sym typeface="Arial"/>
            </a:endParaRPr>
          </a:p>
        </p:txBody>
      </p:sp>
      <p:grpSp>
        <p:nvGrpSpPr>
          <p:cNvPr id="151" name="Gruppieren 150"/>
          <p:cNvGrpSpPr/>
          <p:nvPr/>
        </p:nvGrpSpPr>
        <p:grpSpPr>
          <a:xfrm>
            <a:off x="7100195" y="1924785"/>
            <a:ext cx="541504" cy="541504"/>
            <a:chOff x="703538" y="1901563"/>
            <a:chExt cx="540000" cy="54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2" name="Ellipse 151"/>
            <p:cNvSpPr/>
            <p:nvPr/>
          </p:nvSpPr>
          <p:spPr>
            <a:xfrm>
              <a:off x="703538" y="1901563"/>
              <a:ext cx="540000" cy="540000"/>
            </a:xfrm>
            <a:prstGeom prst="ellipse">
              <a:avLst/>
            </a:prstGeom>
            <a:solidFill>
              <a:srgbClr val="3F91A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de-DE" sz="1404" kern="0">
                <a:solidFill>
                  <a:srgbClr val="FFFFFF"/>
                </a:solidFill>
                <a:latin typeface="Source Serif Pro Light" panose="02040303050405020204" pitchFamily="18" charset="0"/>
                <a:ea typeface="Source Serif Pro Light" panose="02040303050405020204" pitchFamily="18" charset="0"/>
                <a:sym typeface="Arial"/>
              </a:endParaRPr>
            </a:p>
          </p:txBody>
        </p:sp>
        <p:sp>
          <p:nvSpPr>
            <p:cNvPr id="153" name="Textfeld 152"/>
            <p:cNvSpPr txBox="1"/>
            <p:nvPr/>
          </p:nvSpPr>
          <p:spPr>
            <a:xfrm>
              <a:off x="787825" y="1971508"/>
              <a:ext cx="371426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de-DE" sz="2006" b="1" kern="0" dirty="0">
                  <a:solidFill>
                    <a:srgbClr val="FFFFF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Pro Light"/>
                  <a:sym typeface="Arial"/>
                </a:rPr>
                <a:t>4</a:t>
              </a:r>
            </a:p>
          </p:txBody>
        </p:sp>
      </p:grpSp>
      <p:sp>
        <p:nvSpPr>
          <p:cNvPr id="154" name="Textfeld 153"/>
          <p:cNvSpPr txBox="1"/>
          <p:nvPr/>
        </p:nvSpPr>
        <p:spPr>
          <a:xfrm>
            <a:off x="7184566" y="2611034"/>
            <a:ext cx="1577878" cy="462951"/>
          </a:xfrm>
          <a:prstGeom prst="rect">
            <a:avLst/>
          </a:prstGeom>
          <a:solidFill>
            <a:srgbClr val="006AA9"/>
          </a:solidFill>
          <a:ln>
            <a:solidFill>
              <a:srgbClr val="006AA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cs-CZ" sz="1203" kern="0" dirty="0">
                <a:solidFill>
                  <a:srgbClr val="FFFFFF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Tvorba investičního plánu </a:t>
            </a:r>
            <a:endParaRPr lang="en-GB" sz="1203" kern="0" dirty="0">
              <a:solidFill>
                <a:srgbClr val="FFFFFF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Source Sans Pro Light"/>
              <a:sym typeface="Arial"/>
            </a:endParaRPr>
          </a:p>
        </p:txBody>
      </p:sp>
      <p:sp>
        <p:nvSpPr>
          <p:cNvPr id="155" name="Textfeld 154"/>
          <p:cNvSpPr txBox="1"/>
          <p:nvPr/>
        </p:nvSpPr>
        <p:spPr>
          <a:xfrm>
            <a:off x="7088346" y="3197056"/>
            <a:ext cx="1760524" cy="6015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103" kern="0" dirty="0">
                <a:solidFill>
                  <a:srgbClr val="575757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EUCF </a:t>
            </a:r>
            <a:r>
              <a:rPr lang="cs-CZ" sz="1103" kern="0" dirty="0">
                <a:solidFill>
                  <a:srgbClr val="575757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poskytne podporu příjemcům při zpracování investičních plánů</a:t>
            </a:r>
            <a:r>
              <a:rPr lang="en-US" sz="1103" kern="0" dirty="0">
                <a:solidFill>
                  <a:srgbClr val="575757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:</a:t>
            </a:r>
          </a:p>
        </p:txBody>
      </p:sp>
      <p:sp>
        <p:nvSpPr>
          <p:cNvPr id="156" name="Rechteck 155"/>
          <p:cNvSpPr/>
          <p:nvPr/>
        </p:nvSpPr>
        <p:spPr>
          <a:xfrm>
            <a:off x="7419970" y="4821521"/>
            <a:ext cx="1342285" cy="3984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de-DE" sz="1404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57" name="Textfeld 156"/>
          <p:cNvSpPr txBox="1"/>
          <p:nvPr/>
        </p:nvSpPr>
        <p:spPr>
          <a:xfrm>
            <a:off x="7554205" y="4802109"/>
            <a:ext cx="1264255" cy="5800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053" kern="0" dirty="0">
                <a:solidFill>
                  <a:srgbClr val="3C3C3B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Standard</a:t>
            </a:r>
            <a:r>
              <a:rPr lang="cs-CZ" sz="1053" kern="0" dirty="0">
                <a:solidFill>
                  <a:srgbClr val="3C3C3B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ní nástroje a dokumenty</a:t>
            </a:r>
            <a:endParaRPr lang="en-US" sz="1053" kern="0" dirty="0">
              <a:solidFill>
                <a:srgbClr val="575757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Source Sans Pro Light"/>
              <a:sym typeface="Arial"/>
            </a:endParaRPr>
          </a:p>
        </p:txBody>
      </p:sp>
      <p:sp>
        <p:nvSpPr>
          <p:cNvPr id="158" name="Rechteck 157"/>
          <p:cNvSpPr/>
          <p:nvPr/>
        </p:nvSpPr>
        <p:spPr>
          <a:xfrm>
            <a:off x="7404862" y="3925791"/>
            <a:ext cx="1342285" cy="2537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de-DE" sz="1404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59" name="Picture 30" descr="\\file1.intern.adelphi.de\Mitarbeiter\CST\00_Aktuelle Projekte\Präsentationsvorlage\Icons adelphi\Icons\Konzept_Idee\PNG\adelphi_icon_Konzept_Idee-3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324" y="3874491"/>
            <a:ext cx="393493" cy="39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Textfeld 159"/>
          <p:cNvSpPr txBox="1"/>
          <p:nvPr/>
        </p:nvSpPr>
        <p:spPr>
          <a:xfrm>
            <a:off x="7535196" y="3930000"/>
            <a:ext cx="1273570" cy="4175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cs-CZ" sz="1053" kern="0" dirty="0">
                <a:solidFill>
                  <a:srgbClr val="575757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Technická podpora</a:t>
            </a:r>
          </a:p>
        </p:txBody>
      </p:sp>
      <p:sp>
        <p:nvSpPr>
          <p:cNvPr id="161" name="Rechteck 160"/>
          <p:cNvSpPr/>
          <p:nvPr/>
        </p:nvSpPr>
        <p:spPr>
          <a:xfrm>
            <a:off x="7417147" y="4389381"/>
            <a:ext cx="1342285" cy="2537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de-DE" sz="1404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62" name="Textfeld 161"/>
          <p:cNvSpPr txBox="1"/>
          <p:nvPr/>
        </p:nvSpPr>
        <p:spPr>
          <a:xfrm>
            <a:off x="7560610" y="4388499"/>
            <a:ext cx="1193556" cy="4175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cs-CZ" sz="1053" kern="0" dirty="0">
                <a:solidFill>
                  <a:srgbClr val="575757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Budování kapacit</a:t>
            </a:r>
            <a:endParaRPr lang="en-US" sz="1053" kern="0" dirty="0">
              <a:solidFill>
                <a:srgbClr val="575757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Source Sans Pro Light"/>
              <a:sym typeface="Arial"/>
            </a:endParaRPr>
          </a:p>
        </p:txBody>
      </p:sp>
      <p:pic>
        <p:nvPicPr>
          <p:cNvPr id="163" name="Grafik 162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15" y="4334165"/>
            <a:ext cx="393493" cy="393493"/>
          </a:xfrm>
          <a:prstGeom prst="rect">
            <a:avLst/>
          </a:prstGeom>
        </p:spPr>
      </p:pic>
      <p:cxnSp>
        <p:nvCxnSpPr>
          <p:cNvPr id="164" name="Gerader Verbinder 163"/>
          <p:cNvCxnSpPr/>
          <p:nvPr/>
        </p:nvCxnSpPr>
        <p:spPr>
          <a:xfrm>
            <a:off x="8906444" y="2279399"/>
            <a:ext cx="0" cy="393095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Abgerundetes Rechteck 164"/>
          <p:cNvSpPr/>
          <p:nvPr/>
        </p:nvSpPr>
        <p:spPr>
          <a:xfrm>
            <a:off x="8952443" y="2351355"/>
            <a:ext cx="1803050" cy="3803391"/>
          </a:xfrm>
          <a:prstGeom prst="roundRect">
            <a:avLst/>
          </a:prstGeom>
          <a:solidFill>
            <a:srgbClr val="3F91A7">
              <a:alpha val="1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de-DE" sz="1404" kern="0">
              <a:solidFill>
                <a:srgbClr val="FFFFFF"/>
              </a:solidFill>
              <a:latin typeface="Source Serif Pro Light" panose="02040303050405020204" pitchFamily="18" charset="0"/>
              <a:ea typeface="Source Serif Pro Light" panose="02040303050405020204" pitchFamily="18" charset="0"/>
              <a:sym typeface="Arial"/>
            </a:endParaRPr>
          </a:p>
        </p:txBody>
      </p:sp>
      <p:grpSp>
        <p:nvGrpSpPr>
          <p:cNvPr id="166" name="Gruppieren 165"/>
          <p:cNvGrpSpPr/>
          <p:nvPr/>
        </p:nvGrpSpPr>
        <p:grpSpPr>
          <a:xfrm>
            <a:off x="8992118" y="1918690"/>
            <a:ext cx="541504" cy="541504"/>
            <a:chOff x="703538" y="1901563"/>
            <a:chExt cx="540000" cy="54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7" name="Ellipse 166"/>
            <p:cNvSpPr/>
            <p:nvPr/>
          </p:nvSpPr>
          <p:spPr>
            <a:xfrm>
              <a:off x="703538" y="1901563"/>
              <a:ext cx="540000" cy="540000"/>
            </a:xfrm>
            <a:prstGeom prst="ellipse">
              <a:avLst/>
            </a:prstGeom>
            <a:solidFill>
              <a:srgbClr val="3F91A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de-DE" sz="1404" kern="0">
                <a:solidFill>
                  <a:srgbClr val="FFFFFF"/>
                </a:solidFill>
                <a:latin typeface="Source Serif Pro Light" panose="02040303050405020204" pitchFamily="18" charset="0"/>
                <a:ea typeface="Source Serif Pro Light" panose="02040303050405020204" pitchFamily="18" charset="0"/>
                <a:sym typeface="Arial"/>
              </a:endParaRPr>
            </a:p>
          </p:txBody>
        </p:sp>
        <p:sp>
          <p:nvSpPr>
            <p:cNvPr id="168" name="Textfeld 167"/>
            <p:cNvSpPr txBox="1"/>
            <p:nvPr/>
          </p:nvSpPr>
          <p:spPr>
            <a:xfrm>
              <a:off x="787825" y="1971508"/>
              <a:ext cx="371426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de-DE" sz="2006" b="1" kern="0" dirty="0">
                  <a:solidFill>
                    <a:srgbClr val="FFFFF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Pro Light"/>
                  <a:sym typeface="Arial"/>
                </a:rPr>
                <a:t>5</a:t>
              </a:r>
            </a:p>
          </p:txBody>
        </p:sp>
      </p:grpSp>
      <p:sp>
        <p:nvSpPr>
          <p:cNvPr id="169" name="Textfeld 168"/>
          <p:cNvSpPr txBox="1"/>
          <p:nvPr/>
        </p:nvSpPr>
        <p:spPr>
          <a:xfrm>
            <a:off x="9064307" y="2611034"/>
            <a:ext cx="1577878" cy="462951"/>
          </a:xfrm>
          <a:prstGeom prst="rect">
            <a:avLst/>
          </a:prstGeom>
          <a:solidFill>
            <a:srgbClr val="006AA9"/>
          </a:solidFill>
          <a:ln>
            <a:solidFill>
              <a:srgbClr val="006AA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cs-CZ" sz="1203" kern="0" dirty="0">
                <a:solidFill>
                  <a:srgbClr val="FFFFFF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Implementace investičního plánu</a:t>
            </a:r>
            <a:endParaRPr lang="en-GB" sz="1203" kern="0" dirty="0">
              <a:solidFill>
                <a:srgbClr val="FFFFFF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Source Sans Pro Light"/>
              <a:sym typeface="Arial"/>
            </a:endParaRPr>
          </a:p>
        </p:txBody>
      </p:sp>
      <p:sp>
        <p:nvSpPr>
          <p:cNvPr id="170" name="Textfeld 169"/>
          <p:cNvSpPr txBox="1"/>
          <p:nvPr/>
        </p:nvSpPr>
        <p:spPr>
          <a:xfrm>
            <a:off x="3291473" y="6252685"/>
            <a:ext cx="1778769" cy="277771"/>
          </a:xfrm>
          <a:prstGeom prst="rect">
            <a:avLst/>
          </a:prstGeom>
          <a:solidFill>
            <a:srgbClr val="3F91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cs-CZ" sz="1203" b="1" kern="0" dirty="0">
                <a:solidFill>
                  <a:srgbClr val="FFFFFF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2 měsíce</a:t>
            </a:r>
          </a:p>
        </p:txBody>
      </p:sp>
      <p:sp>
        <p:nvSpPr>
          <p:cNvPr id="171" name="Textfeld 170"/>
          <p:cNvSpPr txBox="1"/>
          <p:nvPr/>
        </p:nvSpPr>
        <p:spPr>
          <a:xfrm>
            <a:off x="5169856" y="6261734"/>
            <a:ext cx="1778769" cy="277771"/>
          </a:xfrm>
          <a:prstGeom prst="rect">
            <a:avLst/>
          </a:prstGeom>
          <a:solidFill>
            <a:srgbClr val="3F91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cs-CZ" sz="1203" b="1" kern="0" dirty="0">
                <a:solidFill>
                  <a:srgbClr val="FFFFFF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2 měsíce</a:t>
            </a:r>
          </a:p>
        </p:txBody>
      </p:sp>
      <p:sp>
        <p:nvSpPr>
          <p:cNvPr id="172" name="Textfeld 171"/>
          <p:cNvSpPr txBox="1"/>
          <p:nvPr/>
        </p:nvSpPr>
        <p:spPr>
          <a:xfrm>
            <a:off x="7057844" y="6261734"/>
            <a:ext cx="1778769" cy="277771"/>
          </a:xfrm>
          <a:prstGeom prst="rect">
            <a:avLst/>
          </a:prstGeom>
          <a:solidFill>
            <a:srgbClr val="3F91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cs-CZ" sz="1203" b="1" kern="0" dirty="0">
                <a:solidFill>
                  <a:srgbClr val="FFFFFF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do 12 měsíců</a:t>
            </a:r>
          </a:p>
        </p:txBody>
      </p:sp>
      <p:sp>
        <p:nvSpPr>
          <p:cNvPr id="173" name="Textfeld 172"/>
          <p:cNvSpPr txBox="1"/>
          <p:nvPr/>
        </p:nvSpPr>
        <p:spPr>
          <a:xfrm>
            <a:off x="8945831" y="6252685"/>
            <a:ext cx="1778769" cy="277771"/>
          </a:xfrm>
          <a:prstGeom prst="rect">
            <a:avLst/>
          </a:prstGeom>
          <a:solidFill>
            <a:srgbClr val="3F91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cs-CZ" sz="1203" b="1" kern="0" dirty="0">
                <a:solidFill>
                  <a:srgbClr val="FFFFFF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24 měsíců</a:t>
            </a:r>
          </a:p>
        </p:txBody>
      </p:sp>
      <p:sp>
        <p:nvSpPr>
          <p:cNvPr id="174" name="Rechteck 173"/>
          <p:cNvSpPr/>
          <p:nvPr/>
        </p:nvSpPr>
        <p:spPr>
          <a:xfrm>
            <a:off x="9270075" y="3191601"/>
            <a:ext cx="1372109" cy="4007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de-DE" sz="1404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5" name="Textfeld 174"/>
          <p:cNvSpPr txBox="1"/>
          <p:nvPr/>
        </p:nvSpPr>
        <p:spPr>
          <a:xfrm>
            <a:off x="9374231" y="3186130"/>
            <a:ext cx="1361625" cy="4166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cs-CZ" sz="1053" kern="0" dirty="0">
                <a:solidFill>
                  <a:srgbClr val="575757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Ohodnocení investičního plánu </a:t>
            </a:r>
            <a:endParaRPr lang="en-US" sz="1053" kern="0" dirty="0">
              <a:solidFill>
                <a:srgbClr val="575757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Source Sans Pro Light"/>
              <a:sym typeface="Arial"/>
            </a:endParaRPr>
          </a:p>
        </p:txBody>
      </p:sp>
      <p:pic>
        <p:nvPicPr>
          <p:cNvPr id="176" name="Picture 26" descr="\\file1.intern.adelphi.de\Mitarbeiter\CST\00_Aktuelle Projekte\Präsentationsvorlage\Icons adelphi\Icons\supervisor_V1\PNG\adelphi_icon_supervisor_V1-3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750" y="3187164"/>
            <a:ext cx="393493" cy="39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" name="Rechteck 176"/>
          <p:cNvSpPr/>
          <p:nvPr/>
        </p:nvSpPr>
        <p:spPr>
          <a:xfrm>
            <a:off x="9273111" y="4609601"/>
            <a:ext cx="1375389" cy="7721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de-DE" sz="1404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78" name="Picture 35" descr="\\file1.intern.adelphi.de\Mitarbeiter\CST\00_Aktuelle Projekte\Präsentationsvorlage\Icons adelphi\Icons\Feldanalyse_diagram_simple_V2\PNG\adelphi_icon_Feldanalyse_simple_V2-3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024" y="4588311"/>
            <a:ext cx="393493" cy="39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" name="Rechteck 178"/>
          <p:cNvSpPr/>
          <p:nvPr/>
        </p:nvSpPr>
        <p:spPr>
          <a:xfrm>
            <a:off x="9273699" y="3746868"/>
            <a:ext cx="1375389" cy="7441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de-DE" sz="1404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80" name="Picture 7" descr="\\file1.intern.adelphi.de\Mitarbeiter\CST\00_Aktuelle Projekte\Präsentationsvorlage\Icons adelphi\Icons\Financing and Fund\PNG\adelphi_icon_Financing and Fund-3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918" y="3727351"/>
            <a:ext cx="393493" cy="39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" name="Textfeld 180"/>
          <p:cNvSpPr txBox="1"/>
          <p:nvPr/>
        </p:nvSpPr>
        <p:spPr>
          <a:xfrm>
            <a:off x="9337261" y="3778504"/>
            <a:ext cx="1354380" cy="5786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cs-CZ" sz="1053" kern="0" dirty="0">
                <a:solidFill>
                  <a:srgbClr val="575757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Příjemce </a:t>
            </a:r>
            <a:r>
              <a:rPr lang="en-US" sz="1053" kern="0" dirty="0">
                <a:solidFill>
                  <a:srgbClr val="575757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EUCF</a:t>
            </a:r>
            <a:r>
              <a:rPr lang="cs-CZ" sz="1053" kern="0" dirty="0">
                <a:solidFill>
                  <a:srgbClr val="575757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 obdrží druhou část grantu </a:t>
            </a:r>
            <a:r>
              <a:rPr lang="en-US" sz="1053" kern="0" dirty="0">
                <a:solidFill>
                  <a:srgbClr val="575757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 (30%)</a:t>
            </a:r>
          </a:p>
        </p:txBody>
      </p:sp>
      <p:sp>
        <p:nvSpPr>
          <p:cNvPr id="182" name="Textfeld 181"/>
          <p:cNvSpPr txBox="1"/>
          <p:nvPr/>
        </p:nvSpPr>
        <p:spPr>
          <a:xfrm>
            <a:off x="9385654" y="4653554"/>
            <a:ext cx="1302986" cy="7425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053" kern="0" dirty="0">
                <a:solidFill>
                  <a:srgbClr val="575757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Monitor</a:t>
            </a:r>
            <a:r>
              <a:rPr lang="cs-CZ" sz="1053" kern="0" dirty="0">
                <a:solidFill>
                  <a:srgbClr val="575757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ovací zpráva o implementaci investičního plánu</a:t>
            </a:r>
            <a:endParaRPr lang="en-US" sz="1053" kern="0" dirty="0">
              <a:solidFill>
                <a:srgbClr val="575757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Source Sans Pro Light"/>
              <a:sym typeface="Arial"/>
            </a:endParaRPr>
          </a:p>
        </p:txBody>
      </p:sp>
      <p:pic>
        <p:nvPicPr>
          <p:cNvPr id="183" name="Grafik 182"/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791" y="4806584"/>
            <a:ext cx="393493" cy="393493"/>
          </a:xfrm>
          <a:prstGeom prst="rect">
            <a:avLst/>
          </a:prstGeom>
        </p:spPr>
      </p:pic>
      <p:pic>
        <p:nvPicPr>
          <p:cNvPr id="184" name="Grafik 18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95999" y="4332946"/>
            <a:ext cx="452400" cy="415719"/>
          </a:xfrm>
          <a:prstGeom prst="rect">
            <a:avLst/>
          </a:prstGeom>
        </p:spPr>
      </p:pic>
      <p:sp>
        <p:nvSpPr>
          <p:cNvPr id="185" name="Rechteck 184"/>
          <p:cNvSpPr/>
          <p:nvPr/>
        </p:nvSpPr>
        <p:spPr>
          <a:xfrm>
            <a:off x="9266796" y="5494526"/>
            <a:ext cx="1375389" cy="4306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de-DE" sz="1404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86" name="Grafik 185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024" y="5481345"/>
            <a:ext cx="393493" cy="393493"/>
          </a:xfrm>
          <a:prstGeom prst="rect">
            <a:avLst/>
          </a:prstGeom>
        </p:spPr>
      </p:pic>
      <p:sp>
        <p:nvSpPr>
          <p:cNvPr id="187" name="Textfeld 186"/>
          <p:cNvSpPr txBox="1"/>
          <p:nvPr/>
        </p:nvSpPr>
        <p:spPr>
          <a:xfrm>
            <a:off x="9430516" y="5508562"/>
            <a:ext cx="1183921" cy="4166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cs-CZ" sz="1053" kern="0" dirty="0">
                <a:solidFill>
                  <a:srgbClr val="575757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Arial"/>
              </a:rPr>
              <a:t>Informační akce EUCF</a:t>
            </a:r>
            <a:endParaRPr lang="en-US" sz="1053" kern="0" dirty="0">
              <a:solidFill>
                <a:srgbClr val="575757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Source Sans Pro Ligh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54124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Google Shape;68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260" y="0"/>
            <a:ext cx="10190263" cy="7165793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30"/>
          <p:cNvSpPr txBox="1"/>
          <p:nvPr/>
        </p:nvSpPr>
        <p:spPr>
          <a:xfrm>
            <a:off x="5896602" y="3547780"/>
            <a:ext cx="5062162" cy="224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80" tIns="45827" rIns="91680" bIns="45827" anchor="b" anchorCtr="0">
            <a:noAutofit/>
          </a:bodyPr>
          <a:lstStyle/>
          <a:p>
            <a:pPr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cs-CZ" sz="3610" b="1" kern="0" dirty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Co znamená investiční plán a jak ho vytvořit</a:t>
            </a:r>
            <a:r>
              <a:rPr lang="en-GB" sz="3610" b="1" kern="0" dirty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?</a:t>
            </a:r>
            <a:endParaRPr sz="3610" b="1" kern="0" dirty="0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defTabSz="91696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endParaRPr sz="2006" b="1" i="1" kern="0" dirty="0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cxnSp>
        <p:nvCxnSpPr>
          <p:cNvPr id="687" name="Google Shape;687;p30"/>
          <p:cNvCxnSpPr/>
          <p:nvPr/>
        </p:nvCxnSpPr>
        <p:spPr>
          <a:xfrm>
            <a:off x="4659426" y="5600583"/>
            <a:ext cx="1138145" cy="0"/>
          </a:xfrm>
          <a:prstGeom prst="straightConnector1">
            <a:avLst/>
          </a:prstGeom>
          <a:noFill/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088235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2"/>
          <p:cNvSpPr/>
          <p:nvPr/>
        </p:nvSpPr>
        <p:spPr>
          <a:xfrm>
            <a:off x="1707265" y="2071407"/>
            <a:ext cx="4518598" cy="3114151"/>
          </a:xfrm>
          <a:prstGeom prst="roundRect">
            <a:avLst>
              <a:gd name="adj" fmla="val 16667"/>
            </a:avLst>
          </a:prstGeom>
          <a:solidFill>
            <a:srgbClr val="F9F9F9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680" tIns="45827" rIns="91680" bIns="45827" anchor="ctr" anchorCtr="0">
            <a:noAutofit/>
          </a:bodyPr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</a:pPr>
            <a:endParaRPr sz="1637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32"/>
          <p:cNvSpPr txBox="1"/>
          <p:nvPr/>
        </p:nvSpPr>
        <p:spPr>
          <a:xfrm>
            <a:off x="1763118" y="2593019"/>
            <a:ext cx="4752935" cy="316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80" tIns="45827" rIns="91680" bIns="45827" anchor="t" anchorCtr="0">
            <a:spAutoFit/>
          </a:bodyPr>
          <a:lstStyle/>
          <a:p>
            <a:pPr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</a:pPr>
            <a:r>
              <a:rPr lang="cs-CZ" sz="1455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informace k investičnímu projektu</a:t>
            </a:r>
            <a:r>
              <a:rPr lang="en-GB" sz="1455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:</a:t>
            </a:r>
            <a:endParaRPr sz="1404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32"/>
          <p:cNvSpPr txBox="1"/>
          <p:nvPr/>
        </p:nvSpPr>
        <p:spPr>
          <a:xfrm>
            <a:off x="1841469" y="2201055"/>
            <a:ext cx="4146912" cy="40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80" tIns="45827" rIns="91680" bIns="45827" anchor="t" anchorCtr="0">
            <a:spAutoFit/>
          </a:bodyPr>
          <a:lstStyle/>
          <a:p>
            <a:pPr algn="ctr" defTabSz="91696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2"/>
            </a:pPr>
            <a:r>
              <a:rPr lang="cs-CZ" sz="1817" kern="0" dirty="0">
                <a:solidFill>
                  <a:srgbClr val="0069A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Souhrn plánované investice </a:t>
            </a:r>
            <a:endParaRPr sz="1817" kern="0" dirty="0">
              <a:solidFill>
                <a:srgbClr val="0069A9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708" name="Google Shape;708;p32"/>
          <p:cNvSpPr txBox="1"/>
          <p:nvPr/>
        </p:nvSpPr>
        <p:spPr>
          <a:xfrm>
            <a:off x="2210020" y="2993343"/>
            <a:ext cx="3637937" cy="2107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80" tIns="45827" rIns="91680" bIns="45827" anchor="t" anchorCtr="0">
            <a:spAutoFit/>
          </a:bodyPr>
          <a:lstStyle/>
          <a:p>
            <a:pPr marL="286550" indent="-286550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Char char="•"/>
            </a:pPr>
            <a:r>
              <a:rPr lang="cs-CZ" sz="1455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Celková plánovaná investice </a:t>
            </a:r>
            <a:endParaRPr lang="cs-CZ" sz="1404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6550" indent="-286550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Char char="•"/>
            </a:pPr>
            <a:r>
              <a:rPr lang="cs-CZ" sz="1455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Finanční zdroje </a:t>
            </a:r>
            <a:endParaRPr lang="cs-CZ" sz="1404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6550" indent="-286550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Char char="•"/>
            </a:pPr>
            <a:r>
              <a:rPr lang="cs-CZ" sz="1455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Alokace plánované investice </a:t>
            </a:r>
            <a:endParaRPr lang="cs-CZ" sz="1404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6550" indent="-286550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Char char="•"/>
            </a:pPr>
            <a:r>
              <a:rPr lang="cs-CZ" sz="1455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Municipalita/obec nebo seskupení </a:t>
            </a:r>
            <a:endParaRPr lang="cs-CZ" sz="1404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6550" indent="-286550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Char char="•"/>
            </a:pPr>
            <a:r>
              <a:rPr lang="cs-CZ" sz="1455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Zacílený sektor/y </a:t>
            </a:r>
            <a:endParaRPr lang="cs-CZ" sz="1404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6550" indent="-286550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Char char="•"/>
            </a:pPr>
            <a:r>
              <a:rPr lang="cs-CZ" sz="1455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Přehled a cíle investice </a:t>
            </a:r>
            <a:endParaRPr lang="cs-CZ" sz="1404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6550" indent="-286550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Char char="•"/>
            </a:pPr>
            <a:r>
              <a:rPr lang="cs-CZ" sz="1455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Odhadované náklady a zisky </a:t>
            </a:r>
          </a:p>
          <a:p>
            <a:pPr marL="286550" indent="-286550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Char char="•"/>
            </a:pPr>
            <a:r>
              <a:rPr lang="cs-CZ" sz="1455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Ekonomická životaschopnost </a:t>
            </a:r>
            <a:endParaRPr lang="cs-CZ" sz="1404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6550" indent="-286550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Char char="•"/>
            </a:pPr>
            <a:r>
              <a:rPr lang="cs-CZ" sz="1455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Očekávané dopady</a:t>
            </a:r>
          </a:p>
        </p:txBody>
      </p:sp>
      <p:sp>
        <p:nvSpPr>
          <p:cNvPr id="709" name="Google Shape;709;p32"/>
          <p:cNvSpPr/>
          <p:nvPr/>
        </p:nvSpPr>
        <p:spPr>
          <a:xfrm>
            <a:off x="1964845" y="5475122"/>
            <a:ext cx="4083217" cy="1120913"/>
          </a:xfrm>
          <a:prstGeom prst="roundRect">
            <a:avLst>
              <a:gd name="adj" fmla="val 16667"/>
            </a:avLst>
          </a:prstGeom>
          <a:solidFill>
            <a:srgbClr val="D6F0F6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680" tIns="45827" rIns="91680" bIns="45827" anchor="ctr" anchorCtr="0">
            <a:noAutofit/>
          </a:bodyPr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</a:pPr>
            <a:endParaRPr sz="1637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32"/>
          <p:cNvSpPr txBox="1"/>
          <p:nvPr/>
        </p:nvSpPr>
        <p:spPr>
          <a:xfrm>
            <a:off x="1990172" y="5554169"/>
            <a:ext cx="3790218" cy="40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80" tIns="45827" rIns="91680" bIns="45827" anchor="t" anchorCtr="0">
            <a:spAutoFit/>
          </a:bodyPr>
          <a:lstStyle/>
          <a:p>
            <a:pPr algn="ctr" defTabSz="91696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2"/>
            </a:pPr>
            <a:r>
              <a:rPr lang="cs-CZ" sz="1817" kern="0" dirty="0">
                <a:solidFill>
                  <a:srgbClr val="0069A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Přílohy </a:t>
            </a:r>
            <a:endParaRPr sz="1404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32"/>
          <p:cNvSpPr txBox="1"/>
          <p:nvPr/>
        </p:nvSpPr>
        <p:spPr>
          <a:xfrm>
            <a:off x="2145236" y="5928889"/>
            <a:ext cx="3767505" cy="54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80" tIns="45827" rIns="91680" bIns="45827" anchor="t" anchorCtr="0">
            <a:spAutoFit/>
          </a:bodyPr>
          <a:lstStyle/>
          <a:p>
            <a:pPr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</a:pPr>
            <a:r>
              <a:rPr lang="cs-CZ" sz="1455" kern="0" dirty="0">
                <a:solidFill>
                  <a:srgbClr val="575757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Soubor doplňujících dokumentů k doplnění hlavní části investičního plánu </a:t>
            </a:r>
            <a:endParaRPr sz="1404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2" name="Google Shape;712;p32"/>
          <p:cNvGrpSpPr/>
          <p:nvPr/>
        </p:nvGrpSpPr>
        <p:grpSpPr>
          <a:xfrm>
            <a:off x="6358019" y="2079871"/>
            <a:ext cx="3637976" cy="4516164"/>
            <a:chOff x="6097100" y="2150534"/>
            <a:chExt cx="3627871" cy="4508458"/>
          </a:xfrm>
        </p:grpSpPr>
        <p:sp>
          <p:nvSpPr>
            <p:cNvPr id="713" name="Google Shape;713;p32"/>
            <p:cNvSpPr/>
            <p:nvPr/>
          </p:nvSpPr>
          <p:spPr>
            <a:xfrm>
              <a:off x="6097100" y="2150534"/>
              <a:ext cx="3627871" cy="4508458"/>
            </a:xfrm>
            <a:prstGeom prst="roundRect">
              <a:avLst>
                <a:gd name="adj" fmla="val 16667"/>
              </a:avLst>
            </a:prstGeom>
            <a:solidFill>
              <a:srgbClr val="F9F9F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680" tIns="45827" rIns="91680" bIns="45827" anchor="ctr" anchorCtr="0">
              <a:no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</a:pPr>
              <a:endParaRPr sz="1637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2"/>
            <p:cNvSpPr txBox="1"/>
            <p:nvPr/>
          </p:nvSpPr>
          <p:spPr>
            <a:xfrm>
              <a:off x="6548071" y="2221673"/>
              <a:ext cx="3176900" cy="3994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80" tIns="45827" rIns="91680" bIns="45827" anchor="t" anchorCtr="0">
              <a:spAutoFit/>
            </a:bodyPr>
            <a:lstStyle/>
            <a:p>
              <a:pPr defTabSz="916960" eaLnBrk="1" fontAlgn="auto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12"/>
              </a:pPr>
              <a:r>
                <a:rPr lang="cs-CZ" sz="1817" kern="0" dirty="0">
                  <a:solidFill>
                    <a:srgbClr val="0069A9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Struktura vzorového plánu </a:t>
              </a:r>
              <a:endParaRPr lang="cs-CZ" sz="1404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2"/>
            <p:cNvSpPr/>
            <p:nvPr/>
          </p:nvSpPr>
          <p:spPr>
            <a:xfrm>
              <a:off x="6508684" y="2724625"/>
              <a:ext cx="2998483" cy="695233"/>
            </a:xfrm>
            <a:prstGeom prst="flowChartOffpageConnector">
              <a:avLst/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680" tIns="45827" rIns="91680" bIns="45827" anchor="ctr" anchorCtr="0">
              <a:no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</a:pPr>
              <a:endParaRPr sz="1637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2"/>
            <p:cNvSpPr txBox="1"/>
            <p:nvPr/>
          </p:nvSpPr>
          <p:spPr>
            <a:xfrm>
              <a:off x="6777430" y="2741160"/>
              <a:ext cx="2425227" cy="5394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80" tIns="45827" rIns="91680" bIns="45827" anchor="t" anchorCtr="0">
              <a:sp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51"/>
              </a:pPr>
              <a:r>
                <a:rPr lang="cs-CZ" sz="1404" b="1" kern="0" dirty="0">
                  <a:solidFill>
                    <a:srgbClr val="0069A9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Popis plánovaného investičního projektu </a:t>
              </a:r>
              <a:endParaRPr sz="1404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17" name="Google Shape;717;p32"/>
            <p:cNvGrpSpPr/>
            <p:nvPr/>
          </p:nvGrpSpPr>
          <p:grpSpPr>
            <a:xfrm>
              <a:off x="6387077" y="2662808"/>
              <a:ext cx="456956" cy="449670"/>
              <a:chOff x="10025577" y="1803191"/>
              <a:chExt cx="576000" cy="575999"/>
            </a:xfrm>
          </p:grpSpPr>
          <p:sp>
            <p:nvSpPr>
              <p:cNvPr id="718" name="Google Shape;718;p32"/>
              <p:cNvSpPr/>
              <p:nvPr/>
            </p:nvSpPr>
            <p:spPr>
              <a:xfrm>
                <a:off x="10025577" y="1803191"/>
                <a:ext cx="576000" cy="575999"/>
              </a:xfrm>
              <a:prstGeom prst="ellipse">
                <a:avLst/>
              </a:prstGeom>
              <a:solidFill>
                <a:srgbClr val="3F91A7"/>
              </a:solidFill>
              <a:ln>
                <a:noFill/>
              </a:ln>
            </p:spPr>
            <p:txBody>
              <a:bodyPr spcFirstLastPara="1" wrap="square" lIns="91680" tIns="45827" rIns="91680" bIns="45827" anchor="ctr" anchorCtr="0">
                <a:noAutofit/>
              </a:bodyPr>
              <a:lstStyle/>
              <a:p>
                <a:pPr algn="ctr" defTabSz="91696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32"/>
                </a:pPr>
                <a:endParaRPr sz="1637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32"/>
              <p:cNvSpPr txBox="1"/>
              <p:nvPr/>
            </p:nvSpPr>
            <p:spPr>
              <a:xfrm flipH="1">
                <a:off x="10118716" y="1819103"/>
                <a:ext cx="389721" cy="547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680" tIns="45827" rIns="91680" bIns="45827" anchor="t" anchorCtr="0">
                <a:spAutoFit/>
              </a:bodyPr>
              <a:lstStyle/>
              <a:p>
                <a:pPr defTabSz="91696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76"/>
                </a:pPr>
                <a:r>
                  <a:rPr lang="en-GB" sz="2182" b="1" kern="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817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20" name="Google Shape;720;p32"/>
            <p:cNvSpPr/>
            <p:nvPr/>
          </p:nvSpPr>
          <p:spPr>
            <a:xfrm>
              <a:off x="6502392" y="3489716"/>
              <a:ext cx="2998483" cy="695233"/>
            </a:xfrm>
            <a:prstGeom prst="flowChartOffpageConnector">
              <a:avLst/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680" tIns="45827" rIns="91680" bIns="45827" anchor="ctr" anchorCtr="0">
              <a:no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</a:pPr>
              <a:endParaRPr sz="1637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21" name="Google Shape;721;p32"/>
            <p:cNvGrpSpPr/>
            <p:nvPr/>
          </p:nvGrpSpPr>
          <p:grpSpPr>
            <a:xfrm>
              <a:off x="6387077" y="3439909"/>
              <a:ext cx="456956" cy="449671"/>
              <a:chOff x="10025577" y="1803187"/>
              <a:chExt cx="576000" cy="576000"/>
            </a:xfrm>
          </p:grpSpPr>
          <p:sp>
            <p:nvSpPr>
              <p:cNvPr id="722" name="Google Shape;722;p32"/>
              <p:cNvSpPr/>
              <p:nvPr/>
            </p:nvSpPr>
            <p:spPr>
              <a:xfrm>
                <a:off x="10025577" y="1803187"/>
                <a:ext cx="576000" cy="576000"/>
              </a:xfrm>
              <a:prstGeom prst="ellipse">
                <a:avLst/>
              </a:prstGeom>
              <a:solidFill>
                <a:srgbClr val="3F91A7"/>
              </a:solidFill>
              <a:ln>
                <a:noFill/>
              </a:ln>
            </p:spPr>
            <p:txBody>
              <a:bodyPr spcFirstLastPara="1" wrap="square" lIns="91680" tIns="45827" rIns="91680" bIns="45827" anchor="ctr" anchorCtr="0">
                <a:noAutofit/>
              </a:bodyPr>
              <a:lstStyle/>
              <a:p>
                <a:pPr algn="ctr" defTabSz="91696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32"/>
                </a:pPr>
                <a:endParaRPr sz="1637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32"/>
              <p:cNvSpPr txBox="1"/>
              <p:nvPr/>
            </p:nvSpPr>
            <p:spPr>
              <a:xfrm flipH="1">
                <a:off x="10118716" y="1819102"/>
                <a:ext cx="389721" cy="547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680" tIns="45827" rIns="91680" bIns="45827" anchor="t" anchorCtr="0">
                <a:spAutoFit/>
              </a:bodyPr>
              <a:lstStyle/>
              <a:p>
                <a:pPr defTabSz="91696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76"/>
                </a:pPr>
                <a:r>
                  <a:rPr lang="en-GB" sz="2182" b="1" kern="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1817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24" name="Google Shape;724;p32"/>
            <p:cNvSpPr txBox="1"/>
            <p:nvPr/>
          </p:nvSpPr>
          <p:spPr>
            <a:xfrm>
              <a:off x="6888846" y="3687956"/>
              <a:ext cx="2351336" cy="525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80" tIns="45827" rIns="91680" bIns="45827" anchor="t" anchorCtr="0">
              <a:sp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51"/>
              </a:pPr>
              <a:r>
                <a:rPr lang="cs-CZ" sz="1404" b="1" kern="0" dirty="0">
                  <a:solidFill>
                    <a:srgbClr val="0069A9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Účastníci a místní partneři </a:t>
              </a:r>
              <a:endParaRPr sz="1404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6502391" y="4236676"/>
              <a:ext cx="2998483" cy="695233"/>
            </a:xfrm>
            <a:prstGeom prst="flowChartOffpageConnector">
              <a:avLst/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680" tIns="45827" rIns="91680" bIns="45827" anchor="ctr" anchorCtr="0">
              <a:no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</a:pPr>
              <a:endParaRPr sz="1637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26" name="Google Shape;726;p32"/>
            <p:cNvGrpSpPr/>
            <p:nvPr/>
          </p:nvGrpSpPr>
          <p:grpSpPr>
            <a:xfrm>
              <a:off x="6387077" y="4216265"/>
              <a:ext cx="456956" cy="449671"/>
              <a:chOff x="10025577" y="1803186"/>
              <a:chExt cx="576000" cy="576000"/>
            </a:xfrm>
          </p:grpSpPr>
          <p:sp>
            <p:nvSpPr>
              <p:cNvPr id="727" name="Google Shape;727;p32"/>
              <p:cNvSpPr/>
              <p:nvPr/>
            </p:nvSpPr>
            <p:spPr>
              <a:xfrm>
                <a:off x="10025577" y="1803186"/>
                <a:ext cx="576000" cy="576000"/>
              </a:xfrm>
              <a:prstGeom prst="ellipse">
                <a:avLst/>
              </a:prstGeom>
              <a:solidFill>
                <a:srgbClr val="3F91A7"/>
              </a:solidFill>
              <a:ln>
                <a:noFill/>
              </a:ln>
            </p:spPr>
            <p:txBody>
              <a:bodyPr spcFirstLastPara="1" wrap="square" lIns="91680" tIns="45827" rIns="91680" bIns="45827" anchor="ctr" anchorCtr="0">
                <a:noAutofit/>
              </a:bodyPr>
              <a:lstStyle/>
              <a:p>
                <a:pPr algn="ctr" defTabSz="91696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32"/>
                </a:pPr>
                <a:endParaRPr sz="1637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32"/>
              <p:cNvSpPr txBox="1"/>
              <p:nvPr/>
            </p:nvSpPr>
            <p:spPr>
              <a:xfrm flipH="1">
                <a:off x="10118716" y="1819100"/>
                <a:ext cx="389721" cy="547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680" tIns="45827" rIns="91680" bIns="45827" anchor="t" anchorCtr="0">
                <a:spAutoFit/>
              </a:bodyPr>
              <a:lstStyle/>
              <a:p>
                <a:pPr defTabSz="91696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76"/>
                </a:pPr>
                <a:r>
                  <a:rPr lang="en-GB" sz="2182" b="1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sz="1817" b="1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29" name="Google Shape;729;p32"/>
            <p:cNvSpPr txBox="1"/>
            <p:nvPr/>
          </p:nvSpPr>
          <p:spPr>
            <a:xfrm>
              <a:off x="7245640" y="4404762"/>
              <a:ext cx="1471667" cy="308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80" tIns="45827" rIns="91680" bIns="45827" anchor="t" anchorCtr="0">
              <a:sp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9"/>
              </a:pPr>
              <a:r>
                <a:rPr lang="en-GB" sz="1273" b="1" kern="0" dirty="0">
                  <a:solidFill>
                    <a:srgbClr val="0069A9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</a:t>
              </a:r>
              <a:r>
                <a:rPr lang="cs-CZ" sz="1404" b="1" kern="0" dirty="0">
                  <a:solidFill>
                    <a:srgbClr val="0069A9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Právní analýza </a:t>
              </a:r>
              <a:endParaRPr sz="1404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487994" y="5042730"/>
              <a:ext cx="2998483" cy="695233"/>
            </a:xfrm>
            <a:prstGeom prst="flowChartOffpageConnector">
              <a:avLst/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680" tIns="45827" rIns="91680" bIns="45827" anchor="ctr" anchorCtr="0">
              <a:no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</a:pPr>
              <a:endParaRPr sz="1637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1" name="Google Shape;731;p32"/>
            <p:cNvGrpSpPr/>
            <p:nvPr/>
          </p:nvGrpSpPr>
          <p:grpSpPr>
            <a:xfrm>
              <a:off x="6387077" y="4980878"/>
              <a:ext cx="456956" cy="449671"/>
              <a:chOff x="10025577" y="1803186"/>
              <a:chExt cx="576000" cy="576000"/>
            </a:xfrm>
          </p:grpSpPr>
          <p:sp>
            <p:nvSpPr>
              <p:cNvPr id="732" name="Google Shape;732;p32"/>
              <p:cNvSpPr/>
              <p:nvPr/>
            </p:nvSpPr>
            <p:spPr>
              <a:xfrm>
                <a:off x="10025577" y="1803186"/>
                <a:ext cx="576000" cy="576000"/>
              </a:xfrm>
              <a:prstGeom prst="ellipse">
                <a:avLst/>
              </a:prstGeom>
              <a:solidFill>
                <a:srgbClr val="3F91A7"/>
              </a:solidFill>
              <a:ln>
                <a:noFill/>
              </a:ln>
            </p:spPr>
            <p:txBody>
              <a:bodyPr spcFirstLastPara="1" wrap="square" lIns="91680" tIns="45827" rIns="91680" bIns="45827" anchor="ctr" anchorCtr="0">
                <a:noAutofit/>
              </a:bodyPr>
              <a:lstStyle/>
              <a:p>
                <a:pPr algn="ctr" defTabSz="91696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32"/>
                </a:pPr>
                <a:endParaRPr sz="1637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32"/>
              <p:cNvSpPr txBox="1"/>
              <p:nvPr/>
            </p:nvSpPr>
            <p:spPr>
              <a:xfrm flipH="1">
                <a:off x="10109396" y="1812015"/>
                <a:ext cx="389721" cy="547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680" tIns="45827" rIns="91680" bIns="45827" anchor="t" anchorCtr="0">
                <a:spAutoFit/>
              </a:bodyPr>
              <a:lstStyle/>
              <a:p>
                <a:pPr defTabSz="91696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76"/>
                </a:pPr>
                <a:r>
                  <a:rPr lang="en-GB" sz="2182" b="1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1817" b="1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34" name="Google Shape;734;p32"/>
            <p:cNvSpPr txBox="1"/>
            <p:nvPr/>
          </p:nvSpPr>
          <p:spPr>
            <a:xfrm>
              <a:off x="6817743" y="5111806"/>
              <a:ext cx="2321598" cy="523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80" tIns="45827" rIns="91680" bIns="45827" anchor="t" anchorCtr="0">
              <a:sp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cs-CZ" sz="1404" b="1" kern="0" dirty="0">
                  <a:solidFill>
                    <a:srgbClr val="0069A9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Ekonomická a finanční analýza </a:t>
              </a:r>
              <a:endParaRPr lang="cs-CZ" sz="1404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6482233" y="5794781"/>
              <a:ext cx="2998483" cy="695233"/>
            </a:xfrm>
            <a:prstGeom prst="flowChartOffpageConnector">
              <a:avLst/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680" tIns="45827" rIns="91680" bIns="45827" anchor="ctr" anchorCtr="0">
              <a:no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</a:pPr>
              <a:endParaRPr sz="1637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6" name="Google Shape;736;p32"/>
            <p:cNvGrpSpPr/>
            <p:nvPr/>
          </p:nvGrpSpPr>
          <p:grpSpPr>
            <a:xfrm>
              <a:off x="6384305" y="5730094"/>
              <a:ext cx="456956" cy="449671"/>
              <a:chOff x="10025577" y="1803186"/>
              <a:chExt cx="576000" cy="576000"/>
            </a:xfrm>
          </p:grpSpPr>
          <p:sp>
            <p:nvSpPr>
              <p:cNvPr id="737" name="Google Shape;737;p32"/>
              <p:cNvSpPr/>
              <p:nvPr/>
            </p:nvSpPr>
            <p:spPr>
              <a:xfrm>
                <a:off x="10025577" y="1803186"/>
                <a:ext cx="576000" cy="576000"/>
              </a:xfrm>
              <a:prstGeom prst="ellipse">
                <a:avLst/>
              </a:prstGeom>
              <a:solidFill>
                <a:srgbClr val="3F91A7"/>
              </a:solidFill>
              <a:ln>
                <a:noFill/>
              </a:ln>
            </p:spPr>
            <p:txBody>
              <a:bodyPr spcFirstLastPara="1" wrap="square" lIns="91680" tIns="45827" rIns="91680" bIns="45827" anchor="ctr" anchorCtr="0">
                <a:noAutofit/>
              </a:bodyPr>
              <a:lstStyle/>
              <a:p>
                <a:pPr algn="ctr" defTabSz="91696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32"/>
                </a:pPr>
                <a:endParaRPr sz="1637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32"/>
              <p:cNvSpPr txBox="1"/>
              <p:nvPr/>
            </p:nvSpPr>
            <p:spPr>
              <a:xfrm flipH="1">
                <a:off x="10118716" y="1819100"/>
                <a:ext cx="389721" cy="547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680" tIns="45827" rIns="91680" bIns="45827" anchor="t" anchorCtr="0">
                <a:spAutoFit/>
              </a:bodyPr>
              <a:lstStyle/>
              <a:p>
                <a:pPr defTabSz="91696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76"/>
                </a:pPr>
                <a:r>
                  <a:rPr lang="en-GB" sz="2182" b="1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sz="1817" b="1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39" name="Google Shape;739;p32"/>
            <p:cNvSpPr txBox="1"/>
            <p:nvPr/>
          </p:nvSpPr>
          <p:spPr>
            <a:xfrm>
              <a:off x="7106875" y="5961550"/>
              <a:ext cx="1789513" cy="308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80" tIns="45827" rIns="91680" bIns="45827" anchor="t" anchorCtr="0">
              <a:sp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cs-CZ" sz="1404" b="1" kern="0" dirty="0">
                  <a:solidFill>
                    <a:srgbClr val="0069A9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Investiční plán</a:t>
              </a:r>
              <a:endParaRPr sz="1404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40" name="Google Shape;740;p32"/>
          <p:cNvCxnSpPr/>
          <p:nvPr/>
        </p:nvCxnSpPr>
        <p:spPr>
          <a:xfrm>
            <a:off x="3089730" y="1853706"/>
            <a:ext cx="448669" cy="0"/>
          </a:xfrm>
          <a:prstGeom prst="straightConnector1">
            <a:avLst/>
          </a:prstGeom>
          <a:noFill/>
          <a:ln w="152400" cap="flat" cmpd="sng">
            <a:solidFill>
              <a:srgbClr val="39ADB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1" name="Google Shape;741;p32"/>
          <p:cNvSpPr txBox="1"/>
          <p:nvPr/>
        </p:nvSpPr>
        <p:spPr>
          <a:xfrm>
            <a:off x="3003446" y="-590236"/>
            <a:ext cx="7436933" cy="2270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80" tIns="45827" rIns="91680" bIns="45827" anchor="b" anchorCtr="0">
            <a:noAutofit/>
          </a:bodyPr>
          <a:lstStyle/>
          <a:p>
            <a:pPr defTabSz="91696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cs-CZ" sz="3209" kern="0" dirty="0">
                <a:solidFill>
                  <a:srgbClr val="0069A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Jaká je struktura investičního plánu</a:t>
            </a:r>
            <a:r>
              <a:rPr lang="en-GB" sz="3209" kern="0" dirty="0">
                <a:solidFill>
                  <a:srgbClr val="0069A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? </a:t>
            </a:r>
            <a:endParaRPr sz="1404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9504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5" name="Google Shape;915;p41"/>
          <p:cNvCxnSpPr/>
          <p:nvPr/>
        </p:nvCxnSpPr>
        <p:spPr>
          <a:xfrm>
            <a:off x="3089730" y="1853706"/>
            <a:ext cx="448669" cy="0"/>
          </a:xfrm>
          <a:prstGeom prst="straightConnector1">
            <a:avLst/>
          </a:prstGeom>
          <a:noFill/>
          <a:ln w="152400" cap="flat" cmpd="sng">
            <a:solidFill>
              <a:srgbClr val="39ADB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6" name="Google Shape;916;p41"/>
          <p:cNvSpPr txBox="1"/>
          <p:nvPr/>
        </p:nvSpPr>
        <p:spPr>
          <a:xfrm>
            <a:off x="3003446" y="-590236"/>
            <a:ext cx="7436933" cy="2270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80" tIns="45827" rIns="91680" bIns="45827" anchor="b" anchorCtr="0">
            <a:noAutofit/>
          </a:bodyPr>
          <a:lstStyle/>
          <a:p>
            <a:pPr defTabSz="91696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cs-CZ" sz="3209" kern="0" dirty="0">
                <a:solidFill>
                  <a:srgbClr val="0069A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Podpůrné nástroje EUCF</a:t>
            </a:r>
            <a:endParaRPr sz="3209" kern="0" dirty="0">
              <a:solidFill>
                <a:srgbClr val="0069A9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917" name="Google Shape;917;p41"/>
          <p:cNvPicPr preferRelativeResize="0"/>
          <p:nvPr/>
        </p:nvPicPr>
        <p:blipFill rotWithShape="1">
          <a:blip r:embed="rId3">
            <a:alphaModFix/>
          </a:blip>
          <a:srcRect l="1301" b="13524"/>
          <a:stretch/>
        </p:blipFill>
        <p:spPr>
          <a:xfrm>
            <a:off x="1039260" y="1955274"/>
            <a:ext cx="10113481" cy="49027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8" name="Google Shape;918;p41"/>
          <p:cNvGrpSpPr/>
          <p:nvPr/>
        </p:nvGrpSpPr>
        <p:grpSpPr>
          <a:xfrm>
            <a:off x="1121662" y="2985424"/>
            <a:ext cx="1433772" cy="2371235"/>
            <a:chOff x="1671151" y="2518466"/>
            <a:chExt cx="3148232" cy="3801017"/>
          </a:xfrm>
        </p:grpSpPr>
        <p:sp>
          <p:nvSpPr>
            <p:cNvPr id="919" name="Google Shape;919;p41"/>
            <p:cNvSpPr/>
            <p:nvPr/>
          </p:nvSpPr>
          <p:spPr>
            <a:xfrm>
              <a:off x="1684168" y="2697124"/>
              <a:ext cx="3135215" cy="3622359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680" tIns="45827" rIns="91680" bIns="45827" anchor="ctr" anchorCtr="0">
              <a:no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4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41"/>
            <p:cNvSpPr/>
            <p:nvPr/>
          </p:nvSpPr>
          <p:spPr>
            <a:xfrm>
              <a:off x="1671151" y="2518466"/>
              <a:ext cx="3135215" cy="1004396"/>
            </a:xfrm>
            <a:prstGeom prst="flowChartOffpageConnector">
              <a:avLst/>
            </a:prstGeom>
            <a:solidFill>
              <a:schemeClr val="accent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680" tIns="45827" rIns="91680" bIns="45827" anchor="ctr" anchorCtr="0">
              <a:no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4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41"/>
            <p:cNvSpPr txBox="1"/>
            <p:nvPr/>
          </p:nvSpPr>
          <p:spPr>
            <a:xfrm>
              <a:off x="2061504" y="2530474"/>
              <a:ext cx="2556750" cy="41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80" tIns="45827" rIns="91680" bIns="45827" anchor="b" anchorCtr="0">
              <a:noAutofit/>
            </a:bodyPr>
            <a:lstStyle/>
            <a:p>
              <a:pPr algn="ctr" defTabSz="916960" eaLnBrk="1" fontAlgn="auto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805" b="1" kern="0">
                <a:solidFill>
                  <a:srgbClr val="0069A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grpSp>
        <p:nvGrpSpPr>
          <p:cNvPr id="922" name="Google Shape;922;p41"/>
          <p:cNvGrpSpPr/>
          <p:nvPr/>
        </p:nvGrpSpPr>
        <p:grpSpPr>
          <a:xfrm>
            <a:off x="1353984" y="3012187"/>
            <a:ext cx="2858412" cy="3430737"/>
            <a:chOff x="2061504" y="2530474"/>
            <a:chExt cx="6276413" cy="5499366"/>
          </a:xfrm>
        </p:grpSpPr>
        <p:sp>
          <p:nvSpPr>
            <p:cNvPr id="923" name="Google Shape;923;p41"/>
            <p:cNvSpPr/>
            <p:nvPr/>
          </p:nvSpPr>
          <p:spPr>
            <a:xfrm>
              <a:off x="5202703" y="4407482"/>
              <a:ext cx="3135214" cy="3622358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680" tIns="45827" rIns="91680" bIns="45827" anchor="ctr" anchorCtr="0">
              <a:no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50"/>
              </a:pPr>
              <a:r>
                <a:rPr lang="cs-CZ" sz="1454" b="1" kern="0" dirty="0">
                  <a:solidFill>
                    <a:srgbClr val="0069A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Průvodce pro žadatele</a:t>
              </a:r>
              <a:endParaRPr sz="1404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41"/>
            <p:cNvSpPr/>
            <p:nvPr/>
          </p:nvSpPr>
          <p:spPr>
            <a:xfrm>
              <a:off x="5202701" y="4207424"/>
              <a:ext cx="3135214" cy="1004396"/>
            </a:xfrm>
            <a:prstGeom prst="flowChartOffpageConnector">
              <a:avLst/>
            </a:prstGeom>
            <a:solidFill>
              <a:schemeClr val="accent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680" tIns="45827" rIns="91680" bIns="45827" anchor="ctr" anchorCtr="0">
              <a:no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4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41"/>
            <p:cNvSpPr txBox="1"/>
            <p:nvPr/>
          </p:nvSpPr>
          <p:spPr>
            <a:xfrm>
              <a:off x="2061504" y="2530474"/>
              <a:ext cx="2556750" cy="41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80" tIns="45827" rIns="91680" bIns="45827" anchor="b" anchorCtr="0">
              <a:noAutofit/>
            </a:bodyPr>
            <a:lstStyle/>
            <a:p>
              <a:pPr algn="ctr" defTabSz="916960" eaLnBrk="1" fontAlgn="auto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805" b="1" kern="0">
                <a:solidFill>
                  <a:srgbClr val="0069A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sp>
        <p:nvSpPr>
          <p:cNvPr id="926" name="Google Shape;926;p41"/>
          <p:cNvSpPr/>
          <p:nvPr/>
        </p:nvSpPr>
        <p:spPr>
          <a:xfrm>
            <a:off x="1126823" y="2873970"/>
            <a:ext cx="1431258" cy="185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80" tIns="45827" rIns="91680" bIns="45827" anchor="t" anchorCtr="0">
            <a:spAutoFit/>
          </a:bodyPr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4" b="1" kern="0" dirty="0">
              <a:solidFill>
                <a:srgbClr val="EEECE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4" b="1" kern="0" dirty="0">
              <a:solidFill>
                <a:srgbClr val="EEECE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4" b="1" kern="0" dirty="0">
              <a:solidFill>
                <a:srgbClr val="EEECE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4" b="1" kern="0" dirty="0">
              <a:solidFill>
                <a:srgbClr val="EEECE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</a:pPr>
            <a:r>
              <a:rPr lang="cs-CZ" sz="1454" b="1" kern="0" dirty="0">
                <a:solidFill>
                  <a:srgbClr val="0069A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Často kladené otázky</a:t>
            </a:r>
            <a:endParaRPr sz="1404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</a:pPr>
            <a:r>
              <a:rPr lang="en-GB" sz="1454" b="1" kern="0" dirty="0">
                <a:solidFill>
                  <a:srgbClr val="0069A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(FAQs)</a:t>
            </a:r>
            <a:endParaRPr sz="1404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41"/>
          <p:cNvSpPr txBox="1"/>
          <p:nvPr/>
        </p:nvSpPr>
        <p:spPr>
          <a:xfrm>
            <a:off x="4212396" y="2873969"/>
            <a:ext cx="1164398" cy="261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80" tIns="45827" rIns="91680" bIns="45827" anchor="b" anchorCtr="0">
            <a:noAutofit/>
          </a:bodyPr>
          <a:lstStyle/>
          <a:p>
            <a:pPr algn="ctr" defTabSz="91696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805" b="1" kern="0">
              <a:solidFill>
                <a:srgbClr val="0069A9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928" name="Google Shape;928;p41"/>
          <p:cNvSpPr txBox="1"/>
          <p:nvPr/>
        </p:nvSpPr>
        <p:spPr>
          <a:xfrm>
            <a:off x="4365219" y="3026794"/>
            <a:ext cx="1164398" cy="261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80" tIns="45827" rIns="91680" bIns="45827" anchor="b" anchorCtr="0">
            <a:noAutofit/>
          </a:bodyPr>
          <a:lstStyle/>
          <a:p>
            <a:pPr algn="ctr" defTabSz="91696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805" b="1" kern="0">
              <a:solidFill>
                <a:srgbClr val="0069A9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grpSp>
        <p:nvGrpSpPr>
          <p:cNvPr id="929" name="Google Shape;929;p41"/>
          <p:cNvGrpSpPr/>
          <p:nvPr/>
        </p:nvGrpSpPr>
        <p:grpSpPr>
          <a:xfrm>
            <a:off x="7830643" y="2923099"/>
            <a:ext cx="1504804" cy="2381044"/>
            <a:chOff x="1832005" y="2530474"/>
            <a:chExt cx="3139321" cy="3816740"/>
          </a:xfrm>
        </p:grpSpPr>
        <p:sp>
          <p:nvSpPr>
            <p:cNvPr id="930" name="Google Shape;930;p41"/>
            <p:cNvSpPr/>
            <p:nvPr/>
          </p:nvSpPr>
          <p:spPr>
            <a:xfrm>
              <a:off x="1836114" y="2724856"/>
              <a:ext cx="3135212" cy="3622358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680" tIns="45827" rIns="91680" bIns="45827" anchor="ctr" anchorCtr="0">
              <a:no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50"/>
              </a:pPr>
              <a:r>
                <a:rPr lang="cs-CZ" sz="1454" b="1" kern="0" dirty="0">
                  <a:solidFill>
                    <a:srgbClr val="0069A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Vědomostní</a:t>
              </a:r>
              <a:r>
                <a:rPr lang="en-GB" sz="1454" b="1" kern="0" dirty="0">
                  <a:solidFill>
                    <a:srgbClr val="0069A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hub</a:t>
              </a:r>
              <a:r>
                <a:rPr lang="cs-CZ" sz="1454" b="1" kern="0" dirty="0">
                  <a:solidFill>
                    <a:srgbClr val="0069A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– případové studie</a:t>
              </a:r>
              <a:endParaRPr sz="1454" b="1" kern="0" dirty="0">
                <a:solidFill>
                  <a:srgbClr val="0069A9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31" name="Google Shape;931;p41"/>
            <p:cNvSpPr/>
            <p:nvPr/>
          </p:nvSpPr>
          <p:spPr>
            <a:xfrm>
              <a:off x="1832005" y="2558450"/>
              <a:ext cx="3135214" cy="1004396"/>
            </a:xfrm>
            <a:prstGeom prst="flowChartOffpageConnector">
              <a:avLst/>
            </a:prstGeom>
            <a:solidFill>
              <a:schemeClr val="accent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680" tIns="45827" rIns="91680" bIns="45827" anchor="ctr" anchorCtr="0">
              <a:no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4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41"/>
            <p:cNvSpPr txBox="1"/>
            <p:nvPr/>
          </p:nvSpPr>
          <p:spPr>
            <a:xfrm>
              <a:off x="2061504" y="2530474"/>
              <a:ext cx="2556750" cy="41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80" tIns="45827" rIns="91680" bIns="45827" anchor="b" anchorCtr="0">
              <a:noAutofit/>
            </a:bodyPr>
            <a:lstStyle/>
            <a:p>
              <a:pPr algn="ctr" defTabSz="916960" eaLnBrk="1" fontAlgn="auto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805" b="1" kern="0">
                <a:solidFill>
                  <a:srgbClr val="0069A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grpSp>
        <p:nvGrpSpPr>
          <p:cNvPr id="933" name="Google Shape;933;p41"/>
          <p:cNvGrpSpPr/>
          <p:nvPr/>
        </p:nvGrpSpPr>
        <p:grpSpPr>
          <a:xfrm>
            <a:off x="9564956" y="3923324"/>
            <a:ext cx="1433772" cy="2371235"/>
            <a:chOff x="1671151" y="2518466"/>
            <a:chExt cx="3148232" cy="3801017"/>
          </a:xfrm>
        </p:grpSpPr>
        <p:sp>
          <p:nvSpPr>
            <p:cNvPr id="934" name="Google Shape;934;p41"/>
            <p:cNvSpPr/>
            <p:nvPr/>
          </p:nvSpPr>
          <p:spPr>
            <a:xfrm>
              <a:off x="1684168" y="2697124"/>
              <a:ext cx="3135215" cy="3622359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680" tIns="45827" rIns="91680" bIns="45827" anchor="ctr" anchorCtr="0">
              <a:no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50"/>
              </a:pPr>
              <a:r>
                <a:rPr lang="cs-CZ" sz="1454" b="1" kern="0" dirty="0">
                  <a:solidFill>
                    <a:srgbClr val="0069A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Slovník pojmů</a:t>
              </a:r>
              <a:endParaRPr sz="1404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41"/>
            <p:cNvSpPr/>
            <p:nvPr/>
          </p:nvSpPr>
          <p:spPr>
            <a:xfrm>
              <a:off x="1671151" y="2518466"/>
              <a:ext cx="3135215" cy="1004396"/>
            </a:xfrm>
            <a:prstGeom prst="flowChartOffpageConnector">
              <a:avLst/>
            </a:prstGeom>
            <a:solidFill>
              <a:schemeClr val="accent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680" tIns="45827" rIns="91680" bIns="45827" anchor="ctr" anchorCtr="0">
              <a:no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4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41"/>
            <p:cNvSpPr txBox="1"/>
            <p:nvPr/>
          </p:nvSpPr>
          <p:spPr>
            <a:xfrm>
              <a:off x="2061504" y="2530474"/>
              <a:ext cx="2556750" cy="41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80" tIns="45827" rIns="91680" bIns="45827" anchor="b" anchorCtr="0">
              <a:noAutofit/>
            </a:bodyPr>
            <a:lstStyle/>
            <a:p>
              <a:pPr algn="ctr" defTabSz="916960" eaLnBrk="1" fontAlgn="auto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805" b="1" kern="0">
                <a:solidFill>
                  <a:srgbClr val="0069A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grpSp>
        <p:nvGrpSpPr>
          <p:cNvPr id="937" name="Google Shape;937;p41"/>
          <p:cNvGrpSpPr/>
          <p:nvPr/>
        </p:nvGrpSpPr>
        <p:grpSpPr>
          <a:xfrm>
            <a:off x="4432549" y="2881460"/>
            <a:ext cx="1429713" cy="2363744"/>
            <a:chOff x="1832005" y="2530474"/>
            <a:chExt cx="3139323" cy="3789009"/>
          </a:xfrm>
        </p:grpSpPr>
        <p:sp>
          <p:nvSpPr>
            <p:cNvPr id="938" name="Google Shape;938;p41"/>
            <p:cNvSpPr/>
            <p:nvPr/>
          </p:nvSpPr>
          <p:spPr>
            <a:xfrm>
              <a:off x="1836114" y="2697125"/>
              <a:ext cx="3135214" cy="3622358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680" tIns="45827" rIns="91680" bIns="45827" anchor="ctr" anchorCtr="0">
              <a:no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50"/>
              </a:pPr>
              <a:r>
                <a:rPr lang="cs-CZ" sz="1454" b="1" kern="0" dirty="0">
                  <a:solidFill>
                    <a:srgbClr val="0069A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Průvodce pro </a:t>
              </a:r>
              <a:endParaRPr sz="1404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50"/>
              </a:pPr>
              <a:r>
                <a:rPr lang="cs-CZ" sz="1454" b="1" kern="0" dirty="0">
                  <a:solidFill>
                    <a:srgbClr val="0069A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národní poradce</a:t>
              </a:r>
              <a:endParaRPr sz="1404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41"/>
            <p:cNvSpPr/>
            <p:nvPr/>
          </p:nvSpPr>
          <p:spPr>
            <a:xfrm>
              <a:off x="1832005" y="2530718"/>
              <a:ext cx="3135214" cy="1004396"/>
            </a:xfrm>
            <a:prstGeom prst="flowChartOffpageConnector">
              <a:avLst/>
            </a:prstGeom>
            <a:solidFill>
              <a:schemeClr val="accent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680" tIns="45827" rIns="91680" bIns="45827" anchor="ctr" anchorCtr="0">
              <a:noAutofit/>
            </a:bodyPr>
            <a:lstStyle/>
            <a:p>
              <a:pPr algn="ctr" defTabSz="916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4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41"/>
            <p:cNvSpPr txBox="1"/>
            <p:nvPr/>
          </p:nvSpPr>
          <p:spPr>
            <a:xfrm>
              <a:off x="2061504" y="2530474"/>
              <a:ext cx="2556750" cy="41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80" tIns="45827" rIns="91680" bIns="45827" anchor="b" anchorCtr="0">
              <a:noAutofit/>
            </a:bodyPr>
            <a:lstStyle/>
            <a:p>
              <a:pPr algn="ctr" defTabSz="916960" eaLnBrk="1" fontAlgn="auto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1805" b="1" kern="0">
                <a:solidFill>
                  <a:srgbClr val="0069A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sp>
        <p:nvSpPr>
          <p:cNvPr id="941" name="Google Shape;941;p41"/>
          <p:cNvSpPr/>
          <p:nvPr/>
        </p:nvSpPr>
        <p:spPr>
          <a:xfrm>
            <a:off x="6136862" y="4156954"/>
            <a:ext cx="1427843" cy="225978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680" tIns="45827" rIns="91680" bIns="45827" anchor="ctr" anchorCtr="0">
            <a:noAutofit/>
          </a:bodyPr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</a:pPr>
            <a:r>
              <a:rPr lang="cs-CZ" sz="1454" b="1" kern="0" dirty="0">
                <a:solidFill>
                  <a:srgbClr val="0069A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Šablona Investičního plánu</a:t>
            </a:r>
            <a:endParaRPr sz="1454" b="1" kern="0" dirty="0">
              <a:solidFill>
                <a:srgbClr val="0069A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42" name="Google Shape;942;p41"/>
          <p:cNvSpPr/>
          <p:nvPr/>
        </p:nvSpPr>
        <p:spPr>
          <a:xfrm>
            <a:off x="6128210" y="4049688"/>
            <a:ext cx="1427843" cy="626585"/>
          </a:xfrm>
          <a:prstGeom prst="flowChartOffpageConnector">
            <a:avLst/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680" tIns="45827" rIns="91680" bIns="45827" anchor="ctr" anchorCtr="0">
            <a:noAutofit/>
          </a:bodyPr>
          <a:lstStyle/>
          <a:p>
            <a:pPr algn="ctr"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4" b="1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38112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Google Shape;1049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478" y="-294138"/>
            <a:ext cx="10190263" cy="7165793"/>
          </a:xfrm>
          <a:prstGeom prst="rect">
            <a:avLst/>
          </a:prstGeom>
          <a:noFill/>
          <a:ln>
            <a:noFill/>
          </a:ln>
        </p:spPr>
      </p:pic>
      <p:sp>
        <p:nvSpPr>
          <p:cNvPr id="1050" name="Google Shape;1050;p49"/>
          <p:cNvSpPr txBox="1"/>
          <p:nvPr/>
        </p:nvSpPr>
        <p:spPr>
          <a:xfrm>
            <a:off x="2397631" y="4223604"/>
            <a:ext cx="5453236" cy="255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80" tIns="45827" rIns="91680" bIns="45827" anchor="b" anchorCtr="0">
            <a:noAutofit/>
          </a:bodyPr>
          <a:lstStyle/>
          <a:p>
            <a:pPr defTabSz="91696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cs-CZ" sz="3209" b="1" kern="0" dirty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Arial"/>
                <a:hlinkClick r:id="rId4"/>
              </a:rPr>
              <a:t>ce.czechia@eucityfacility.eu</a:t>
            </a:r>
            <a:endParaRPr lang="cs-CZ" sz="3209" b="1" kern="0" dirty="0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defTabSz="91696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endParaRPr sz="3209" b="1" kern="0" dirty="0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defTabSz="91696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</a:pPr>
            <a:r>
              <a:rPr lang="en-GB" sz="3209" b="1" kern="0" dirty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www.eucityfacility.eu</a:t>
            </a:r>
            <a:endParaRPr sz="1404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696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</a:pPr>
            <a:r>
              <a:rPr lang="en-GB" sz="3209" b="1" kern="0" dirty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endParaRPr sz="1404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696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</a:pPr>
            <a:r>
              <a:rPr lang="en-GB" sz="3209" b="1" kern="0" dirty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@</a:t>
            </a:r>
            <a:r>
              <a:rPr lang="en-GB" sz="3209" b="1" kern="0" dirty="0" err="1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eucityfacility</a:t>
            </a:r>
            <a:endParaRPr sz="3209" b="1" kern="0" dirty="0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defTabSz="91696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endParaRPr sz="3209" b="1" kern="0" dirty="0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051" name="Google Shape;1051;p49"/>
          <p:cNvSpPr/>
          <p:nvPr/>
        </p:nvSpPr>
        <p:spPr>
          <a:xfrm>
            <a:off x="8760609" y="-85296"/>
            <a:ext cx="2750841" cy="6943297"/>
          </a:xfrm>
          <a:prstGeom prst="trapezoid">
            <a:avLst>
              <a:gd name="adj" fmla="val 25000"/>
            </a:avLst>
          </a:prstGeom>
          <a:solidFill>
            <a:schemeClr val="lt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680" tIns="45827" rIns="91680" bIns="45827" anchor="ctr" anchorCtr="0">
            <a:noAutofit/>
          </a:bodyPr>
          <a:lstStyle/>
          <a:p>
            <a:pPr defTabSz="916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805"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2" name="Google Shape;1052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86980" y="5865477"/>
            <a:ext cx="510651" cy="51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67559" y="5088253"/>
            <a:ext cx="530072" cy="530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4" name="Google Shape;1054;p49" descr="C:\Users\tveith\AppData\Local\Temp\energy-cities-couleur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24121" y="536204"/>
            <a:ext cx="1223815" cy="90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Google Shape;1055;p4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80891" y="2016712"/>
            <a:ext cx="1110275" cy="784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6" name="Google Shape;1056;p49" descr="C:\Users\tveith\AppData\Local\Temp\1 - adelphi_Logo_farbig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93983" y="3380522"/>
            <a:ext cx="884092" cy="81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7" name="Google Shape;1057;p49" descr="https://www.fedarene.org/wp-content/themes/fedarene/core/img/logo_fedaren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12300" y="4832413"/>
            <a:ext cx="1647458" cy="5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49" descr="C:\Users\tveith\AppData\Local\Temp\Enviros_logo_rgb_web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76389" y="5914354"/>
            <a:ext cx="1719276" cy="573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053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49038" y="4327690"/>
            <a:ext cx="530072" cy="530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95443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Nadpis 2"/>
          <p:cNvSpPr txBox="1">
            <a:spLocks/>
          </p:cNvSpPr>
          <p:nvPr/>
        </p:nvSpPr>
        <p:spPr bwMode="auto">
          <a:xfrm>
            <a:off x="1919536" y="476672"/>
            <a:ext cx="84248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3200" b="1" dirty="0">
                <a:solidFill>
                  <a:srgbClr val="000099"/>
                </a:solidFill>
              </a:rPr>
              <a:t> ÚVOD k 3. PREZENTACI</a:t>
            </a:r>
          </a:p>
          <a:p>
            <a:pPr algn="ctr"/>
            <a:r>
              <a:rPr lang="cs-CZ" altLang="cs-CZ" sz="2800" b="1" dirty="0">
                <a:solidFill>
                  <a:srgbClr val="000099"/>
                </a:solidFill>
              </a:rPr>
              <a:t>„Koncepce SC“</a:t>
            </a:r>
          </a:p>
          <a:p>
            <a:pPr algn="ctr"/>
            <a:r>
              <a:rPr lang="cs-CZ" altLang="cs-CZ" sz="2000" b="1" dirty="0">
                <a:latin typeface="Verdana" panose="020B0604030504040204" pitchFamily="34" charset="0"/>
                <a:ea typeface="Verdana" panose="020B0604030504040204" pitchFamily="34" charset="0"/>
              </a:rPr>
              <a:t>MMR</a:t>
            </a:r>
          </a:p>
        </p:txBody>
      </p:sp>
      <p:sp>
        <p:nvSpPr>
          <p:cNvPr id="4" name="Zástupný symbol pro obsah 1"/>
          <p:cNvSpPr>
            <a:spLocks noGrp="1"/>
          </p:cNvSpPr>
          <p:nvPr>
            <p:ph idx="1"/>
          </p:nvPr>
        </p:nvSpPr>
        <p:spPr bwMode="auto">
          <a:xfrm>
            <a:off x="527381" y="2074125"/>
            <a:ext cx="10369152" cy="58374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cs-CZ" sz="2400" b="1" dirty="0"/>
              <a:t>Shrnutí důvodů záměru předložit novou Koncepci SC vládě: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ea typeface="+mj-ea"/>
              </a:rPr>
              <a:t>Splnit úkol z Inovační strategie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ea typeface="+mj-ea"/>
              </a:rPr>
              <a:t>Zareagovat na zkušenosti z posledních měsíců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u="sng" dirty="0">
                <a:ea typeface="+mj-ea"/>
              </a:rPr>
              <a:t>Pomoci k </a:t>
            </a:r>
            <a:r>
              <a:rPr lang="cs-CZ" sz="2400" u="sng" dirty="0" err="1">
                <a:ea typeface="+mj-ea"/>
              </a:rPr>
              <a:t>resilienci</a:t>
            </a:r>
            <a:r>
              <a:rPr lang="cs-CZ" sz="2400" u="sng" dirty="0">
                <a:ea typeface="+mj-ea"/>
              </a:rPr>
              <a:t> českých měst, obcí a regionů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ea typeface="+mj-ea"/>
              </a:rPr>
              <a:t>Využít příležitost pro </a:t>
            </a:r>
            <a:r>
              <a:rPr lang="cs-CZ" sz="2400" u="sng" dirty="0">
                <a:ea typeface="+mj-ea"/>
              </a:rPr>
              <a:t>nastartování endogenního českého byznysu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ea typeface="+mj-ea"/>
              </a:rPr>
              <a:t>Zohlednit výsledky procesu aktualizace Lipské charty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ea typeface="+mj-ea"/>
              </a:rPr>
              <a:t>Ukotvit koordinační roli MMR do podoby konkrétních úkolů s přidělenou odpovědností a datem plnění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26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4000" b="1" dirty="0">
                <a:solidFill>
                  <a:srgbClr val="0032A0"/>
                </a:solidFill>
                <a:latin typeface="Corbel" charset="0"/>
                <a:ea typeface="Corbel" charset="0"/>
                <a:cs typeface="Corbel" charset="0"/>
              </a:rPr>
            </a:br>
            <a:br>
              <a:rPr lang="cs-CZ" sz="4000" b="1" dirty="0">
                <a:solidFill>
                  <a:srgbClr val="0032A0"/>
                </a:solidFill>
                <a:latin typeface="Corbel" charset="0"/>
                <a:ea typeface="Corbel" charset="0"/>
                <a:cs typeface="Corbel" charset="0"/>
              </a:rPr>
            </a:br>
            <a:endParaRPr lang="cs-CZ" sz="4000" dirty="0">
              <a:solidFill>
                <a:srgbClr val="0032A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98495"/>
            <a:ext cx="9740900" cy="5192805"/>
          </a:xfrm>
        </p:spPr>
        <p:txBody>
          <a:bodyPr>
            <a:normAutofit lnSpcReduction="10000"/>
          </a:bodyPr>
          <a:lstStyle/>
          <a:p>
            <a:endParaRPr lang="cs-CZ" dirty="0">
              <a:solidFill>
                <a:srgbClr val="0032A0"/>
              </a:solidFill>
              <a:latin typeface="Corbel" charset="0"/>
              <a:ea typeface="Corbel" charset="0"/>
              <a:cs typeface="Corbel" charset="0"/>
            </a:endParaRPr>
          </a:p>
          <a:p>
            <a:pPr marL="0" indent="0">
              <a:buNone/>
            </a:pPr>
            <a:endParaRPr lang="cs-CZ" sz="3600" b="1" dirty="0">
              <a:solidFill>
                <a:srgbClr val="0032A0"/>
              </a:solidFill>
              <a:latin typeface="Corbel" charset="0"/>
              <a:ea typeface="Corbel" charset="0"/>
              <a:cs typeface="Corbel" charset="0"/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132A0"/>
                </a:solidFill>
                <a:latin typeface="Corbel" panose="020B0503020204020204" pitchFamily="34" charset="0"/>
              </a:rPr>
              <a:t>Koncepce SMART Česko - odolnost v soudržnosti prostřednictvím SMART řešení pro obce, města a regiony</a:t>
            </a:r>
            <a:endParaRPr lang="en-CZ" dirty="0">
              <a:solidFill>
                <a:srgbClr val="0132A0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cs-CZ" sz="3400" dirty="0">
              <a:solidFill>
                <a:srgbClr val="0032A0"/>
              </a:solidFill>
              <a:latin typeface="Corbel" panose="020B0503020204020204" pitchFamily="34" charset="0"/>
              <a:ea typeface="Corbel" charset="0"/>
              <a:cs typeface="Corbel" charset="0"/>
            </a:endParaRPr>
          </a:p>
          <a:p>
            <a:pPr marL="0" indent="0">
              <a:buNone/>
            </a:pPr>
            <a:r>
              <a:rPr lang="cs-CZ" sz="2400" dirty="0">
                <a:latin typeface="Corbel" panose="020B0503020204020204" pitchFamily="34" charset="0"/>
                <a:ea typeface="Corbel" charset="0"/>
                <a:cs typeface="Corbel" charset="0"/>
              </a:rPr>
              <a:t>Prezentace připravované koncepce MMR pro PS Smart City</a:t>
            </a:r>
          </a:p>
          <a:p>
            <a:pPr marL="0" indent="0">
              <a:buNone/>
            </a:pPr>
            <a:r>
              <a:rPr lang="cs-CZ" sz="2400" dirty="0">
                <a:latin typeface="Corbel" panose="020B0503020204020204" pitchFamily="34" charset="0"/>
                <a:ea typeface="Corbel" charset="0"/>
                <a:cs typeface="Corbel" charset="0"/>
              </a:rPr>
              <a:t>Praha, 23. 6. 2020</a:t>
            </a:r>
          </a:p>
          <a:p>
            <a:pPr marL="0" indent="0">
              <a:buNone/>
            </a:pPr>
            <a:endParaRPr lang="cs-CZ" sz="2000" dirty="0">
              <a:latin typeface="Corbel" panose="020B0503020204020204" pitchFamily="34" charset="0"/>
              <a:ea typeface="Corbel" charset="0"/>
              <a:cs typeface="Corbel" charset="0"/>
            </a:endParaRPr>
          </a:p>
          <a:p>
            <a:pPr marL="0" indent="0">
              <a:buNone/>
            </a:pPr>
            <a:r>
              <a:rPr lang="cs-CZ" sz="2000" dirty="0">
                <a:latin typeface="Corbel" panose="020B0503020204020204" pitchFamily="34" charset="0"/>
                <a:ea typeface="Corbel" charset="0"/>
                <a:cs typeface="Corbel" charset="0"/>
              </a:rPr>
              <a:t>Rut </a:t>
            </a:r>
            <a:r>
              <a:rPr lang="cs-CZ" sz="2000" dirty="0" err="1">
                <a:latin typeface="Corbel" panose="020B0503020204020204" pitchFamily="34" charset="0"/>
                <a:ea typeface="Corbel" charset="0"/>
                <a:cs typeface="Corbel" charset="0"/>
              </a:rPr>
              <a:t>Bízková</a:t>
            </a:r>
            <a:endParaRPr lang="cs-CZ" sz="2000" dirty="0">
              <a:latin typeface="Corbel" panose="020B0503020204020204" pitchFamily="34" charset="0"/>
              <a:ea typeface="Corbel" charset="0"/>
              <a:cs typeface="Corbel" charset="0"/>
            </a:endParaRPr>
          </a:p>
          <a:p>
            <a:pPr marL="0" indent="0">
              <a:buNone/>
            </a:pPr>
            <a:r>
              <a:rPr lang="cs-CZ" sz="2000" dirty="0">
                <a:latin typeface="Corbel" panose="020B0503020204020204" pitchFamily="34" charset="0"/>
                <a:ea typeface="Corbel" charset="0"/>
                <a:cs typeface="Corbel" charset="0"/>
              </a:rPr>
              <a:t>Lucie </a:t>
            </a:r>
            <a:r>
              <a:rPr lang="cs-CZ" sz="2000" dirty="0" err="1">
                <a:latin typeface="Corbel" panose="020B0503020204020204" pitchFamily="34" charset="0"/>
                <a:ea typeface="Corbel" charset="0"/>
                <a:cs typeface="Corbel" charset="0"/>
              </a:rPr>
              <a:t>Nencková</a:t>
            </a:r>
            <a:endParaRPr lang="cs-CZ" sz="2000" dirty="0">
              <a:latin typeface="Corbel" panose="020B0503020204020204" pitchFamily="34" charset="0"/>
              <a:ea typeface="Corbel" charset="0"/>
              <a:cs typeface="Corbel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000" dirty="0">
              <a:solidFill>
                <a:srgbClr val="0032A0"/>
              </a:solidFill>
              <a:latin typeface="Corbel" charset="0"/>
              <a:ea typeface="Corbel" charset="0"/>
              <a:cs typeface="Corbel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32A0"/>
              </a:solidFill>
              <a:latin typeface="Corbel" charset="0"/>
              <a:ea typeface="Corbel" charset="0"/>
              <a:cs typeface="Corbel" charset="0"/>
            </a:endParaRPr>
          </a:p>
          <a:p>
            <a:pPr marL="0" indent="0">
              <a:buNone/>
            </a:pPr>
            <a:endParaRPr lang="cs-CZ" dirty="0">
              <a:solidFill>
                <a:srgbClr val="0032A0"/>
              </a:solidFill>
              <a:latin typeface="Corbel" charset="0"/>
              <a:ea typeface="Corbel" charset="0"/>
              <a:cs typeface="Corbel" charset="0"/>
            </a:endParaRPr>
          </a:p>
          <a:p>
            <a:pPr marL="0" indent="0">
              <a:buNone/>
            </a:pPr>
            <a:endParaRPr lang="cs-CZ" dirty="0">
              <a:latin typeface="Corbel" charset="0"/>
              <a:ea typeface="Corbel" charset="0"/>
              <a:cs typeface="Corbel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838200" y="1398495"/>
            <a:ext cx="5396753" cy="0"/>
          </a:xfrm>
          <a:prstGeom prst="line">
            <a:avLst/>
          </a:prstGeom>
          <a:ln>
            <a:solidFill>
              <a:srgbClr val="CDCF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14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538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32A0"/>
                </a:solidFill>
                <a:latin typeface="Corbel" charset="0"/>
                <a:ea typeface="Corbel" charset="0"/>
                <a:cs typeface="Corbel" charset="0"/>
              </a:rPr>
              <a:t>Vize a jak ji naplnit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62475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10000"/>
              </a:lnSpc>
              <a:spcBef>
                <a:spcPts val="500"/>
              </a:spcBef>
              <a:buNone/>
            </a:pPr>
            <a:endParaRPr lang="cs-CZ" dirty="0">
              <a:latin typeface="Corbel"/>
              <a:ea typeface="Corbel"/>
              <a:cs typeface="Corbel"/>
              <a:sym typeface="Corbel"/>
            </a:endParaRPr>
          </a:p>
          <a:p>
            <a:pPr marL="0" lvl="0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cs-CZ" b="1" dirty="0">
                <a:solidFill>
                  <a:srgbClr val="0032A0"/>
                </a:solidFill>
                <a:latin typeface="Corbel" panose="020B0503020204020204" pitchFamily="34" charset="0"/>
              </a:rPr>
              <a:t>V Česku se dobře žije každému člověku, na každém místě a za všech okolností </a:t>
            </a:r>
            <a:r>
              <a:rPr lang="cs-CZ" dirty="0">
                <a:solidFill>
                  <a:srgbClr val="0032A0"/>
                </a:solidFill>
                <a:latin typeface="Corbel" panose="020B0503020204020204" pitchFamily="34" charset="0"/>
              </a:rPr>
              <a:t>(ve velkoměstech, městech i obcích). </a:t>
            </a:r>
          </a:p>
          <a:p>
            <a:pPr marL="0" lvl="0" indent="0">
              <a:lnSpc>
                <a:spcPct val="110000"/>
              </a:lnSpc>
              <a:spcBef>
                <a:spcPts val="500"/>
              </a:spcBef>
              <a:buNone/>
            </a:pPr>
            <a:endParaRPr lang="cs-CZ" dirty="0">
              <a:solidFill>
                <a:srgbClr val="0032A0"/>
              </a:solidFill>
              <a:latin typeface="Corbel" panose="020B0503020204020204" pitchFamily="34" charset="0"/>
            </a:endParaRPr>
          </a:p>
          <a:p>
            <a:pPr marL="0" lvl="0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cs-CZ" dirty="0">
                <a:latin typeface="Corbel" panose="020B0503020204020204" pitchFamily="34" charset="0"/>
              </a:rPr>
              <a:t>Hledat inovativní řešení na úrovni obcí, měst a regionů tak, aby se zvýšila konkurenceschopnost Česka, vznikal nový český byznys, lidem se dobře žilo tam, kde mají svůj domov  a zároveň přispět    </a:t>
            </a:r>
          </a:p>
          <a:p>
            <a:pPr marL="0" lvl="0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cs-CZ" dirty="0">
                <a:latin typeface="Corbel" panose="020B0503020204020204" pitchFamily="34" charset="0"/>
              </a:rPr>
              <a:t>k uhlíkové neutralitě. </a:t>
            </a:r>
            <a:endParaRPr lang="cs-CZ" dirty="0">
              <a:latin typeface="Corbel" panose="020B0503020204020204" pitchFamily="34" charset="0"/>
              <a:ea typeface="Corbel"/>
              <a:cs typeface="Corbel"/>
              <a:sym typeface="Corbel"/>
            </a:endParaRPr>
          </a:p>
          <a:p>
            <a:pPr marL="0" indent="0">
              <a:buNone/>
            </a:pPr>
            <a:endParaRPr lang="cs-CZ" dirty="0">
              <a:latin typeface="Corbel" charset="0"/>
              <a:ea typeface="Corbel" charset="0"/>
              <a:cs typeface="Corbel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838200" y="1398495"/>
            <a:ext cx="5396753" cy="0"/>
          </a:xfrm>
          <a:prstGeom prst="line">
            <a:avLst/>
          </a:prstGeom>
          <a:ln>
            <a:solidFill>
              <a:srgbClr val="CDCF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25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sah 1"/>
          <p:cNvSpPr>
            <a:spLocks noGrp="1"/>
          </p:cNvSpPr>
          <p:nvPr>
            <p:ph idx="1"/>
          </p:nvPr>
        </p:nvSpPr>
        <p:spPr bwMode="auto">
          <a:xfrm>
            <a:off x="695400" y="1772820"/>
            <a:ext cx="10873208" cy="475339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cs-CZ" sz="2000" b="1" dirty="0"/>
              <a:t>PRŮBĚŽNÉ ÚKOLY: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dirty="0"/>
              <a:t>Doplňován obsah </a:t>
            </a:r>
            <a:r>
              <a:rPr lang="cs-CZ" b="1" dirty="0"/>
              <a:t>internetové stránky</a:t>
            </a:r>
            <a:r>
              <a:rPr lang="cs-CZ" dirty="0"/>
              <a:t> </a:t>
            </a:r>
            <a:r>
              <a:rPr lang="cs-CZ" dirty="0">
                <a:hlinkClick r:id="rId3"/>
              </a:rPr>
              <a:t>www.smartcities.mmr.cz</a:t>
            </a:r>
            <a:endParaRPr lang="cs-CZ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Příloha Metodiky SC – Vodní hospodářství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Aktuální akce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dirty="0"/>
              <a:t>Mj. informace k dalším </a:t>
            </a:r>
            <a:r>
              <a:rPr lang="cs-CZ" b="1" dirty="0"/>
              <a:t>strategickým dokumentům</a:t>
            </a:r>
            <a:r>
              <a:rPr lang="cs-CZ" dirty="0"/>
              <a:t>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seznam strategických dokumentů na stránkách </a:t>
            </a:r>
            <a:r>
              <a:rPr lang="cs-CZ" dirty="0">
                <a:hlinkClick r:id="rId3"/>
              </a:rPr>
              <a:t>www.smartcities.mmr.cz</a:t>
            </a:r>
            <a:r>
              <a:rPr lang="cs-CZ" dirty="0"/>
              <a:t> v části „Jak pomáháme?“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Doplněna aktualizace možných </a:t>
            </a:r>
            <a:r>
              <a:rPr lang="cs-CZ" b="1" dirty="0">
                <a:hlinkClick r:id="rId4"/>
              </a:rPr>
              <a:t>zdrojů finanční podpory SC</a:t>
            </a:r>
            <a:r>
              <a:rPr lang="cs-CZ" dirty="0">
                <a:hlinkClick r:id="rId4"/>
              </a:rPr>
              <a:t> </a:t>
            </a:r>
            <a:r>
              <a:rPr lang="cs-CZ" dirty="0"/>
              <a:t>k 31.3.2020. Další aktualizace poč. července 2020</a:t>
            </a:r>
            <a:endParaRPr lang="cs-CZ" altLang="cs-CZ" sz="2000" dirty="0">
              <a:latin typeface="Arial" charset="0"/>
              <a:cs typeface="Arial" charset="0"/>
            </a:endParaRPr>
          </a:p>
        </p:txBody>
      </p:sp>
      <p:sp>
        <p:nvSpPr>
          <p:cNvPr id="4" name="Nadpis 5"/>
          <p:cNvSpPr>
            <a:spLocks noGrp="1"/>
          </p:cNvSpPr>
          <p:nvPr>
            <p:ph type="title"/>
          </p:nvPr>
        </p:nvSpPr>
        <p:spPr bwMode="auto">
          <a:xfrm>
            <a:off x="3071664" y="476672"/>
            <a:ext cx="8712968" cy="1008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cs-CZ" altLang="cs-CZ" dirty="0"/>
              <a:t>Kontrola stavu plnění úkolů </a:t>
            </a:r>
            <a:br>
              <a:rPr lang="cs-CZ" altLang="cs-CZ" dirty="0"/>
            </a:br>
            <a:r>
              <a:rPr lang="cs-CZ" altLang="cs-CZ" dirty="0"/>
              <a:t>ze 17. jednání PS pro SC</a:t>
            </a:r>
            <a:br>
              <a:rPr lang="cs-CZ" altLang="cs-CZ" dirty="0">
                <a:solidFill>
                  <a:schemeClr val="accent4"/>
                </a:solidFill>
              </a:rPr>
            </a:br>
            <a:r>
              <a:rPr lang="cs-CZ" altLang="cs-CZ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53800" cy="1325563"/>
          </a:xfrm>
        </p:spPr>
        <p:txBody>
          <a:bodyPr>
            <a:normAutofit fontScale="90000"/>
          </a:bodyPr>
          <a:lstStyle/>
          <a:p>
            <a:br>
              <a:rPr lang="cs-CZ" sz="3600" b="1" dirty="0">
                <a:solidFill>
                  <a:srgbClr val="0032A0"/>
                </a:solidFill>
                <a:latin typeface="Corbel" panose="020B0503020204020204" pitchFamily="34" charset="0"/>
              </a:rPr>
            </a:br>
            <a:r>
              <a:rPr lang="cs-CZ" sz="3600" b="1" dirty="0">
                <a:solidFill>
                  <a:srgbClr val="0032A0"/>
                </a:solidFill>
                <a:latin typeface="Corbel" panose="020B0503020204020204" pitchFamily="34" charset="0"/>
              </a:rPr>
              <a:t>Principy koncepce</a:t>
            </a:r>
            <a:br>
              <a:rPr lang="cs-CZ" sz="3600" b="1" dirty="0">
                <a:solidFill>
                  <a:srgbClr val="0032A0"/>
                </a:solidFill>
                <a:latin typeface="Corbel" panose="020B0503020204020204" pitchFamily="34" charset="0"/>
              </a:rPr>
            </a:br>
            <a:endParaRPr lang="cs-CZ" sz="3600" b="1" dirty="0">
              <a:solidFill>
                <a:srgbClr val="0032A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b="1" dirty="0">
                <a:latin typeface="Corbel" panose="020B0503020204020204" pitchFamily="34" charset="0"/>
              </a:rPr>
              <a:t>Princip odolnosti </a:t>
            </a:r>
            <a:r>
              <a:rPr lang="cs-CZ" dirty="0">
                <a:latin typeface="Corbel" panose="020B0503020204020204" pitchFamily="34" charset="0"/>
              </a:rPr>
              <a:t>- odolnost lidí a komunit, lokální ekonomiky, prostředí      a soudržnosti v území</a:t>
            </a:r>
            <a:endParaRPr lang="en-CZ" dirty="0">
              <a:latin typeface="Corbel" panose="020B0503020204020204" pitchFamily="34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cs-CZ" b="1" dirty="0">
                <a:latin typeface="Corbel" panose="020B0503020204020204" pitchFamily="34" charset="0"/>
              </a:rPr>
              <a:t>Princip „krátkých vzdáleností“</a:t>
            </a:r>
            <a:r>
              <a:rPr lang="cs-CZ" dirty="0">
                <a:latin typeface="Corbel" panose="020B0503020204020204" pitchFamily="34" charset="0"/>
              </a:rPr>
              <a:t> – vše, co je možné zajistit lokálně, je třeba zajistit lokálně</a:t>
            </a:r>
            <a:endParaRPr lang="en-CZ" dirty="0">
              <a:latin typeface="Corbel" panose="020B0503020204020204" pitchFamily="34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cs-CZ" b="1" dirty="0">
                <a:latin typeface="Corbel" panose="020B0503020204020204" pitchFamily="34" charset="0"/>
              </a:rPr>
              <a:t>Princip spolupráce k dosažení efektivity řešení </a:t>
            </a:r>
            <a:r>
              <a:rPr lang="cs-CZ" dirty="0">
                <a:latin typeface="Corbel" panose="020B0503020204020204" pitchFamily="34" charset="0"/>
              </a:rPr>
              <a:t>- spolupráce se všemi partnery v území – základní princip Smart City</a:t>
            </a:r>
            <a:endParaRPr lang="en-CZ" dirty="0">
              <a:latin typeface="Corbel" panose="020B0503020204020204" pitchFamily="34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cs-CZ" b="1" dirty="0">
                <a:latin typeface="Corbel" panose="020B0503020204020204" pitchFamily="34" charset="0"/>
              </a:rPr>
              <a:t>Princip jednoho řešení s několika rovnocennými efekty</a:t>
            </a:r>
            <a:r>
              <a:rPr lang="cs-CZ" dirty="0">
                <a:latin typeface="Corbel" panose="020B0503020204020204" pitchFamily="34" charset="0"/>
              </a:rPr>
              <a:t> – řešení více potřeb najednou holistickým přístupem – základní princip Smart City</a:t>
            </a:r>
            <a:endParaRPr lang="en-CZ" dirty="0">
              <a:latin typeface="Corbel" panose="020B0503020204020204" pitchFamily="34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cs-CZ" b="1" dirty="0">
                <a:latin typeface="Corbel" panose="020B0503020204020204" pitchFamily="34" charset="0"/>
              </a:rPr>
              <a:t>Princip koheze a komplementarity</a:t>
            </a:r>
            <a:r>
              <a:rPr lang="cs-CZ" dirty="0">
                <a:latin typeface="Corbel" panose="020B0503020204020204" pitchFamily="34" charset="0"/>
              </a:rPr>
              <a:t> – nové řešení vede k vyrovnávání příležitostí, snižuje tenze, řešení na sebe navazují</a:t>
            </a:r>
            <a:endParaRPr lang="en-CZ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cs-CZ" dirty="0">
              <a:latin typeface="Corbel" charset="0"/>
              <a:ea typeface="Corbel" charset="0"/>
              <a:cs typeface="Corbel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838200" y="1398495"/>
            <a:ext cx="5396753" cy="0"/>
          </a:xfrm>
          <a:prstGeom prst="line">
            <a:avLst/>
          </a:prstGeom>
          <a:ln>
            <a:solidFill>
              <a:srgbClr val="CDCF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55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53800" cy="1325563"/>
          </a:xfrm>
        </p:spPr>
        <p:txBody>
          <a:bodyPr>
            <a:normAutofit fontScale="90000"/>
          </a:bodyPr>
          <a:lstStyle/>
          <a:p>
            <a:br>
              <a:rPr lang="cs-CZ" sz="3600" b="1" dirty="0">
                <a:solidFill>
                  <a:srgbClr val="0032A0"/>
                </a:solidFill>
                <a:latin typeface="Corbel" panose="020B0503020204020204" pitchFamily="34" charset="0"/>
              </a:rPr>
            </a:br>
            <a:r>
              <a:rPr lang="cs-CZ" sz="3600" b="1" dirty="0">
                <a:solidFill>
                  <a:srgbClr val="0032A0"/>
                </a:solidFill>
                <a:latin typeface="Corbel" panose="020B0503020204020204" pitchFamily="34" charset="0"/>
              </a:rPr>
              <a:t>Principy koncepce</a:t>
            </a:r>
            <a:br>
              <a:rPr lang="cs-CZ" sz="3600" b="1" dirty="0">
                <a:solidFill>
                  <a:srgbClr val="0032A0"/>
                </a:solidFill>
                <a:latin typeface="Corbel" panose="020B0503020204020204" pitchFamily="34" charset="0"/>
              </a:rPr>
            </a:br>
            <a:endParaRPr lang="cs-CZ" sz="3600" b="1" dirty="0">
              <a:solidFill>
                <a:srgbClr val="0032A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600" b="1" dirty="0">
                <a:latin typeface="Corbel" panose="020B0503020204020204" pitchFamily="34" charset="0"/>
              </a:rPr>
              <a:t>Princip změny směru</a:t>
            </a:r>
            <a:r>
              <a:rPr lang="cs-CZ" sz="2600" dirty="0">
                <a:latin typeface="Corbel" panose="020B0503020204020204" pitchFamily="34" charset="0"/>
              </a:rPr>
              <a:t> - služby a práce chodí za lidmi, ne lidé za prací           a službami</a:t>
            </a:r>
            <a:endParaRPr lang="en-CZ" sz="2600" dirty="0">
              <a:latin typeface="Corbel" panose="020B0503020204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2600" b="1" dirty="0">
                <a:latin typeface="Corbel" panose="020B0503020204020204" pitchFamily="34" charset="0"/>
              </a:rPr>
              <a:t>Princip horizontálního a vertikálního propojení </a:t>
            </a:r>
            <a:r>
              <a:rPr lang="cs-CZ" sz="2600" dirty="0">
                <a:latin typeface="Corbel" panose="020B0503020204020204" pitchFamily="34" charset="0"/>
              </a:rPr>
              <a:t>- spolupráce                         a propojení na všech úrovních je základním předpokladem pro dosažení odolnosti a soudržnosti</a:t>
            </a:r>
            <a:endParaRPr lang="en-CZ" sz="2600" dirty="0">
              <a:latin typeface="Corbel" panose="020B0503020204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2600" b="1" dirty="0">
                <a:latin typeface="Corbel" panose="020B0503020204020204" pitchFamily="34" charset="0"/>
              </a:rPr>
              <a:t>Princip hodnocení řešení z hlediska posílení odolnosti</a:t>
            </a:r>
            <a:r>
              <a:rPr lang="cs-CZ" sz="2600" dirty="0">
                <a:latin typeface="Corbel" panose="020B0503020204020204" pitchFamily="34" charset="0"/>
              </a:rPr>
              <a:t> - platí </a:t>
            </a:r>
            <a:r>
              <a:rPr lang="cs-CZ" sz="2600" b="1" dirty="0">
                <a:latin typeface="Corbel" panose="020B0503020204020204" pitchFamily="34" charset="0"/>
              </a:rPr>
              <a:t>VŽDY</a:t>
            </a:r>
            <a:r>
              <a:rPr lang="cs-CZ" sz="2600" dirty="0">
                <a:latin typeface="Corbel" panose="020B0503020204020204" pitchFamily="34" charset="0"/>
              </a:rPr>
              <a:t>, že je řešení hodnoceno příspěvkem k budování </a:t>
            </a:r>
            <a:r>
              <a:rPr lang="cs-CZ" sz="2600" b="1" dirty="0">
                <a:latin typeface="Corbel" panose="020B0503020204020204" pitchFamily="34" charset="0"/>
              </a:rPr>
              <a:t>odolnosti </a:t>
            </a:r>
            <a:r>
              <a:rPr lang="cs-CZ" sz="2600" dirty="0">
                <a:latin typeface="Corbel" panose="020B0503020204020204" pitchFamily="34" charset="0"/>
              </a:rPr>
              <a:t>lidí, komunit a území, k využití </a:t>
            </a:r>
            <a:r>
              <a:rPr lang="cs-CZ" sz="2600" b="1" dirty="0">
                <a:latin typeface="Corbel" panose="020B0503020204020204" pitchFamily="34" charset="0"/>
              </a:rPr>
              <a:t>digitalizace</a:t>
            </a:r>
            <a:r>
              <a:rPr lang="cs-CZ" sz="2600" dirty="0">
                <a:latin typeface="Corbel" panose="020B0503020204020204" pitchFamily="34" charset="0"/>
              </a:rPr>
              <a:t>  a </a:t>
            </a:r>
            <a:r>
              <a:rPr lang="cs-CZ" sz="2600" b="1" dirty="0">
                <a:latin typeface="Corbel" panose="020B0503020204020204" pitchFamily="34" charset="0"/>
              </a:rPr>
              <a:t>výzkumu</a:t>
            </a:r>
            <a:r>
              <a:rPr lang="cs-CZ" sz="2600" dirty="0">
                <a:latin typeface="Corbel" panose="020B0503020204020204" pitchFamily="34" charset="0"/>
              </a:rPr>
              <a:t> jako nástrojů, které přinášejí nové technologické nástroje a inovativní řešení,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600" b="1" dirty="0">
                <a:latin typeface="Corbel" panose="020B0503020204020204" pitchFamily="34" charset="0"/>
              </a:rPr>
              <a:t>   k dosažení uhlíkové neutrality</a:t>
            </a:r>
            <a:endParaRPr lang="en-CZ" sz="26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cs-CZ" dirty="0">
              <a:latin typeface="Corbel" charset="0"/>
              <a:ea typeface="Corbel" charset="0"/>
              <a:cs typeface="Corbel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838200" y="1398495"/>
            <a:ext cx="5396753" cy="0"/>
          </a:xfrm>
          <a:prstGeom prst="line">
            <a:avLst/>
          </a:prstGeom>
          <a:ln>
            <a:solidFill>
              <a:srgbClr val="CDCF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05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53800" cy="1325563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cs-CZ" sz="3200" b="1" dirty="0">
                <a:solidFill>
                  <a:srgbClr val="0132A0"/>
                </a:solidFill>
                <a:latin typeface="Corbel"/>
                <a:sym typeface="Corbel"/>
              </a:rPr>
              <a:t>Struktura koncepce</a:t>
            </a:r>
            <a:endParaRPr lang="cs-CZ" sz="3200" dirty="0">
              <a:solidFill>
                <a:srgbClr val="0132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2375"/>
          </a:xfrm>
        </p:spPr>
        <p:txBody>
          <a:bodyPr>
            <a:normAutofit/>
          </a:bodyPr>
          <a:lstStyle/>
          <a:p>
            <a:endParaRPr lang="cs-CZ" dirty="0">
              <a:solidFill>
                <a:srgbClr val="0032A0"/>
              </a:solidFill>
              <a:latin typeface="Corbel" charset="0"/>
              <a:ea typeface="Corbel" charset="0"/>
              <a:cs typeface="Corbel" charset="0"/>
            </a:endParaRPr>
          </a:p>
          <a:p>
            <a:pPr marL="0" indent="0">
              <a:buNone/>
            </a:pPr>
            <a:endParaRPr lang="cs-CZ" dirty="0">
              <a:latin typeface="Corbel" charset="0"/>
              <a:ea typeface="Corbel" charset="0"/>
              <a:cs typeface="Corbel" charset="0"/>
            </a:endParaRPr>
          </a:p>
          <a:p>
            <a:pPr marL="0" indent="0">
              <a:buNone/>
            </a:pPr>
            <a:endParaRPr lang="cs-CZ" dirty="0">
              <a:latin typeface="Corbel" charset="0"/>
              <a:ea typeface="Corbel" charset="0"/>
              <a:cs typeface="Corbel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838200" y="1398495"/>
            <a:ext cx="5396753" cy="0"/>
          </a:xfrm>
          <a:prstGeom prst="line">
            <a:avLst/>
          </a:prstGeom>
          <a:ln>
            <a:solidFill>
              <a:srgbClr val="CDCF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22D6288B-649C-894C-8820-CD5298D823B9}"/>
              </a:ext>
            </a:extLst>
          </p:cNvPr>
          <p:cNvGrpSpPr/>
          <p:nvPr/>
        </p:nvGrpSpPr>
        <p:grpSpPr>
          <a:xfrm>
            <a:off x="1727200" y="2250440"/>
            <a:ext cx="8664800" cy="3832859"/>
            <a:chOff x="2600350" y="2581282"/>
            <a:chExt cx="5677055" cy="185719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7899548-609C-3B49-BFC6-53882C1EBD50}"/>
                </a:ext>
              </a:extLst>
            </p:cNvPr>
            <p:cNvGrpSpPr/>
            <p:nvPr/>
          </p:nvGrpSpPr>
          <p:grpSpPr>
            <a:xfrm>
              <a:off x="2600372" y="2581282"/>
              <a:ext cx="5677033" cy="1857197"/>
              <a:chOff x="812450" y="499611"/>
              <a:chExt cx="5629185" cy="1822389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C4C244C-8486-5944-9CA0-D7762997E2F1}"/>
                  </a:ext>
                </a:extLst>
              </p:cNvPr>
              <p:cNvSpPr/>
              <p:nvPr/>
            </p:nvSpPr>
            <p:spPr>
              <a:xfrm>
                <a:off x="858932" y="1295539"/>
                <a:ext cx="5403179" cy="10264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cs-CZ" sz="120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  <a:endParaRPr lang="en-CZ" sz="120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68E8E559-D0AB-E043-844E-EC39E07E8D08}"/>
                  </a:ext>
                </a:extLst>
              </p:cNvPr>
              <p:cNvCxnSpPr/>
              <p:nvPr/>
            </p:nvCxnSpPr>
            <p:spPr>
              <a:xfrm rot="10800000" flipH="1">
                <a:off x="815724" y="500929"/>
                <a:ext cx="2606100" cy="636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B144746F-4249-DE45-8248-F1262177B451}"/>
                  </a:ext>
                </a:extLst>
              </p:cNvPr>
              <p:cNvCxnSpPr/>
              <p:nvPr/>
            </p:nvCxnSpPr>
            <p:spPr>
              <a:xfrm rot="10800000">
                <a:off x="3419161" y="499611"/>
                <a:ext cx="2833500" cy="645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4039C59F-6B14-A145-8F3F-329AE450E527}"/>
                  </a:ext>
                </a:extLst>
              </p:cNvPr>
              <p:cNvCxnSpPr/>
              <p:nvPr/>
            </p:nvCxnSpPr>
            <p:spPr>
              <a:xfrm>
                <a:off x="814650" y="1714600"/>
                <a:ext cx="5437200" cy="9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77A69672-B7EF-414A-AFFE-1A43E57ADCEA}"/>
                  </a:ext>
                </a:extLst>
              </p:cNvPr>
              <p:cNvCxnSpPr/>
              <p:nvPr/>
            </p:nvCxnSpPr>
            <p:spPr>
              <a:xfrm>
                <a:off x="814650" y="1724400"/>
                <a:ext cx="0" cy="587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015A46BA-ACDD-2543-AAB0-60A2A61BB272}"/>
                  </a:ext>
                </a:extLst>
              </p:cNvPr>
              <p:cNvCxnSpPr/>
              <p:nvPr/>
            </p:nvCxnSpPr>
            <p:spPr>
              <a:xfrm>
                <a:off x="2562677" y="1709681"/>
                <a:ext cx="0" cy="587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117CBD54-6D7F-D241-8AA1-B175A7DDD606}"/>
                  </a:ext>
                </a:extLst>
              </p:cNvPr>
              <p:cNvCxnSpPr/>
              <p:nvPr/>
            </p:nvCxnSpPr>
            <p:spPr>
              <a:xfrm>
                <a:off x="6251950" y="1724400"/>
                <a:ext cx="0" cy="587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13989383-020E-B147-BC0C-EADE968FC87F}"/>
                  </a:ext>
                </a:extLst>
              </p:cNvPr>
              <p:cNvCxnSpPr/>
              <p:nvPr/>
            </p:nvCxnSpPr>
            <p:spPr>
              <a:xfrm>
                <a:off x="4522803" y="1709669"/>
                <a:ext cx="0" cy="587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ABC65A5-697B-A845-A797-5C2FF16373DB}"/>
                  </a:ext>
                </a:extLst>
              </p:cNvPr>
              <p:cNvCxnSpPr/>
              <p:nvPr/>
            </p:nvCxnSpPr>
            <p:spPr>
              <a:xfrm>
                <a:off x="812450" y="2312100"/>
                <a:ext cx="5449500" cy="9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24E6B9A-26D7-EE4D-8AF6-5DD7A54E3642}"/>
                  </a:ext>
                </a:extLst>
              </p:cNvPr>
              <p:cNvSpPr/>
              <p:nvPr/>
            </p:nvSpPr>
            <p:spPr>
              <a:xfrm>
                <a:off x="1094222" y="1185554"/>
                <a:ext cx="4920600" cy="50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cs-CZ" sz="20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Odolnost v soudržnosti</a:t>
                </a:r>
                <a:endParaRPr lang="en-CZ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cs-CZ" sz="20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prostřednictvím SMART řešení pro obce, města a regiony</a:t>
                </a:r>
                <a:endParaRPr lang="en-CZ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45F4F2F-035F-EC4E-8568-C15D32E88DA7}"/>
                  </a:ext>
                </a:extLst>
              </p:cNvPr>
              <p:cNvSpPr/>
              <p:nvPr/>
            </p:nvSpPr>
            <p:spPr>
              <a:xfrm>
                <a:off x="859723" y="1625436"/>
                <a:ext cx="1702955" cy="58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228600" indent="228600" algn="ctr">
                  <a:spcAft>
                    <a:spcPts val="0"/>
                  </a:spcAft>
                </a:pPr>
                <a:r>
                  <a:rPr lang="cs-CZ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  <a:endParaRPr lang="en-CZ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228600" indent="228600">
                  <a:spcAft>
                    <a:spcPts val="0"/>
                  </a:spcAft>
                </a:pPr>
                <a:endParaRPr lang="cs-CZ"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228600" indent="228600">
                  <a:spcAft>
                    <a:spcPts val="0"/>
                  </a:spcAft>
                </a:pPr>
                <a:r>
                  <a:rPr lang="cs-CZ" sz="20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Lidé a komunity</a:t>
                </a:r>
                <a:endParaRPr lang="en-CZ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8642B7D-9B0E-9B41-B8CD-15C3114CFAAC}"/>
                  </a:ext>
                </a:extLst>
              </p:cNvPr>
              <p:cNvSpPr/>
              <p:nvPr/>
            </p:nvSpPr>
            <p:spPr>
              <a:xfrm>
                <a:off x="2566468" y="1623820"/>
                <a:ext cx="1938000" cy="58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cs-CZ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  <a:endParaRPr lang="en-CZ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algn="ctr">
                  <a:spcAft>
                    <a:spcPts val="0"/>
                  </a:spcAft>
                </a:pPr>
                <a:endParaRPr lang="cs-CZ"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cs-CZ" sz="20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Lokální ekonomika</a:t>
                </a:r>
                <a:endParaRPr lang="en-CZ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52CE2C6-4DC3-2D48-B32A-14ED3A0925F2}"/>
                  </a:ext>
                </a:extLst>
              </p:cNvPr>
              <p:cNvSpPr/>
              <p:nvPr/>
            </p:nvSpPr>
            <p:spPr>
              <a:xfrm>
                <a:off x="4434501" y="1625424"/>
                <a:ext cx="2007134" cy="58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228600" indent="228600">
                  <a:spcAft>
                    <a:spcPts val="0"/>
                  </a:spcAft>
                </a:pPr>
                <a:r>
                  <a:rPr lang="cs-CZ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  <a:endParaRPr lang="en-CZ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228600" indent="228600">
                  <a:spcAft>
                    <a:spcPts val="0"/>
                  </a:spcAft>
                </a:pPr>
                <a:endParaRPr lang="cs-CZ" sz="20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228600" indent="228600">
                  <a:spcAft>
                    <a:spcPts val="0"/>
                  </a:spcAft>
                </a:pPr>
                <a:r>
                  <a:rPr lang="cs-CZ" sz="20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Prostředí</a:t>
                </a:r>
                <a:r>
                  <a:rPr lang="en-CZ" sz="2000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cs-CZ" sz="20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pro život</a:t>
                </a:r>
                <a:endParaRPr lang="en-CZ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656DEDC-9105-AA48-8A32-04796206420C}"/>
                </a:ext>
              </a:extLst>
            </p:cNvPr>
            <p:cNvCxnSpPr/>
            <p:nvPr/>
          </p:nvCxnSpPr>
          <p:spPr>
            <a:xfrm flipH="1">
              <a:off x="2600350" y="3219550"/>
              <a:ext cx="6300" cy="609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86C109C-A700-7E4F-A65D-153C64DF954B}"/>
                </a:ext>
              </a:extLst>
            </p:cNvPr>
            <p:cNvCxnSpPr/>
            <p:nvPr/>
          </p:nvCxnSpPr>
          <p:spPr>
            <a:xfrm rot="10800000">
              <a:off x="8084425" y="3241450"/>
              <a:ext cx="2400" cy="5877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18F64A3-A40D-B542-9260-18D365BDA2F6}"/>
                </a:ext>
              </a:extLst>
            </p:cNvPr>
            <p:cNvCxnSpPr/>
            <p:nvPr/>
          </p:nvCxnSpPr>
          <p:spPr>
            <a:xfrm>
              <a:off x="2600425" y="3238600"/>
              <a:ext cx="5496000" cy="9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93DF4AB-49CC-C445-98BA-747065896491}"/>
                </a:ext>
              </a:extLst>
            </p:cNvPr>
            <p:cNvSpPr/>
            <p:nvPr/>
          </p:nvSpPr>
          <p:spPr>
            <a:xfrm>
              <a:off x="3878387" y="2775500"/>
              <a:ext cx="2743800" cy="51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SMART Česko</a:t>
              </a:r>
              <a:endParaRPr lang="en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09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53800" cy="1325563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cs-CZ" sz="3200" b="1" dirty="0">
                <a:solidFill>
                  <a:srgbClr val="0132A0"/>
                </a:solidFill>
                <a:latin typeface="Corbel"/>
                <a:sym typeface="Corbel"/>
              </a:rPr>
              <a:t>Zastřešující oblast</a:t>
            </a:r>
            <a:endParaRPr lang="cs-CZ" sz="3200" dirty="0">
              <a:solidFill>
                <a:srgbClr val="0132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2375"/>
          </a:xfrm>
        </p:spPr>
        <p:txBody>
          <a:bodyPr>
            <a:normAutofit fontScale="92500" lnSpcReduction="20000"/>
          </a:bodyPr>
          <a:lstStyle/>
          <a:p>
            <a:endParaRPr lang="cs-CZ" dirty="0">
              <a:solidFill>
                <a:srgbClr val="0032A0"/>
              </a:solidFill>
              <a:latin typeface="Corbel" charset="0"/>
              <a:ea typeface="Corbel" charset="0"/>
              <a:cs typeface="Corbel" charset="0"/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32A0"/>
                </a:solidFill>
              </a:rPr>
              <a:t>Odolnost v soudržnosti prostřednictvím SMART řešení pro obce, města a regiony  (Soudržné Česko)</a:t>
            </a:r>
          </a:p>
          <a:p>
            <a:pPr marL="0" indent="0">
              <a:buNone/>
            </a:pPr>
            <a:endParaRPr lang="en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Veřejná správa  je služba lidem (digitalizace)</a:t>
            </a:r>
            <a:endParaRPr lang="en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SMART řešení jako základní princip koheze (Česko bez digitálně vyloučených lokalit)</a:t>
            </a:r>
            <a:endParaRPr lang="en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Společná řešení</a:t>
            </a:r>
            <a:endParaRPr lang="en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Partneři doma i v cizině (</a:t>
            </a:r>
            <a:r>
              <a:rPr lang="cs-CZ" dirty="0" err="1"/>
              <a:t>brand</a:t>
            </a:r>
            <a:r>
              <a:rPr lang="cs-CZ" dirty="0"/>
              <a:t> inovativního Česka)</a:t>
            </a:r>
            <a:endParaRPr lang="en-CZ" dirty="0"/>
          </a:p>
          <a:p>
            <a:pPr marL="0" indent="0">
              <a:buNone/>
            </a:pPr>
            <a:endParaRPr lang="cs-CZ" dirty="0">
              <a:latin typeface="Corbel" charset="0"/>
              <a:ea typeface="Corbel" charset="0"/>
              <a:cs typeface="Corbel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838200" y="1398495"/>
            <a:ext cx="5396753" cy="0"/>
          </a:xfrm>
          <a:prstGeom prst="line">
            <a:avLst/>
          </a:prstGeom>
          <a:ln>
            <a:solidFill>
              <a:srgbClr val="CDCF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79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53800" cy="1325563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cs-CZ" sz="3200" b="1" dirty="0">
                <a:solidFill>
                  <a:srgbClr val="0132A0"/>
                </a:solidFill>
                <a:latin typeface="Corbel"/>
                <a:sym typeface="Corbel"/>
              </a:rPr>
              <a:t>Druhý pilíř - ekonomika</a:t>
            </a:r>
            <a:endParaRPr lang="cs-CZ" sz="3200" dirty="0">
              <a:solidFill>
                <a:srgbClr val="0132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2375"/>
          </a:xfrm>
        </p:spPr>
        <p:txBody>
          <a:bodyPr>
            <a:normAutofit fontScale="92500"/>
          </a:bodyPr>
          <a:lstStyle/>
          <a:p>
            <a:endParaRPr lang="cs-CZ" dirty="0">
              <a:solidFill>
                <a:srgbClr val="0032A0"/>
              </a:solidFill>
              <a:latin typeface="Corbel" charset="0"/>
              <a:ea typeface="Corbel" charset="0"/>
              <a:cs typeface="Corbel" charset="0"/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132A0"/>
                </a:solidFill>
                <a:latin typeface="Corbel" panose="020B0503020204020204" pitchFamily="34" charset="0"/>
              </a:rPr>
              <a:t>Lokální ekonomika (Bohaté Česko)</a:t>
            </a:r>
          </a:p>
          <a:p>
            <a:pPr marL="0" indent="0">
              <a:buNone/>
            </a:pPr>
            <a:endParaRPr lang="en-CZ" dirty="0">
              <a:solidFill>
                <a:srgbClr val="0132A0"/>
              </a:solidFill>
              <a:latin typeface="Corbel" panose="020B05030202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Corbel" panose="020B0503020204020204" pitchFamily="34" charset="0"/>
              </a:rPr>
              <a:t>Podnikání jako přirozená součást života obce, města a regionu</a:t>
            </a:r>
            <a:endParaRPr lang="en-CZ" dirty="0">
              <a:latin typeface="Corbel" panose="020B05030202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 err="1">
                <a:latin typeface="Corbel" panose="020B0503020204020204" pitchFamily="34" charset="0"/>
              </a:rPr>
              <a:t>Prosumers</a:t>
            </a:r>
            <a:r>
              <a:rPr lang="cs-CZ" dirty="0">
                <a:latin typeface="Corbel" panose="020B0503020204020204" pitchFamily="34" charset="0"/>
              </a:rPr>
              <a:t> - občané a obce jako partneři dodavatelů energie</a:t>
            </a:r>
            <a:endParaRPr lang="en-CZ" dirty="0">
              <a:latin typeface="Corbel" panose="020B05030202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Corbel" panose="020B0503020204020204" pitchFamily="34" charset="0"/>
              </a:rPr>
              <a:t>Suroviny a “</a:t>
            </a:r>
            <a:r>
              <a:rPr lang="cs-CZ" dirty="0" err="1">
                <a:latin typeface="Corbel" panose="020B0503020204020204" pitchFamily="34" charset="0"/>
              </a:rPr>
              <a:t>znovusuroviny</a:t>
            </a:r>
            <a:r>
              <a:rPr lang="cs-CZ" dirty="0">
                <a:latin typeface="Corbel" panose="020B0503020204020204" pitchFamily="34" charset="0"/>
              </a:rPr>
              <a:t>” v oběhovém hospodářství</a:t>
            </a:r>
            <a:endParaRPr lang="en-CZ" dirty="0">
              <a:latin typeface="Corbel" panose="020B05030202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Corbel" panose="020B0503020204020204" pitchFamily="34" charset="0"/>
              </a:rPr>
              <a:t>ICT infrastruktura - základní předpoklad úspěchu digitalizace</a:t>
            </a:r>
            <a:endParaRPr lang="en-CZ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cs-CZ" dirty="0">
              <a:latin typeface="Corbel" charset="0"/>
              <a:ea typeface="Corbel" charset="0"/>
              <a:cs typeface="Corbel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838200" y="1398495"/>
            <a:ext cx="5396753" cy="0"/>
          </a:xfrm>
          <a:prstGeom prst="line">
            <a:avLst/>
          </a:prstGeom>
          <a:ln>
            <a:solidFill>
              <a:srgbClr val="CDCF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00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53800" cy="1325563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cs-CZ" sz="3200" b="1" dirty="0">
                <a:solidFill>
                  <a:srgbClr val="0132A0"/>
                </a:solidFill>
                <a:latin typeface="Corbel"/>
                <a:sym typeface="Corbel"/>
              </a:rPr>
              <a:t>Třetí pilíř – životní prostředí</a:t>
            </a:r>
            <a:endParaRPr lang="cs-CZ" sz="3200" dirty="0">
              <a:solidFill>
                <a:srgbClr val="0132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2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>
              <a:solidFill>
                <a:srgbClr val="0032A0"/>
              </a:solidFill>
              <a:latin typeface="Corbel" charset="0"/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132A0"/>
                </a:solidFill>
                <a:latin typeface="Corbel" panose="020B0503020204020204" pitchFamily="34" charset="0"/>
              </a:rPr>
              <a:t>Prostředí pro život (Zelené Česko)</a:t>
            </a:r>
          </a:p>
          <a:p>
            <a:pPr marL="0" indent="0">
              <a:buNone/>
            </a:pPr>
            <a:endParaRPr lang="en-CZ" dirty="0">
              <a:solidFill>
                <a:srgbClr val="0132A0"/>
              </a:solidFill>
              <a:latin typeface="Corbel" panose="020B05030202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Corbel" panose="020B0503020204020204" pitchFamily="34" charset="0"/>
              </a:rPr>
              <a:t>Životní prostředí pro kvalitní život v obcích,  městech a regionech</a:t>
            </a:r>
            <a:endParaRPr lang="en-CZ" dirty="0">
              <a:latin typeface="Corbel" panose="020B05030202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Corbel" panose="020B0503020204020204" pitchFamily="34" charset="0"/>
              </a:rPr>
              <a:t>Přírodní infrastruktura ve strategickém a územním plánování</a:t>
            </a:r>
            <a:endParaRPr lang="en-CZ" dirty="0">
              <a:latin typeface="Corbel" panose="020B05030202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Corbel" panose="020B0503020204020204" pitchFamily="34" charset="0"/>
              </a:rPr>
              <a:t>Zelená a modrá infrastruktura měst a obcí budoucnosti</a:t>
            </a:r>
            <a:endParaRPr lang="en-CZ" dirty="0">
              <a:latin typeface="Corbel" panose="020B05030202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Corbel" panose="020B0503020204020204" pitchFamily="34" charset="0"/>
              </a:rPr>
              <a:t>Dopravní infrastruktura a mobilita uzpůsobená pro lidi</a:t>
            </a:r>
            <a:endParaRPr lang="cs-CZ" dirty="0">
              <a:latin typeface="Corbel" panose="020B0503020204020204" pitchFamily="34" charset="0"/>
              <a:ea typeface="Corbel" charset="0"/>
              <a:cs typeface="Corbel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838200" y="1398495"/>
            <a:ext cx="5396753" cy="0"/>
          </a:xfrm>
          <a:prstGeom prst="line">
            <a:avLst/>
          </a:prstGeom>
          <a:ln>
            <a:solidFill>
              <a:srgbClr val="CDCF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57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53800" cy="1325563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cs-CZ" sz="3200" b="1" dirty="0">
                <a:solidFill>
                  <a:srgbClr val="0132A0"/>
                </a:solidFill>
                <a:latin typeface="Corbel"/>
                <a:sym typeface="Corbel"/>
              </a:rPr>
              <a:t>Struktura „karet“</a:t>
            </a:r>
            <a:endParaRPr lang="cs-CZ" sz="3200" dirty="0">
              <a:solidFill>
                <a:srgbClr val="0132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2375"/>
          </a:xfrm>
        </p:spPr>
        <p:txBody>
          <a:bodyPr>
            <a:normAutofit/>
          </a:bodyPr>
          <a:lstStyle/>
          <a:p>
            <a:endParaRPr lang="cs-CZ" dirty="0">
              <a:solidFill>
                <a:srgbClr val="0032A0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cs-CZ" dirty="0">
                <a:latin typeface="Corbel" charset="0"/>
                <a:ea typeface="Corbel" charset="0"/>
                <a:cs typeface="Corbel" charset="0"/>
              </a:rPr>
              <a:t>Oblast</a:t>
            </a:r>
          </a:p>
          <a:p>
            <a:r>
              <a:rPr lang="cs-CZ" dirty="0">
                <a:latin typeface="Corbel" charset="0"/>
                <a:ea typeface="Corbel" charset="0"/>
                <a:cs typeface="Corbel" charset="0"/>
              </a:rPr>
              <a:t>Institucionální odpovědnost</a:t>
            </a:r>
          </a:p>
          <a:p>
            <a:r>
              <a:rPr lang="cs-CZ" dirty="0">
                <a:latin typeface="Corbel" charset="0"/>
                <a:ea typeface="Corbel" charset="0"/>
                <a:cs typeface="Corbel" charset="0"/>
              </a:rPr>
              <a:t>Výchozí stav</a:t>
            </a:r>
          </a:p>
          <a:p>
            <a:r>
              <a:rPr lang="cs-CZ" dirty="0">
                <a:latin typeface="Corbel" charset="0"/>
                <a:ea typeface="Corbel" charset="0"/>
                <a:cs typeface="Corbel" charset="0"/>
              </a:rPr>
              <a:t>Cíle</a:t>
            </a:r>
          </a:p>
          <a:p>
            <a:r>
              <a:rPr lang="cs-CZ" dirty="0">
                <a:latin typeface="Corbel" charset="0"/>
                <a:ea typeface="Corbel" charset="0"/>
                <a:cs typeface="Corbel" charset="0"/>
              </a:rPr>
              <a:t>Opatření</a:t>
            </a:r>
          </a:p>
          <a:p>
            <a:pPr marL="0" indent="0">
              <a:buNone/>
            </a:pPr>
            <a:endParaRPr lang="cs-CZ" dirty="0">
              <a:latin typeface="Corbel" charset="0"/>
              <a:ea typeface="Corbel" charset="0"/>
              <a:cs typeface="Corbel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838200" y="1398495"/>
            <a:ext cx="5396753" cy="0"/>
          </a:xfrm>
          <a:prstGeom prst="line">
            <a:avLst/>
          </a:prstGeom>
          <a:ln>
            <a:solidFill>
              <a:srgbClr val="CDCF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95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za 4"/>
          <p:cNvSpPr/>
          <p:nvPr/>
        </p:nvSpPr>
        <p:spPr>
          <a:xfrm flipH="1">
            <a:off x="0" y="0"/>
            <a:ext cx="6858000" cy="6858000"/>
          </a:xfrm>
          <a:prstGeom prst="teardrop">
            <a:avLst/>
          </a:prstGeom>
          <a:solidFill>
            <a:srgbClr val="FFD102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838199" y="1825625"/>
            <a:ext cx="5181600" cy="4351338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cs-CZ" dirty="0">
                <a:solidFill>
                  <a:srgbClr val="0032A0"/>
                </a:solidFill>
                <a:latin typeface="Corbel" charset="0"/>
                <a:ea typeface="Corbel" charset="0"/>
                <a:cs typeface="Corbel" charset="0"/>
              </a:rPr>
              <a:t>Děkuji za pozornost</a:t>
            </a:r>
          </a:p>
        </p:txBody>
      </p:sp>
      <p:cxnSp>
        <p:nvCxnSpPr>
          <p:cNvPr id="9" name="Přímá spojnice 8"/>
          <p:cNvCxnSpPr/>
          <p:nvPr/>
        </p:nvCxnSpPr>
        <p:spPr>
          <a:xfrm>
            <a:off x="1461246" y="4285215"/>
            <a:ext cx="5396753" cy="0"/>
          </a:xfrm>
          <a:prstGeom prst="line">
            <a:avLst/>
          </a:prstGeom>
          <a:ln>
            <a:solidFill>
              <a:srgbClr val="CDCF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1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2"/>
          <p:cNvSpPr>
            <a:spLocks noGrp="1"/>
          </p:cNvSpPr>
          <p:nvPr>
            <p:ph type="title"/>
          </p:nvPr>
        </p:nvSpPr>
        <p:spPr bwMode="auto">
          <a:xfrm>
            <a:off x="3719736" y="1196752"/>
            <a:ext cx="6413723" cy="230425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cs-CZ" altLang="cs-CZ" sz="2800" dirty="0"/>
              <a:t>Koncepce SC: DISKUSE</a:t>
            </a:r>
            <a:br>
              <a:rPr lang="cs-CZ" altLang="cs-CZ" sz="2800" dirty="0"/>
            </a:br>
            <a:br>
              <a:rPr lang="cs-CZ" altLang="cs-CZ" sz="2800" dirty="0"/>
            </a:br>
            <a:r>
              <a:rPr lang="cs-CZ" altLang="cs-CZ" sz="2800" dirty="0">
                <a:solidFill>
                  <a:schemeClr val="accent2"/>
                </a:solidFill>
              </a:rPr>
              <a:t>1. Jaké téma považujete za nejdůležitější? Je potřeba některou z oblastí zdůraznit?</a:t>
            </a:r>
            <a:br>
              <a:rPr lang="cs-CZ" altLang="cs-CZ" sz="2800" dirty="0">
                <a:solidFill>
                  <a:schemeClr val="accent2"/>
                </a:solidFill>
              </a:rPr>
            </a:br>
            <a:br>
              <a:rPr lang="cs-CZ" altLang="cs-CZ" sz="2800" dirty="0">
                <a:solidFill>
                  <a:schemeClr val="accent4"/>
                </a:solidFill>
              </a:rPr>
            </a:br>
            <a:endParaRPr lang="cs-CZ" altLang="cs-CZ" sz="2800" dirty="0">
              <a:solidFill>
                <a:schemeClr val="accent4"/>
              </a:solidFill>
            </a:endParaRPr>
          </a:p>
        </p:txBody>
      </p:sp>
      <p:sp>
        <p:nvSpPr>
          <p:cNvPr id="3" name="Nadpis 2"/>
          <p:cNvSpPr txBox="1">
            <a:spLocks/>
          </p:cNvSpPr>
          <p:nvPr/>
        </p:nvSpPr>
        <p:spPr bwMode="auto">
          <a:xfrm>
            <a:off x="119336" y="3140968"/>
            <a:ext cx="5040560" cy="18722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800" dirty="0">
                <a:solidFill>
                  <a:schemeClr val="accent2"/>
                </a:solidFill>
              </a:rPr>
              <a:t>2. Koho zapojit již nyní? Koho v další fázi?</a:t>
            </a:r>
          </a:p>
        </p:txBody>
      </p:sp>
      <p:sp>
        <p:nvSpPr>
          <p:cNvPr id="4" name="Nadpis 2"/>
          <p:cNvSpPr txBox="1">
            <a:spLocks/>
          </p:cNvSpPr>
          <p:nvPr/>
        </p:nvSpPr>
        <p:spPr bwMode="auto">
          <a:xfrm>
            <a:off x="6528048" y="4869160"/>
            <a:ext cx="5400600" cy="7920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br>
              <a:rPr lang="cs-CZ" altLang="cs-CZ" sz="2800" dirty="0"/>
            </a:br>
            <a:r>
              <a:rPr lang="cs-CZ" altLang="cs-CZ" sz="2800" dirty="0">
                <a:solidFill>
                  <a:schemeClr val="accent2"/>
                </a:solidFill>
              </a:rPr>
              <a:t>3. Jak napomoci implementaci dokumentu?</a:t>
            </a:r>
          </a:p>
        </p:txBody>
      </p:sp>
    </p:spTree>
    <p:extLst>
      <p:ext uri="{BB962C8B-B14F-4D97-AF65-F5344CB8AC3E}">
        <p14:creationId xmlns:p14="http://schemas.microsoft.com/office/powerpoint/2010/main" val="1395930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3" grpId="0"/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2"/>
          <p:cNvSpPr>
            <a:spLocks noGrp="1"/>
          </p:cNvSpPr>
          <p:nvPr>
            <p:ph type="title"/>
          </p:nvPr>
        </p:nvSpPr>
        <p:spPr bwMode="auto">
          <a:xfrm>
            <a:off x="2999656" y="548680"/>
            <a:ext cx="6419850" cy="1008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altLang="cs-CZ" dirty="0"/>
              <a:t>Informace o pořádaných akcích </a:t>
            </a:r>
            <a:br>
              <a:rPr lang="cs-CZ" altLang="cs-CZ" dirty="0"/>
            </a:br>
            <a:r>
              <a:rPr lang="cs-CZ" altLang="cs-CZ" dirty="0"/>
              <a:t> </a:t>
            </a:r>
            <a:br>
              <a:rPr lang="cs-CZ" altLang="cs-CZ" b="0" dirty="0"/>
            </a:b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  <p:sp>
        <p:nvSpPr>
          <p:cNvPr id="47107" name="Zástupný symbol pro obsah 1"/>
          <p:cNvSpPr>
            <a:spLocks noGrp="1"/>
          </p:cNvSpPr>
          <p:nvPr>
            <p:ph idx="1"/>
          </p:nvPr>
        </p:nvSpPr>
        <p:spPr bwMode="auto">
          <a:xfrm>
            <a:off x="983432" y="1556743"/>
            <a:ext cx="10009111" cy="489659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b="1" dirty="0"/>
              <a:t>Červenec </a:t>
            </a:r>
            <a:r>
              <a:rPr lang="cs-CZ" altLang="cs-CZ" dirty="0">
                <a:hlinkClick r:id="rId3"/>
              </a:rPr>
              <a:t>Grémium ministryně k SC</a:t>
            </a:r>
            <a:r>
              <a:rPr lang="cs-CZ" altLang="cs-CZ" dirty="0"/>
              <a:t>, </a:t>
            </a:r>
            <a:r>
              <a:rPr lang="cs-CZ" dirty="0"/>
              <a:t>21. 7. 2020  </a:t>
            </a:r>
            <a:endParaRPr lang="cs-CZ" alt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b="1" dirty="0"/>
              <a:t>Září 2020 </a:t>
            </a:r>
            <a:r>
              <a:rPr lang="cs-CZ" altLang="cs-CZ" dirty="0"/>
              <a:t> </a:t>
            </a:r>
            <a:r>
              <a:rPr lang="cs-CZ" altLang="cs-CZ" dirty="0">
                <a:hlinkClick r:id="rId4"/>
              </a:rPr>
              <a:t>Veletrh URBIS, </a:t>
            </a:r>
            <a:r>
              <a:rPr lang="cs-CZ" altLang="cs-CZ" dirty="0"/>
              <a:t>2.–3. 9. Brno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b="1" dirty="0"/>
              <a:t>Září 2020 </a:t>
            </a:r>
            <a:r>
              <a:rPr lang="cs-CZ" altLang="cs-CZ" dirty="0"/>
              <a:t>– </a:t>
            </a:r>
            <a:r>
              <a:rPr lang="cs-CZ" altLang="cs-CZ" u="sng" dirty="0">
                <a:solidFill>
                  <a:srgbClr val="00B050"/>
                </a:solidFill>
              </a:rPr>
              <a:t>Smart City v praxi</a:t>
            </a:r>
            <a:r>
              <a:rPr lang="cs-CZ" altLang="cs-CZ" dirty="0"/>
              <a:t>, 25. 9. Praha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b="1" dirty="0"/>
              <a:t>Říjen 2020</a:t>
            </a:r>
            <a:r>
              <a:rPr lang="cs-CZ" altLang="cs-CZ" dirty="0"/>
              <a:t> -  </a:t>
            </a:r>
            <a:r>
              <a:rPr lang="cs-CZ" altLang="cs-CZ" dirty="0">
                <a:hlinkClick r:id="rId5"/>
              </a:rPr>
              <a:t>Evropský týden města a regionů (MMR prezentace na </a:t>
            </a:r>
            <a:r>
              <a:rPr lang="cs-CZ" altLang="cs-CZ" dirty="0" err="1">
                <a:hlinkClick r:id="rId5"/>
              </a:rPr>
              <a:t>webináři</a:t>
            </a:r>
            <a:r>
              <a:rPr lang="cs-CZ" altLang="cs-CZ" dirty="0">
                <a:hlinkClick r:id="rId5"/>
              </a:rPr>
              <a:t> k SC)</a:t>
            </a:r>
            <a:r>
              <a:rPr lang="cs-CZ" altLang="cs-CZ" dirty="0"/>
              <a:t>, Brusel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b="1" dirty="0"/>
              <a:t>Listopad 2020</a:t>
            </a:r>
            <a:r>
              <a:rPr lang="cs-CZ" altLang="cs-CZ" dirty="0"/>
              <a:t>: </a:t>
            </a:r>
            <a:r>
              <a:rPr lang="en-US" altLang="cs-CZ" u="sng" dirty="0">
                <a:solidFill>
                  <a:schemeClr val="accent2"/>
                </a:solidFill>
              </a:rPr>
              <a:t>Smart City Expo World Congress</a:t>
            </a:r>
            <a:r>
              <a:rPr lang="cs-CZ" altLang="cs-CZ" dirty="0"/>
              <a:t>, 17.-19. 11.  Barcelona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cs-CZ" altLang="cs-CZ" dirty="0"/>
              <a:t>Možnost přihlášení se: </a:t>
            </a:r>
            <a:r>
              <a:rPr lang="cs-CZ" altLang="cs-CZ" dirty="0">
                <a:hlinkClick r:id="rId6"/>
              </a:rPr>
              <a:t>https://tschechien.ahk.de/cz/terminy/terminy-detail/smart-cities-cz</a:t>
            </a:r>
            <a:r>
              <a:rPr lang="cs-CZ" altLang="cs-CZ" dirty="0"/>
              <a:t> </a:t>
            </a:r>
          </a:p>
          <a:p>
            <a:endParaRPr lang="cs-CZ" altLang="cs-CZ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2"/>
          <p:cNvSpPr>
            <a:spLocks noGrp="1"/>
          </p:cNvSpPr>
          <p:nvPr>
            <p:ph type="title"/>
          </p:nvPr>
        </p:nvSpPr>
        <p:spPr bwMode="auto">
          <a:xfrm>
            <a:off x="1919288" y="1844680"/>
            <a:ext cx="8291512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cs-CZ" altLang="cs-CZ" dirty="0"/>
            </a:br>
            <a:r>
              <a:rPr lang="cs-CZ" altLang="cs-CZ" dirty="0"/>
              <a:t>Aktuální informace k dění </a:t>
            </a:r>
            <a:br>
              <a:rPr lang="cs-CZ" altLang="cs-CZ" dirty="0"/>
            </a:br>
            <a:r>
              <a:rPr lang="cs-CZ" altLang="cs-CZ" dirty="0"/>
              <a:t>v agendě Smart Cities </a:t>
            </a:r>
            <a:br>
              <a:rPr lang="cs-CZ" altLang="cs-CZ" dirty="0"/>
            </a:br>
            <a:r>
              <a:rPr lang="cs-CZ" altLang="cs-CZ" dirty="0"/>
              <a:t>ze strany MMR</a:t>
            </a:r>
            <a:br>
              <a:rPr lang="cs-CZ" altLang="cs-CZ" dirty="0"/>
            </a:br>
            <a:endParaRPr lang="cs-CZ" altLang="cs-CZ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dpis 2"/>
          <p:cNvSpPr>
            <a:spLocks noGrp="1"/>
          </p:cNvSpPr>
          <p:nvPr>
            <p:ph type="title"/>
          </p:nvPr>
        </p:nvSpPr>
        <p:spPr bwMode="auto">
          <a:xfrm>
            <a:off x="2207568" y="3140968"/>
            <a:ext cx="8291512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altLang="cs-CZ" sz="5400" dirty="0"/>
              <a:t>Různé</a:t>
            </a:r>
            <a:r>
              <a:rPr lang="cs-CZ" altLang="cs-CZ" dirty="0"/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2936"/>
            <a:ext cx="5225306" cy="252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42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dpis 2"/>
          <p:cNvSpPr>
            <a:spLocks noGrp="1"/>
          </p:cNvSpPr>
          <p:nvPr>
            <p:ph type="title"/>
          </p:nvPr>
        </p:nvSpPr>
        <p:spPr bwMode="auto">
          <a:xfrm>
            <a:off x="2207568" y="3140968"/>
            <a:ext cx="8291512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altLang="cs-CZ" sz="5400" dirty="0"/>
              <a:t>Závěr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02" y="4324368"/>
            <a:ext cx="5225306" cy="252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42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Nadpis 2"/>
          <p:cNvSpPr>
            <a:spLocks noGrp="1"/>
          </p:cNvSpPr>
          <p:nvPr>
            <p:ph type="title"/>
          </p:nvPr>
        </p:nvSpPr>
        <p:spPr bwMode="auto">
          <a:xfrm>
            <a:off x="4511680" y="549275"/>
            <a:ext cx="5688777" cy="865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cs-CZ" altLang="cs-CZ" dirty="0"/>
              <a:t>Aktuální stav – MMR    (1/2) 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91344" y="1556792"/>
            <a:ext cx="1148021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Projekty</a:t>
            </a:r>
            <a:r>
              <a:rPr lang="cs-CZ" sz="2400" dirty="0"/>
              <a:t>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5G</a:t>
            </a:r>
            <a:r>
              <a:rPr lang="cs-CZ" sz="2400" dirty="0"/>
              <a:t> (s MPO), </a:t>
            </a:r>
            <a:r>
              <a:rPr lang="cs-CZ" sz="2400" b="1" dirty="0"/>
              <a:t>Smart City </a:t>
            </a:r>
            <a:r>
              <a:rPr lang="cs-CZ" sz="2400" b="1" dirty="0" err="1"/>
              <a:t>Compass</a:t>
            </a:r>
            <a:r>
              <a:rPr lang="cs-CZ" sz="2400" b="1" dirty="0"/>
              <a:t> </a:t>
            </a:r>
            <a:r>
              <a:rPr lang="cs-CZ" sz="2400" dirty="0"/>
              <a:t>(ČVUT/UCEEB),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Nastavení financování chytrých řešení </a:t>
            </a:r>
            <a:r>
              <a:rPr lang="cs-CZ" sz="2400" dirty="0"/>
              <a:t>v ČR (podpořeno ze SRSP ve spolupráci s VNG a SMO ČR);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Smart </a:t>
            </a:r>
            <a:r>
              <a:rPr lang="cs-CZ" sz="2400" b="1" dirty="0" err="1"/>
              <a:t>Village</a:t>
            </a:r>
            <a:r>
              <a:rPr lang="cs-CZ" sz="2400" b="1" dirty="0"/>
              <a:t>/</a:t>
            </a:r>
            <a:r>
              <a:rPr lang="cs-CZ" sz="2400" dirty="0"/>
              <a:t>Chytrá města pro budoucnost – soutěž (Éta TAČR a NS MAS, na MMR oddělení venkova: projekt k metodice chytrého venkova) – projekt v realizaci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Plánované setkání s kraji </a:t>
            </a:r>
            <a:r>
              <a:rPr lang="cs-CZ" sz="2400" dirty="0"/>
              <a:t>– podzim 2020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Open </a:t>
            </a:r>
            <a:r>
              <a:rPr lang="cs-CZ" sz="2400" b="1" dirty="0" err="1"/>
              <a:t>Days</a:t>
            </a:r>
            <a:r>
              <a:rPr lang="cs-CZ" sz="2400" b="1" dirty="0"/>
              <a:t> / Evropský týden měst a regionů </a:t>
            </a:r>
            <a:r>
              <a:rPr lang="cs-CZ" sz="2400" dirty="0"/>
              <a:t>v Bruselu (říjen 2020)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sah 1"/>
          <p:cNvSpPr>
            <a:spLocks noGrp="1"/>
          </p:cNvSpPr>
          <p:nvPr>
            <p:ph idx="1"/>
          </p:nvPr>
        </p:nvSpPr>
        <p:spPr bwMode="auto">
          <a:xfrm>
            <a:off x="767408" y="1916832"/>
            <a:ext cx="11161240" cy="4924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Městská mobilita - </a:t>
            </a:r>
            <a:r>
              <a:rPr lang="cs-CZ" sz="2400" dirty="0"/>
              <a:t>příprava závěrečného setkání partnerů projektu </a:t>
            </a:r>
            <a:r>
              <a:rPr lang="cs-CZ" sz="2400" dirty="0" err="1"/>
              <a:t>Partnership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Urban Mobility („PUM“) v Bruselu (reálnější varianta </a:t>
            </a:r>
            <a:r>
              <a:rPr lang="cs-CZ" sz="2400" i="1" dirty="0" err="1"/>
              <a:t>webmeeting</a:t>
            </a:r>
            <a:r>
              <a:rPr lang="cs-CZ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Monitoring aktivit </a:t>
            </a:r>
            <a:r>
              <a:rPr lang="cs-CZ" sz="2400" b="1" dirty="0"/>
              <a:t>JPI Urban </a:t>
            </a:r>
            <a:r>
              <a:rPr lang="cs-CZ" sz="2400" b="1" dirty="0" err="1"/>
              <a:t>Europe</a:t>
            </a:r>
            <a:r>
              <a:rPr lang="cs-CZ" sz="2400" b="1" dirty="0"/>
              <a:t> </a:t>
            </a:r>
            <a:r>
              <a:rPr lang="cs-CZ" sz="2400" dirty="0"/>
              <a:t>(spolupráce navázána již 2018 v rámci PUM): např. </a:t>
            </a:r>
            <a:r>
              <a:rPr lang="en-US" sz="2400" i="1" dirty="0"/>
              <a:t>Horizon Europe Partnership </a:t>
            </a:r>
            <a:r>
              <a:rPr lang="en-US" sz="2400" dirty="0"/>
              <a:t>“Driving Urban Transitions Towards a Sustainable Future”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Spolupráce s organizací </a:t>
            </a:r>
            <a:r>
              <a:rPr lang="cs-CZ" sz="2400" b="1" dirty="0"/>
              <a:t>EUKN</a:t>
            </a:r>
            <a:r>
              <a:rPr lang="cs-CZ" sz="2400" dirty="0"/>
              <a:t>: příprava </a:t>
            </a:r>
            <a:r>
              <a:rPr lang="cs-CZ" sz="2400" dirty="0" err="1"/>
              <a:t>webináře</a:t>
            </a:r>
            <a:r>
              <a:rPr lang="cs-CZ" sz="2400" dirty="0"/>
              <a:t> pro ČR na zadané téma (post-COVID opatření pro města, inovativní </a:t>
            </a:r>
            <a:r>
              <a:rPr lang="cs-CZ" sz="2400" dirty="0" err="1"/>
              <a:t>zakázkování</a:t>
            </a:r>
            <a:r>
              <a:rPr lang="cs-CZ" sz="2400" dirty="0"/>
              <a:t> apod.)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Spolupráce </a:t>
            </a:r>
            <a:r>
              <a:rPr lang="cs-CZ" sz="2400" b="1" dirty="0"/>
              <a:t>na akčním plánu SRR 21+: </a:t>
            </a:r>
            <a:r>
              <a:rPr lang="cs-CZ" sz="2400" dirty="0"/>
              <a:t>opatření k zadávání </a:t>
            </a:r>
            <a:r>
              <a:rPr lang="cs-CZ" sz="2400" b="1" dirty="0"/>
              <a:t>veřejných zakázek, </a:t>
            </a:r>
            <a:r>
              <a:rPr lang="cs-CZ" sz="2400" b="1" dirty="0" err="1"/>
              <a:t>smart</a:t>
            </a:r>
            <a:r>
              <a:rPr lang="cs-CZ" sz="2400" b="1" dirty="0"/>
              <a:t> turismus, implementace </a:t>
            </a:r>
            <a:r>
              <a:rPr lang="cs-CZ" sz="2400" b="1" dirty="0" err="1"/>
              <a:t>smart</a:t>
            </a:r>
            <a:r>
              <a:rPr lang="cs-CZ" sz="2400" b="1" dirty="0"/>
              <a:t> řešení v území </a:t>
            </a:r>
            <a:r>
              <a:rPr lang="cs-CZ" sz="2400" dirty="0"/>
              <a:t>(podpora participace a kapacit na obcích)</a:t>
            </a:r>
          </a:p>
        </p:txBody>
      </p:sp>
      <p:sp>
        <p:nvSpPr>
          <p:cNvPr id="24579" name="Nadpis 2"/>
          <p:cNvSpPr>
            <a:spLocks noGrp="1"/>
          </p:cNvSpPr>
          <p:nvPr>
            <p:ph type="title"/>
          </p:nvPr>
        </p:nvSpPr>
        <p:spPr bwMode="auto">
          <a:xfrm>
            <a:off x="4511680" y="549275"/>
            <a:ext cx="5688777" cy="865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cs-CZ" altLang="cs-CZ" dirty="0"/>
              <a:t>Aktuální stav – MMR        2/2</a:t>
            </a:r>
          </a:p>
        </p:txBody>
      </p:sp>
    </p:spTree>
    <p:extLst>
      <p:ext uri="{BB962C8B-B14F-4D97-AF65-F5344CB8AC3E}">
        <p14:creationId xmlns:p14="http://schemas.microsoft.com/office/powerpoint/2010/main" val="3983505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sah 1"/>
          <p:cNvSpPr>
            <a:spLocks noGrp="1"/>
          </p:cNvSpPr>
          <p:nvPr>
            <p:ph idx="1"/>
          </p:nvPr>
        </p:nvSpPr>
        <p:spPr bwMode="auto">
          <a:xfrm>
            <a:off x="767408" y="1916832"/>
            <a:ext cx="11161240" cy="47089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60363" lvl="0" indent="-360363" defTabSz="900000" eaLnBrk="1" fontAlgn="auto" hangingPunct="1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cs-CZ" sz="2400" b="1" dirty="0">
                <a:latin typeface="Calibri"/>
                <a:cs typeface="+mn-cs"/>
              </a:rPr>
              <a:t>Realizátor</a:t>
            </a:r>
            <a:r>
              <a:rPr lang="cs-CZ" sz="2400" dirty="0">
                <a:latin typeface="Calibri"/>
                <a:cs typeface="+mn-cs"/>
              </a:rPr>
              <a:t>: MMR, nositel projektu Odbor regionální politiky, spolupráce MPO</a:t>
            </a:r>
          </a:p>
          <a:p>
            <a:pPr marL="360363" lvl="0" indent="-360363" defTabSz="900000" eaLnBrk="1" fontAlgn="auto" hangingPunct="1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cs-CZ" sz="2400" b="1" dirty="0">
                <a:latin typeface="Calibri"/>
                <a:cs typeface="+mn-cs"/>
              </a:rPr>
              <a:t>Doba realizace</a:t>
            </a:r>
            <a:r>
              <a:rPr lang="cs-CZ" sz="2400" dirty="0">
                <a:latin typeface="Calibri"/>
                <a:cs typeface="+mn-cs"/>
              </a:rPr>
              <a:t>: 1. 3. 2020 – 31. 3. 2022 - 25 měsíců</a:t>
            </a:r>
          </a:p>
          <a:p>
            <a:pPr marL="360363" lvl="0" indent="-360363" defTabSz="900000" eaLnBrk="1" fontAlgn="auto" hangingPunct="1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cs-CZ" sz="2400" b="1" dirty="0">
                <a:latin typeface="Calibri"/>
                <a:cs typeface="+mn-cs"/>
              </a:rPr>
              <a:t>Strategické ukotvení:</a:t>
            </a:r>
            <a:r>
              <a:rPr lang="cs-CZ" sz="2400" dirty="0">
                <a:latin typeface="Calibri"/>
                <a:cs typeface="+mn-cs"/>
              </a:rPr>
              <a:t> Implementace a rozvoj sítí 5G v České republice, Cesta k digitální ekonomice; Digitální Česko 2030; Hospodářská strategie ČR 2020-2030; Strategie regionálního rozvoje 2021+</a:t>
            </a:r>
          </a:p>
          <a:p>
            <a:pPr marL="360363" lvl="0" indent="-360363" defTabSz="900000" eaLnBrk="1" fontAlgn="auto" hangingPunct="1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cs-CZ" sz="2400" b="1" dirty="0">
                <a:latin typeface="Calibri"/>
                <a:cs typeface="+mn-cs"/>
              </a:rPr>
              <a:t>Financování:</a:t>
            </a:r>
            <a:r>
              <a:rPr lang="cs-CZ" sz="2400" dirty="0">
                <a:latin typeface="Calibri"/>
                <a:cs typeface="+mn-cs"/>
              </a:rPr>
              <a:t> z OP TP, návaznost na další budoucí programové období</a:t>
            </a:r>
          </a:p>
          <a:p>
            <a:pPr marL="360363" lvl="0" indent="-360363" defTabSz="900000" eaLnBrk="1" fontAlgn="auto" hangingPunct="1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cs-CZ" sz="2400" b="1" dirty="0">
                <a:latin typeface="Calibri"/>
                <a:cs typeface="+mn-cs"/>
              </a:rPr>
              <a:t>Plánované náklady projektu:</a:t>
            </a:r>
            <a:r>
              <a:rPr lang="cs-CZ" sz="2400" dirty="0">
                <a:latin typeface="Calibri"/>
                <a:cs typeface="+mn-cs"/>
              </a:rPr>
              <a:t> cca 17 mil. Kč.</a:t>
            </a:r>
          </a:p>
          <a:p>
            <a:pPr marL="360363" lvl="0" indent="-360363" defTabSz="900000" eaLnBrk="1" fontAlgn="auto" hangingPunct="1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cs-CZ" sz="2400" b="1" dirty="0">
                <a:latin typeface="Calibri"/>
                <a:cs typeface="+mn-cs"/>
              </a:rPr>
              <a:t>Výstup projektu</a:t>
            </a:r>
            <a:r>
              <a:rPr lang="cs-CZ" sz="2400" dirty="0">
                <a:latin typeface="Calibri"/>
                <a:cs typeface="+mn-cs"/>
              </a:rPr>
              <a:t>: – metodický postup implementace 5G</a:t>
            </a:r>
          </a:p>
          <a:p>
            <a:pPr marL="360363" lvl="0" indent="-360363" defTabSz="900000" eaLnBrk="1" fontAlgn="auto" hangingPunct="1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cs-CZ" sz="2400" b="1" dirty="0">
                <a:latin typeface="Calibri"/>
                <a:cs typeface="+mn-cs"/>
              </a:rPr>
              <a:t>Cílová skupina:</a:t>
            </a:r>
            <a:r>
              <a:rPr lang="cs-CZ" sz="2400" dirty="0">
                <a:latin typeface="Calibri"/>
                <a:cs typeface="+mn-cs"/>
              </a:rPr>
              <a:t> partneři a účastníci zapojení do akcí ESIF, pracovních skupin, seminářů, konferencí apod</a:t>
            </a:r>
            <a:r>
              <a:rPr lang="cs-CZ" sz="2400" dirty="0">
                <a:solidFill>
                  <a:srgbClr val="004B8D"/>
                </a:solidFill>
                <a:latin typeface="Calibri"/>
                <a:cs typeface="+mn-cs"/>
              </a:rPr>
              <a:t>.</a:t>
            </a:r>
          </a:p>
        </p:txBody>
      </p:sp>
      <p:sp>
        <p:nvSpPr>
          <p:cNvPr id="24579" name="Nadpis 2"/>
          <p:cNvSpPr>
            <a:spLocks noGrp="1"/>
          </p:cNvSpPr>
          <p:nvPr>
            <p:ph type="title"/>
          </p:nvPr>
        </p:nvSpPr>
        <p:spPr bwMode="auto">
          <a:xfrm>
            <a:off x="2567608" y="549274"/>
            <a:ext cx="7632849" cy="11515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altLang="cs-CZ" dirty="0"/>
              <a:t>Projekt </a:t>
            </a:r>
            <a:br>
              <a:rPr lang="cs-CZ" altLang="cs-CZ" dirty="0"/>
            </a:br>
            <a:r>
              <a:rPr lang="cs-CZ" altLang="cs-CZ" dirty="0"/>
              <a:t>Podpora 5G sítí v oblasti Smart </a:t>
            </a:r>
            <a:r>
              <a:rPr lang="cs-CZ" altLang="cs-CZ" dirty="0" err="1"/>
              <a:t>Cities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00625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17D815_Královéhradecký kraj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MR_sablona_1024x768_v1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C-prezentace CZ (2)">
  <a:themeElements>
    <a:clrScheme name="TC-prezentace CZ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C-prezentace CZ (2)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C-prezentace CZ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-prezentace CZ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-prezentace CZ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-prezentace CZ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-prezentace CZ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-prezentace CZ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-prezentace CZ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-prezentace CZ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-prezentace CZ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-prezentace CZ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-prezentace CZ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-prezentace CZ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117D815_Královéhradecký kraj</Template>
  <TotalTime>20230</TotalTime>
  <Words>4401</Words>
  <Application>Microsoft Office PowerPoint</Application>
  <PresentationFormat>Widescreen</PresentationFormat>
  <Paragraphs>551</Paragraphs>
  <Slides>61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61</vt:i4>
      </vt:variant>
    </vt:vector>
  </HeadingPairs>
  <TitlesOfParts>
    <vt:vector size="77" baseType="lpstr">
      <vt:lpstr>Arial</vt:lpstr>
      <vt:lpstr>Calibri</vt:lpstr>
      <vt:lpstr>Corbel</vt:lpstr>
      <vt:lpstr>Source Sans Pro</vt:lpstr>
      <vt:lpstr>Source Sans Pro Black</vt:lpstr>
      <vt:lpstr>Source Sans Pro Light</vt:lpstr>
      <vt:lpstr>Source Sans Pro SemiBold</vt:lpstr>
      <vt:lpstr>Source Serif Pro</vt:lpstr>
      <vt:lpstr>Source Serif Pro Light</vt:lpstr>
      <vt:lpstr>Verdana</vt:lpstr>
      <vt:lpstr>Wingdings</vt:lpstr>
      <vt:lpstr>117D815_Královéhradecký kraj</vt:lpstr>
      <vt:lpstr>MMR_sablona_1024x768_v1</vt:lpstr>
      <vt:lpstr>TC-prezentace CZ (2)</vt:lpstr>
      <vt:lpstr>Thème Office</vt:lpstr>
      <vt:lpstr>1_Thème Office</vt:lpstr>
      <vt:lpstr>18. jednání Pracovní skupiny  pro Smart Cities</vt:lpstr>
      <vt:lpstr>Zahájení jednání </vt:lpstr>
      <vt:lpstr>Program</vt:lpstr>
      <vt:lpstr>Kontrola stavu plnění úkolů</vt:lpstr>
      <vt:lpstr>Kontrola stavu plnění úkolů  ze 17. jednání PS pro SC  </vt:lpstr>
      <vt:lpstr> Aktuální informace k dění  v agendě Smart Cities  ze strany MMR </vt:lpstr>
      <vt:lpstr>Aktuální stav – MMR    (1/2)  </vt:lpstr>
      <vt:lpstr>Aktuální stav – MMR        2/2</vt:lpstr>
      <vt:lpstr>Projekt  Podpora 5G sítí v oblasti Smart Cities</vt:lpstr>
      <vt:lpstr>Kontext projektu 5 G – ukotvení ve strategickém rámci</vt:lpstr>
      <vt:lpstr>Aktivity projektu</vt:lpstr>
      <vt:lpstr>Zapojená města</vt:lpstr>
      <vt:lpstr>AKTUALIZACE  LIPSKÉ CHARTY (1)</vt:lpstr>
      <vt:lpstr>AKTUALIZACE  LIPSKÉ CHARTY (2) </vt:lpstr>
      <vt:lpstr>1.  Zelená dohoda pro Evropu - chystaná výzva k podávání návrhů projektů v programu Horizont 2020  Ing. Veronika Korittová  Technologické centrum AV ČR </vt:lpstr>
      <vt:lpstr>Zelená dohoda pro Evropu (EGD) – chystaná výzva k podávání návrhů projektů v programu Horizont 2020 </vt:lpstr>
      <vt:lpstr> Politická východiska</vt:lpstr>
      <vt:lpstr>Zelená dohoda pro Evropu</vt:lpstr>
      <vt:lpstr>Základní prvky EGD</vt:lpstr>
      <vt:lpstr>Struktura chystané výzvy EGD</vt:lpstr>
      <vt:lpstr>Veřejná konzultace k výzvě (skončila 3. 6. 2020): https://ec.europa.eu/info/research-and-innovation/strategy/european-green-deal/call_en</vt:lpstr>
      <vt:lpstr>Časový rozvrh</vt:lpstr>
      <vt:lpstr>Oblast 1: Nárůst ambicí v oblasti klimatu (1) (NCP pro životní prostředí Jana Čejková)</vt:lpstr>
      <vt:lpstr>Oblast 1: Nárůst ambicí v oblasti klimatu (2)</vt:lpstr>
      <vt:lpstr>Oblast 1: Nárůst ambicí v oblasti klimatu (3)</vt:lpstr>
      <vt:lpstr>Oblast 4: Budovy energeticky účinné      a úsporné z hlediska zdrojů (1)</vt:lpstr>
      <vt:lpstr>Oblast 4: Budovy energeticky účinné      a úsporné z hlediska zdrojů (2)</vt:lpstr>
      <vt:lpstr>Oblast 4: Budovy energeticky účinné      a úsporné z hlediska zdrojů (3)</vt:lpstr>
      <vt:lpstr>Oblast 5: Udržitelná a chytrá mobilita (1)</vt:lpstr>
      <vt:lpstr>Oblast 5: Udržitelná a chytrá mobilita (2)</vt:lpstr>
      <vt:lpstr>Zdroje informací</vt:lpstr>
      <vt:lpstr>2. EUROPEAN CITY FACILITY  - informace k možnostem získání dotace prostřednictvím projektu EUCF   Jan Pejter, Vlasta Švejnohová Enviros, s.r.o.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Vize a jak ji naplnit</vt:lpstr>
      <vt:lpstr> Principy koncepce </vt:lpstr>
      <vt:lpstr> Principy koncepce </vt:lpstr>
      <vt:lpstr>Struktura koncepce</vt:lpstr>
      <vt:lpstr>Zastřešující oblast</vt:lpstr>
      <vt:lpstr>Druhý pilíř - ekonomika</vt:lpstr>
      <vt:lpstr>Třetí pilíř – životní prostředí</vt:lpstr>
      <vt:lpstr>Struktura „karet“</vt:lpstr>
      <vt:lpstr>PowerPoint Presentation</vt:lpstr>
      <vt:lpstr>Koncepce SC: DISKUSE  1. Jaké téma považujete za nejdůležitější? Je potřeba některou z oblastí zdůraznit?  </vt:lpstr>
      <vt:lpstr>Informace o pořádaných akcích      </vt:lpstr>
      <vt:lpstr>Různé </vt:lpstr>
      <vt:lpstr>Závěr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Udržovací práce  na „Kapli Svatých andělů strážných v Říkově evidenční č. 117D815000798</dc:title>
  <dc:creator>uzivatel</dc:creator>
  <cp:lastModifiedBy>Ondřej Daněk</cp:lastModifiedBy>
  <cp:revision>647</cp:revision>
  <cp:lastPrinted>2020-01-22T08:34:39Z</cp:lastPrinted>
  <dcterms:created xsi:type="dcterms:W3CDTF">2014-06-24T06:46:08Z</dcterms:created>
  <dcterms:modified xsi:type="dcterms:W3CDTF">2020-06-25T10:21:43Z</dcterms:modified>
</cp:coreProperties>
</file>