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13" r:id="rId2"/>
    <p:sldId id="468" r:id="rId3"/>
    <p:sldId id="469" r:id="rId4"/>
    <p:sldId id="472" r:id="rId5"/>
    <p:sldId id="470" r:id="rId6"/>
    <p:sldId id="473" r:id="rId7"/>
    <p:sldId id="474" r:id="rId8"/>
    <p:sldId id="475" r:id="rId9"/>
    <p:sldId id="477" r:id="rId10"/>
    <p:sldId id="471" r:id="rId1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C0C0C0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9" autoAdjust="0"/>
    <p:restoredTop sz="82051" autoAdjust="0"/>
  </p:normalViewPr>
  <p:slideViewPr>
    <p:cSldViewPr snapToGrid="0">
      <p:cViewPr varScale="1">
        <p:scale>
          <a:sx n="59" d="100"/>
          <a:sy n="59" d="100"/>
        </p:scale>
        <p:origin x="34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DC7B5-78D9-484B-B022-37C190CE01B9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9CCA6-7B47-4773-94FD-CF1B0EA883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811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2A4A3-BC36-4F5E-BC3A-FB70FD319F29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0CA2F-4861-4D39-B1D3-5654CD3F2B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9463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0CA2F-4861-4D39-B1D3-5654CD3F2BA2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F461AF-B746-4D36-8202-17EE683D5B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078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0CA2F-4861-4D39-B1D3-5654CD3F2BA2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15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0CA2F-4861-4D39-B1D3-5654CD3F2BA2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813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0CA2F-4861-4D39-B1D3-5654CD3F2BA2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96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0CA2F-4861-4D39-B1D3-5654CD3F2BA2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409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0CA2F-4861-4D39-B1D3-5654CD3F2BA2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17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0CA2F-4861-4D39-B1D3-5654CD3F2BA2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794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0CA2F-4861-4D39-B1D3-5654CD3F2BA2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838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0CA2F-4861-4D39-B1D3-5654CD3F2BA2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331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0CA2F-4861-4D39-B1D3-5654CD3F2BA2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31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40149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>
                    <a:lumMod val="50000"/>
                  </a:schemeClr>
                </a:solidFill>
                <a:latin typeface="Junicode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6191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lze upravit styl předlohy.</a:t>
            </a:r>
          </a:p>
        </p:txBody>
      </p:sp>
      <p:pic>
        <p:nvPicPr>
          <p:cNvPr id="6" name="Obrázek 5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9346" y="971650"/>
            <a:ext cx="6093307" cy="486656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F6CF57-F557-45E6-A917-ADD13B4EE3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39055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B0E73C-6067-4957-BA09-52C359C1BA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4459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EF6FF1-3BE3-4D7B-911A-BDB342C7F7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44593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1953" y="0"/>
            <a:ext cx="3932237" cy="1600200"/>
          </a:xfrm>
          <a:solidFill>
            <a:schemeClr val="bg1">
              <a:lumMod val="85000"/>
            </a:schemeClr>
          </a:solidFill>
        </p:spPr>
        <p:txBody>
          <a:bodyPr anchor="b"/>
          <a:lstStyle>
            <a:lvl1pPr>
              <a:defRPr sz="3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1953" y="1616243"/>
            <a:ext cx="3932237" cy="38115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8" name="Obrázek 7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5924" y="6250861"/>
            <a:ext cx="2791194" cy="222925"/>
          </a:xfrm>
          <a:prstGeom prst="rect">
            <a:avLst/>
          </a:prstGeom>
        </p:spPr>
      </p:pic>
      <p:sp>
        <p:nvSpPr>
          <p:cNvPr id="9" name="TextBox 4">
            <a:extLst>
              <a:ext uri="{FF2B5EF4-FFF2-40B4-BE49-F238E27FC236}">
                <a16:creationId xmlns:a16="http://schemas.microsoft.com/office/drawing/2014/main" id="{6CC5FDD2-13BD-423E-B94B-ECF75B804217}"/>
              </a:ext>
            </a:extLst>
          </p:cNvPr>
          <p:cNvSpPr txBox="1"/>
          <p:nvPr userDrawn="1"/>
        </p:nvSpPr>
        <p:spPr>
          <a:xfrm>
            <a:off x="601527" y="6223824"/>
            <a:ext cx="31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am Thin" charset="0"/>
                <a:ea typeface="Gilam Thin" charset="0"/>
                <a:cs typeface="Gilam Thin" charset="0"/>
              </a:rPr>
              <a:t>CHRÁNÍME VÁŠ ÚSPĚCH</a:t>
            </a:r>
            <a:endParaRPr kumimoji="0" sz="12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ilam Thin" charset="0"/>
              <a:ea typeface="Gilam Thin" charset="0"/>
              <a:cs typeface="Gilam Thin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CAB351-AA57-4C23-91DB-5300A321C6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08317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EED851-61B3-487F-89F5-9956D7EEDF4E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31DE25-9B52-4288-8996-89787D8ECB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93486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EED851-61B3-487F-89F5-9956D7EEDF4E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31DE25-9B52-4288-8996-89787D8ECB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296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EED851-61B3-487F-89F5-9956D7EEDF4E}" type="datetimeFigureOut">
              <a:rPr lang="cs-CZ" smtClean="0"/>
              <a:pPr/>
              <a:t>08.10.2020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31DE25-9B52-4288-8996-89787D8ECB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21219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Junicode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6CC5FDD2-13BD-423E-B94B-ECF75B804217}"/>
              </a:ext>
            </a:extLst>
          </p:cNvPr>
          <p:cNvSpPr txBox="1"/>
          <p:nvPr userDrawn="1"/>
        </p:nvSpPr>
        <p:spPr>
          <a:xfrm>
            <a:off x="601527" y="6212367"/>
            <a:ext cx="31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am Thin" charset="0"/>
                <a:ea typeface="Gilam Thin" charset="0"/>
                <a:cs typeface="Gilam Thin" charset="0"/>
              </a:rPr>
              <a:t>CHRÁNÍME VÁŠ ÚSPĚCH</a:t>
            </a:r>
            <a:endParaRPr kumimoji="0" sz="12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ilam Thin" charset="0"/>
              <a:ea typeface="Gilam Thin" charset="0"/>
              <a:cs typeface="Gilam Thin" charset="0"/>
            </a:endParaRPr>
          </a:p>
        </p:txBody>
      </p:sp>
      <p:pic>
        <p:nvPicPr>
          <p:cNvPr id="6" name="Obrázek 5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5924" y="6250861"/>
            <a:ext cx="2791194" cy="222925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AF44A5-FB2C-40E1-BA56-897A37BC3D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83569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A59AE79-E7C5-4047-9DBF-CEB115CE5E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F08E6D3-A57B-47ED-A53F-8AFEB0E961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EDC45B6-B000-4C80-A9DD-08860A8788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Junicode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0252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6CC5FDD2-13BD-423E-B94B-ECF75B804217}"/>
              </a:ext>
            </a:extLst>
          </p:cNvPr>
          <p:cNvSpPr txBox="1"/>
          <p:nvPr userDrawn="1"/>
        </p:nvSpPr>
        <p:spPr>
          <a:xfrm>
            <a:off x="601527" y="6212367"/>
            <a:ext cx="31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am Thin" charset="0"/>
                <a:ea typeface="Gilam Thin" charset="0"/>
                <a:cs typeface="Gilam Thin" charset="0"/>
              </a:rPr>
              <a:t>CHRÁNÍME VÁŠ ÚSPĚCH</a:t>
            </a:r>
            <a:endParaRPr kumimoji="0" sz="12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ilam Thin" charset="0"/>
              <a:ea typeface="Gilam Thin" charset="0"/>
              <a:cs typeface="Gilam Thin" charset="0"/>
            </a:endParaRPr>
          </a:p>
        </p:txBody>
      </p:sp>
      <p:pic>
        <p:nvPicPr>
          <p:cNvPr id="6" name="Obrázek 5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5924" y="6250861"/>
            <a:ext cx="2791194" cy="222925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D8A3EB-66F6-4CBF-8F75-FC5818A638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81276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2547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415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6CC5FDD2-13BD-423E-B94B-ECF75B804217}"/>
              </a:ext>
            </a:extLst>
          </p:cNvPr>
          <p:cNvSpPr txBox="1"/>
          <p:nvPr userDrawn="1"/>
        </p:nvSpPr>
        <p:spPr>
          <a:xfrm>
            <a:off x="601527" y="6212367"/>
            <a:ext cx="31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am Thin" charset="0"/>
                <a:ea typeface="Gilam Thin" charset="0"/>
                <a:cs typeface="Gilam Thin" charset="0"/>
              </a:rPr>
              <a:t>CHRÁNÍME VÁŠ ÚSPĚCH</a:t>
            </a:r>
            <a:endParaRPr kumimoji="0" sz="12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ilam Thin" charset="0"/>
              <a:ea typeface="Gilam Thin" charset="0"/>
              <a:cs typeface="Gilam Thin" charset="0"/>
            </a:endParaRPr>
          </a:p>
        </p:txBody>
      </p:sp>
      <p:pic>
        <p:nvPicPr>
          <p:cNvPr id="7" name="Obrázek 6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5924" y="6250861"/>
            <a:ext cx="2791194" cy="222925"/>
          </a:xfrm>
          <a:prstGeom prst="rect">
            <a:avLst/>
          </a:prstGeom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3A7DB3-79F9-4300-A756-29C6021CEF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48243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0216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1820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6CC5FDD2-13BD-423E-B94B-ECF75B804217}"/>
              </a:ext>
            </a:extLst>
          </p:cNvPr>
          <p:cNvSpPr txBox="1"/>
          <p:nvPr userDrawn="1"/>
        </p:nvSpPr>
        <p:spPr>
          <a:xfrm>
            <a:off x="601527" y="6212367"/>
            <a:ext cx="31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am Thin" charset="0"/>
                <a:ea typeface="Gilam Thin" charset="0"/>
                <a:cs typeface="Gilam Thin" charset="0"/>
              </a:rPr>
              <a:t>CHRÁNÍME VÁŠ ÚSPĚCH</a:t>
            </a:r>
            <a:endParaRPr kumimoji="0" sz="12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ilam Thin" charset="0"/>
              <a:ea typeface="Gilam Thin" charset="0"/>
              <a:cs typeface="Gilam Thin" charset="0"/>
            </a:endParaRPr>
          </a:p>
        </p:txBody>
      </p:sp>
      <p:pic>
        <p:nvPicPr>
          <p:cNvPr id="9" name="Obrázek 8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5924" y="6250861"/>
            <a:ext cx="2791194" cy="222925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C0A2AFE4-D689-493C-B01F-EF5371CDD9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18031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Junicode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6CC5FDD2-13BD-423E-B94B-ECF75B804217}"/>
              </a:ext>
            </a:extLst>
          </p:cNvPr>
          <p:cNvSpPr txBox="1"/>
          <p:nvPr userDrawn="1"/>
        </p:nvSpPr>
        <p:spPr>
          <a:xfrm>
            <a:off x="601527" y="6212367"/>
            <a:ext cx="31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am Thin" charset="0"/>
                <a:ea typeface="Gilam Thin" charset="0"/>
                <a:cs typeface="Gilam Thin" charset="0"/>
              </a:rPr>
              <a:t>CHRÁNÍME VÁŠ ÚSPĚCH</a:t>
            </a:r>
            <a:endParaRPr kumimoji="0" sz="12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ilam Thin" charset="0"/>
              <a:ea typeface="Gilam Thin" charset="0"/>
              <a:cs typeface="Gilam Thin" charset="0"/>
            </a:endParaRPr>
          </a:p>
        </p:txBody>
      </p:sp>
      <p:pic>
        <p:nvPicPr>
          <p:cNvPr id="5" name="Obrázek 4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5924" y="6250861"/>
            <a:ext cx="2791194" cy="222925"/>
          </a:xfrm>
          <a:prstGeom prst="rect">
            <a:avLst/>
          </a:prstGeom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942DB7-4E33-4868-A6A6-802844437F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935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49705" y="365125"/>
            <a:ext cx="1070409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7621" y="1801562"/>
            <a:ext cx="10728157" cy="3773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cxnSp>
        <p:nvCxnSpPr>
          <p:cNvPr id="9" name="Přímá spojovací čára 8"/>
          <p:cNvCxnSpPr/>
          <p:nvPr userDrawn="1"/>
        </p:nvCxnSpPr>
        <p:spPr>
          <a:xfrm>
            <a:off x="577516" y="6031832"/>
            <a:ext cx="107802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25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63" r:id="rId11"/>
    <p:sldLayoutId id="2147483656" r:id="rId12"/>
    <p:sldLayoutId id="2147483657" r:id="rId13"/>
    <p:sldLayoutId id="2147483658" r:id="rId14"/>
    <p:sldLayoutId id="2147483659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>
              <a:lumMod val="50000"/>
            </a:schemeClr>
          </a:solidFill>
          <a:latin typeface="Junicode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F3C10-50CD-4C63-8EFA-2533A69D8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7067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může nový stavební zákon ovlivnit budoucnost země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dirty="0"/>
            </a:b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7D3C99-530E-4584-B3C1-C961BE262C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Lukáš Kovanda, hlavní ekonom</a:t>
            </a:r>
          </a:p>
          <a:p>
            <a:r>
              <a:rPr lang="cs-CZ" dirty="0"/>
              <a:t>člen Národní ekonomické rady vlády</a:t>
            </a:r>
          </a:p>
        </p:txBody>
      </p:sp>
    </p:spTree>
    <p:extLst>
      <p:ext uri="{BB962C8B-B14F-4D97-AF65-F5344CB8AC3E}">
        <p14:creationId xmlns:p14="http://schemas.microsoft.com/office/powerpoint/2010/main" val="1801395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F31DB-07FF-4DC9-892D-3AD6933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787524"/>
            <a:ext cx="10162902" cy="2941229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/>
              <a:t>lukas.kovanda@trinitybank.cz</a:t>
            </a:r>
          </a:p>
        </p:txBody>
      </p:sp>
    </p:spTree>
    <p:extLst>
      <p:ext uri="{BB962C8B-B14F-4D97-AF65-F5344CB8AC3E}">
        <p14:creationId xmlns:p14="http://schemas.microsoft.com/office/powerpoint/2010/main" val="170930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F31DB-07FF-4DC9-892D-3AD6933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265" y="1787525"/>
            <a:ext cx="6476809" cy="2703195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Nový stavební zákon v inženýrském stavitelství: </a:t>
            </a:r>
            <a:br>
              <a:rPr lang="cs-CZ" sz="3600" b="1" dirty="0"/>
            </a:br>
            <a:br>
              <a:rPr lang="cs-CZ" sz="3600" b="1" dirty="0"/>
            </a:br>
            <a:r>
              <a:rPr lang="cs-CZ" sz="3600" b="1" dirty="0"/>
              <a:t>Hustší síť kvalitnějších silnic a dálnic</a:t>
            </a:r>
          </a:p>
        </p:txBody>
      </p:sp>
    </p:spTree>
    <p:extLst>
      <p:ext uri="{BB962C8B-B14F-4D97-AF65-F5344CB8AC3E}">
        <p14:creationId xmlns:p14="http://schemas.microsoft.com/office/powerpoint/2010/main" val="36926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F31DB-07FF-4DC9-892D-3AD6933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265" y="1787525"/>
            <a:ext cx="6116855" cy="2703195"/>
          </a:xfrm>
        </p:spPr>
        <p:txBody>
          <a:bodyPr>
            <a:normAutofit/>
          </a:bodyPr>
          <a:lstStyle/>
          <a:p>
            <a:pPr algn="ctr"/>
            <a:endParaRPr lang="cs-CZ" sz="6000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18C340-E87A-451E-B285-EF755285981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225039" y="1028927"/>
            <a:ext cx="7741921" cy="480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08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F31DB-07FF-4DC9-892D-3AD6933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265" y="1787525"/>
            <a:ext cx="6116855" cy="2703195"/>
          </a:xfrm>
        </p:spPr>
        <p:txBody>
          <a:bodyPr>
            <a:normAutofit/>
          </a:bodyPr>
          <a:lstStyle/>
          <a:p>
            <a:pPr algn="ctr"/>
            <a:endParaRPr lang="cs-CZ" sz="6000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18C340-E87A-451E-B285-EF755285981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225039" y="1028927"/>
            <a:ext cx="7741921" cy="4800146"/>
          </a:xfrm>
          <a:prstGeom prst="rect">
            <a:avLst/>
          </a:prstGeom>
        </p:spPr>
      </p:pic>
      <p:pic>
        <p:nvPicPr>
          <p:cNvPr id="5" name="Obrázek 4" descr="Obrázek">
            <a:extLst>
              <a:ext uri="{FF2B5EF4-FFF2-40B4-BE49-F238E27FC236}">
                <a16:creationId xmlns:a16="http://schemas.microsoft.com/office/drawing/2014/main" id="{A8249520-5DBA-4CB6-9179-563965A0A56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39" y="1028926"/>
            <a:ext cx="7741920" cy="4800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7237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F31DB-07FF-4DC9-892D-3AD6933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699" y="572680"/>
            <a:ext cx="10526295" cy="325473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cs-CZ" sz="3200" b="1" dirty="0"/>
              <a:t>Index kvality silnic (Světové ekonomické fórum):</a:t>
            </a:r>
            <a:br>
              <a:rPr lang="cs-CZ" sz="3200" b="1" dirty="0"/>
            </a:br>
            <a:br>
              <a:rPr lang="cs-CZ" sz="3200" b="1" dirty="0"/>
            </a:br>
            <a:r>
              <a:rPr lang="cs-CZ" sz="3200" b="1" dirty="0"/>
              <a:t>Česko	3,6 (2010) </a:t>
            </a:r>
            <a:r>
              <a:rPr lang="en-US" sz="3200" b="1" dirty="0"/>
              <a:t>&gt;&gt; </a:t>
            </a:r>
            <a:r>
              <a:rPr lang="cs-CZ" sz="3200" b="1" dirty="0"/>
              <a:t>3,9 (2019) </a:t>
            </a:r>
            <a:br>
              <a:rPr lang="cs-CZ" sz="3200" b="1" dirty="0"/>
            </a:br>
            <a:r>
              <a:rPr lang="cs-CZ" sz="3200" b="1" dirty="0"/>
              <a:t>Polsko	2,6 (2010) </a:t>
            </a:r>
            <a:r>
              <a:rPr lang="en-US" sz="3200" b="1" dirty="0"/>
              <a:t>&gt;&gt; &gt;&gt; &gt;&gt;</a:t>
            </a:r>
            <a:r>
              <a:rPr lang="cs-CZ" sz="3200" b="1" dirty="0"/>
              <a:t> 4,3 (2019)</a:t>
            </a:r>
          </a:p>
        </p:txBody>
      </p:sp>
    </p:spTree>
    <p:extLst>
      <p:ext uri="{BB962C8B-B14F-4D97-AF65-F5344CB8AC3E}">
        <p14:creationId xmlns:p14="http://schemas.microsoft.com/office/powerpoint/2010/main" val="3625775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F31DB-07FF-4DC9-892D-3AD6933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265" y="1787525"/>
            <a:ext cx="6476809" cy="2703195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Nový stavební zákon v pozemním stavitelství:</a:t>
            </a:r>
            <a:br>
              <a:rPr lang="cs-CZ" sz="3600" b="1" dirty="0"/>
            </a:br>
            <a:br>
              <a:rPr lang="cs-CZ" sz="3600" b="1" dirty="0"/>
            </a:br>
            <a:r>
              <a:rPr lang="cs-CZ" sz="3600" b="1" dirty="0"/>
              <a:t> Dostupnější bydlení (nejen) pro mladé</a:t>
            </a:r>
          </a:p>
        </p:txBody>
      </p:sp>
    </p:spTree>
    <p:extLst>
      <p:ext uri="{BB962C8B-B14F-4D97-AF65-F5344CB8AC3E}">
        <p14:creationId xmlns:p14="http://schemas.microsoft.com/office/powerpoint/2010/main" val="3338605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F31DB-07FF-4DC9-892D-3AD6933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265" y="1787525"/>
            <a:ext cx="6116855" cy="2703195"/>
          </a:xfrm>
        </p:spPr>
        <p:txBody>
          <a:bodyPr>
            <a:normAutofit/>
          </a:bodyPr>
          <a:lstStyle/>
          <a:p>
            <a:pPr algn="ctr"/>
            <a:endParaRPr lang="cs-CZ" sz="6000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18C340-E87A-451E-B285-EF755285981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225039" y="1028927"/>
            <a:ext cx="7741921" cy="480014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2992533-FA9B-43A5-B3C2-1306151161E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38" y="1028926"/>
            <a:ext cx="7741921" cy="4800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0709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F31DB-07FF-4DC9-892D-3AD6933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265" y="1787525"/>
            <a:ext cx="6116855" cy="2703195"/>
          </a:xfrm>
        </p:spPr>
        <p:txBody>
          <a:bodyPr>
            <a:normAutofit/>
          </a:bodyPr>
          <a:lstStyle/>
          <a:p>
            <a:pPr algn="ctr"/>
            <a:endParaRPr lang="cs-CZ" sz="6000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18C340-E87A-451E-B285-EF755285981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225039" y="1028927"/>
            <a:ext cx="7741921" cy="4800146"/>
          </a:xfrm>
          <a:prstGeom prst="rect">
            <a:avLst/>
          </a:prstGeom>
        </p:spPr>
      </p:pic>
      <p:pic>
        <p:nvPicPr>
          <p:cNvPr id="5" name="Obrázek 4" descr="Obrázek">
            <a:extLst>
              <a:ext uri="{FF2B5EF4-FFF2-40B4-BE49-F238E27FC236}">
                <a16:creationId xmlns:a16="http://schemas.microsoft.com/office/drawing/2014/main" id="{A8249520-5DBA-4CB6-9179-563965A0A56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39" y="1028926"/>
            <a:ext cx="7741920" cy="4800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B760A7D-CD35-453C-984E-90D8C320871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2225037" y="1028924"/>
            <a:ext cx="7741919" cy="480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53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F31DB-07FF-4DC9-892D-3AD6933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265" y="1787525"/>
            <a:ext cx="6116855" cy="2703195"/>
          </a:xfrm>
        </p:spPr>
        <p:txBody>
          <a:bodyPr>
            <a:normAutofit/>
          </a:bodyPr>
          <a:lstStyle/>
          <a:p>
            <a:pPr algn="ctr"/>
            <a:endParaRPr lang="cs-CZ" sz="6000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18C340-E87A-451E-B285-EF755285981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225039" y="1028927"/>
            <a:ext cx="7741921" cy="4800146"/>
          </a:xfrm>
          <a:prstGeom prst="rect">
            <a:avLst/>
          </a:prstGeom>
        </p:spPr>
      </p:pic>
      <p:pic>
        <p:nvPicPr>
          <p:cNvPr id="5" name="Obrázek 4" descr="Obrázek">
            <a:extLst>
              <a:ext uri="{FF2B5EF4-FFF2-40B4-BE49-F238E27FC236}">
                <a16:creationId xmlns:a16="http://schemas.microsoft.com/office/drawing/2014/main" id="{A8249520-5DBA-4CB6-9179-563965A0A56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39" y="1028926"/>
            <a:ext cx="7741920" cy="4800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B760A7D-CD35-453C-984E-90D8C320871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2225037" y="1028924"/>
            <a:ext cx="7741919" cy="480014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8D64E68-CBF6-455A-8D35-43E3444C179D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2225033" y="1028920"/>
            <a:ext cx="7859493" cy="480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894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3865</TotalTime>
  <Words>110</Words>
  <Application>Microsoft Office PowerPoint</Application>
  <PresentationFormat>Širokoúhlá obrazovka</PresentationFormat>
  <Paragraphs>17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Gilam Thin</vt:lpstr>
      <vt:lpstr>Junicode</vt:lpstr>
      <vt:lpstr>Motiv Office</vt:lpstr>
      <vt:lpstr>      Jak může nový stavební zákon ovlivnit budoucnost země  </vt:lpstr>
      <vt:lpstr>Nový stavební zákon v inženýrském stavitelství:   Hustší síť kvalitnějších silnic a dálnic</vt:lpstr>
      <vt:lpstr>Prezentace aplikace PowerPoint</vt:lpstr>
      <vt:lpstr>Prezentace aplikace PowerPoint</vt:lpstr>
      <vt:lpstr>Index kvality silnic (Světové ekonomické fórum):  Česko 3,6 (2010) &gt;&gt; 3,9 (2019)  Polsko 2,6 (2010) &gt;&gt; &gt;&gt; &gt;&gt; 4,3 (2019)</vt:lpstr>
      <vt:lpstr>Nový stavební zákon v pozemním stavitelství:   Dostupnější bydlení (nejen) pro mladé</vt:lpstr>
      <vt:lpstr>Prezentace aplikace PowerPoint</vt:lpstr>
      <vt:lpstr>Prezentace aplikace PowerPoint</vt:lpstr>
      <vt:lpstr>Prezentace aplikace PowerPoint</vt:lpstr>
      <vt:lpstr>lukas.kovanda@trinitybank.cz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Nabídka zhodnocení finančních prostředků pro</dc:title>
  <dc:creator>Ježková Silvie</dc:creator>
  <cp:keywords>[SEC=OSOBNÍ (skrytý)]</cp:keywords>
  <cp:lastModifiedBy>lukas.kovanda</cp:lastModifiedBy>
  <cp:revision>238</cp:revision>
  <cp:lastPrinted>2020-02-27T09:27:18Z</cp:lastPrinted>
  <dcterms:created xsi:type="dcterms:W3CDTF">2019-11-26T14:04:16Z</dcterms:created>
  <dcterms:modified xsi:type="dcterms:W3CDTF">2020-10-08T04:44:09Z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Originator_Hash_SHA1">
    <vt:lpwstr>1B3232B3198613FA9320E42A7E5A64352AB8E370</vt:lpwstr>
  </property>
  <property fmtid="{D5CDD505-2E9C-101B-9397-08002B2CF9AE}" pid="3" name="PM_SecurityClassification">
    <vt:lpwstr>OSOBNÍ (skrytý)</vt:lpwstr>
  </property>
  <property fmtid="{D5CDD505-2E9C-101B-9397-08002B2CF9AE}" pid="4" name="PM_DisplayValueSecClassificationWithQualifier">
    <vt:lpwstr>OSOBNÍ (skrytý)</vt:lpwstr>
  </property>
  <property fmtid="{D5CDD505-2E9C-101B-9397-08002B2CF9AE}" pid="5" name="PM_Qualifier">
    <vt:lpwstr/>
  </property>
  <property fmtid="{D5CDD505-2E9C-101B-9397-08002B2CF9AE}" pid="6" name="PM_Hash_SHA1">
    <vt:lpwstr>D7DB34D8F1D87C61517601BA5E2B6C8829EE5FE1</vt:lpwstr>
  </property>
  <property fmtid="{D5CDD505-2E9C-101B-9397-08002B2CF9AE}" pid="7" name="PM_InsertionValue">
    <vt:lpwstr>OSOBNÍ (skrytý)</vt:lpwstr>
  </property>
  <property fmtid="{D5CDD505-2E9C-101B-9397-08002B2CF9AE}" pid="8" name="PM_Hash_Salt">
    <vt:lpwstr>C02EC53C6C386A1D75EEC14C23144B96</vt:lpwstr>
  </property>
  <property fmtid="{D5CDD505-2E9C-101B-9397-08002B2CF9AE}" pid="9" name="PM_Hash_Version">
    <vt:lpwstr>2014.2</vt:lpwstr>
  </property>
  <property fmtid="{D5CDD505-2E9C-101B-9397-08002B2CF9AE}" pid="10" name="PM_Hash_Salt_Prev">
    <vt:lpwstr>B7A51DFC4DD9D948F1EF04D35454F080</vt:lpwstr>
  </property>
  <property fmtid="{D5CDD505-2E9C-101B-9397-08002B2CF9AE}" pid="11" name="PM_Caveats_Count">
    <vt:lpwstr>0</vt:lpwstr>
  </property>
  <property fmtid="{D5CDD505-2E9C-101B-9397-08002B2CF9AE}" pid="12" name="PM_LastInsertion">
    <vt:lpwstr>OSOBNÍ (skrytý)</vt:lpwstr>
  </property>
  <property fmtid="{D5CDD505-2E9C-101B-9397-08002B2CF9AE}" pid="13" name="PM_PrintOutPlacement_PPT">
    <vt:lpwstr/>
  </property>
</Properties>
</file>