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!d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4"/>
  </p:sldMasterIdLst>
  <p:notesMasterIdLst>
    <p:notesMasterId r:id="rId18"/>
  </p:notesMasterIdLst>
  <p:sldIdLst>
    <p:sldId id="1054" r:id="rId5"/>
    <p:sldId id="1055" r:id="rId6"/>
    <p:sldId id="1067" r:id="rId7"/>
    <p:sldId id="1058" r:id="rId8"/>
    <p:sldId id="1056" r:id="rId9"/>
    <p:sldId id="1057" r:id="rId10"/>
    <p:sldId id="1059" r:id="rId11"/>
    <p:sldId id="1065" r:id="rId12"/>
    <p:sldId id="1066" r:id="rId13"/>
    <p:sldId id="1060" r:id="rId14"/>
    <p:sldId id="1061" r:id="rId15"/>
    <p:sldId id="1063" r:id="rId16"/>
    <p:sldId id="1064" r:id="rId17"/>
  </p:sldIdLst>
  <p:sldSz cx="12192000" cy="6858000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C4CA3"/>
    <a:srgbClr val="4372B3"/>
    <a:srgbClr val="578093"/>
    <a:srgbClr val="ADD000"/>
    <a:srgbClr val="D1DEE4"/>
    <a:srgbClr val="CCF600"/>
    <a:srgbClr val="EEBF01"/>
    <a:srgbClr val="4FD1EB"/>
    <a:srgbClr val="124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661242-E049-443C-8C9D-905E98C00438}" v="105" dt="2022-04-12T10:07:49.656"/>
    <p1510:client id="{3CD6D9FF-525E-4A2A-87B0-EB05DFDC171D}" v="38" dt="2022-04-13T09:24:41.064"/>
    <p1510:client id="{7856D6E4-87A6-4DB3-9D9D-A696171D4D70}" v="3551" dt="2022-04-12T11:40:23.4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64573" autoAdjust="0"/>
  </p:normalViewPr>
  <p:slideViewPr>
    <p:cSldViewPr snapToGrid="0">
      <p:cViewPr varScale="1">
        <p:scale>
          <a:sx n="85" d="100"/>
          <a:sy n="85" d="100"/>
        </p:scale>
        <p:origin x="7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943D0-21D8-46D8-828B-A5A54411128E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88244-E67A-4AD5-AD0F-8798BA61D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04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88244-E67A-4AD5-AD0F-8798BA61DF2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542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8244-E67A-4AD5-AD0F-8798BA61DF2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910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8244-E67A-4AD5-AD0F-8798BA61DF2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427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8244-E67A-4AD5-AD0F-8798BA61DF2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789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88244-E67A-4AD5-AD0F-8798BA61DF2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84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8244-E67A-4AD5-AD0F-8798BA61DF2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403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8244-E67A-4AD5-AD0F-8798BA61DF2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710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8244-E67A-4AD5-AD0F-8798BA61DF2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243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8244-E67A-4AD5-AD0F-8798BA61DF2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870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8244-E67A-4AD5-AD0F-8798BA61DF2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092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8244-E67A-4AD5-AD0F-8798BA61DF2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820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8244-E67A-4AD5-AD0F-8798BA61DF2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347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8244-E67A-4AD5-AD0F-8798BA61DF2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17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9521659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71940" y="819725"/>
            <a:ext cx="8030155" cy="1056784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9646" y="6054525"/>
            <a:ext cx="6387547" cy="4038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F2F4-D89D-4724-B1D7-23DCA06106F4}" type="datetime1">
              <a:rPr lang="cs-CZ" smtClean="0"/>
              <a:t>21.04.2022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297" y="5701520"/>
            <a:ext cx="2142703" cy="7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0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986A-F3EA-4804-9B2C-59991DAC860C}" type="datetime1">
              <a:rPr lang="cs-CZ" smtClean="0"/>
              <a:t>21.04.2022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1FABD4B-2F30-49F8-98F3-E2840AF18A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035185"/>
            <a:ext cx="10515600" cy="132556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 flipV="1">
            <a:off x="852716" y="1161142"/>
            <a:ext cx="10515600" cy="28740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6718-9358-434B-8278-6967FC0AE01E}" type="datetime1">
              <a:rPr lang="cs-CZ" smtClean="0"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1FABD4B-2F30-49F8-98F3-E2840AF18AB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t="15683" r="1658" b="9588"/>
          <a:stretch/>
        </p:blipFill>
        <p:spPr>
          <a:xfrm>
            <a:off x="3402419" y="1114351"/>
            <a:ext cx="8776881" cy="51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2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A59B-7CF7-4710-A6FF-1D116DC0E25C}" type="datetime1">
              <a:rPr lang="cs-CZ" smtClean="0"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1FABD4B-2F30-49F8-98F3-E2840AF18AB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t="15683" r="1658" b="9588"/>
          <a:stretch/>
        </p:blipFill>
        <p:spPr>
          <a:xfrm>
            <a:off x="3402419" y="1114351"/>
            <a:ext cx="8776881" cy="51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2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808074" y="781788"/>
            <a:ext cx="10545726" cy="69111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10800000" flipV="1">
            <a:off x="808074" y="1663700"/>
            <a:ext cx="10545726" cy="4396859"/>
          </a:xfrm>
          <a:prstGeom prst="rect">
            <a:avLst/>
          </a:prstGeom>
        </p:spPr>
        <p:txBody>
          <a:bodyPr/>
          <a:lstStyle>
            <a:lvl1pPr marL="357188" indent="-357188">
              <a:defRPr/>
            </a:lvl1pPr>
            <a:lvl2pPr marL="714375" indent="-257175">
              <a:defRPr/>
            </a:lvl2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4E01-F173-423B-BCD8-B8C3DB995DD1}" type="datetime1">
              <a:rPr lang="cs-CZ" smtClean="0"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1FABD4B-2F30-49F8-98F3-E2840AF18AB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t="15683" r="1658" b="9588"/>
          <a:stretch/>
        </p:blipFill>
        <p:spPr>
          <a:xfrm>
            <a:off x="3402419" y="1114351"/>
            <a:ext cx="8776881" cy="512489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96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bez loga na pozad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808074" y="781788"/>
            <a:ext cx="10545726" cy="69111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10800000" flipV="1">
            <a:off x="808074" y="1663700"/>
            <a:ext cx="10545726" cy="4396859"/>
          </a:xfrm>
          <a:prstGeom prst="rect">
            <a:avLst/>
          </a:prstGeom>
        </p:spPr>
        <p:txBody>
          <a:bodyPr/>
          <a:lstStyle>
            <a:lvl1pPr marL="357188" indent="-357188">
              <a:defRPr/>
            </a:lvl1pPr>
            <a:lvl2pPr marL="714375" indent="-257175">
              <a:defRPr/>
            </a:lvl2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4E01-F173-423B-BCD8-B8C3DB995DD1}" type="datetime1">
              <a:rPr lang="cs-CZ" smtClean="0"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1FABD4B-2F30-49F8-98F3-E2840AF18A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53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8D2F-44E3-45ED-9BFA-EB9172A60115}" type="datetime1">
              <a:rPr lang="cs-CZ" smtClean="0"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1FABD4B-2F30-49F8-98F3-E2840AF18AB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t="15683" r="1658" b="9588"/>
          <a:stretch/>
        </p:blipFill>
        <p:spPr>
          <a:xfrm>
            <a:off x="3402419" y="1114351"/>
            <a:ext cx="8776881" cy="51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8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08074" y="1651000"/>
            <a:ext cx="5211726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51000"/>
            <a:ext cx="5181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EE34-F15E-4596-B168-A316DC6D84AE}" type="datetime1">
              <a:rPr lang="cs-CZ" smtClean="0"/>
              <a:t>21.04.2022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1FABD4B-2F30-49F8-98F3-E2840AF18AB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808074" y="781788"/>
            <a:ext cx="10545726" cy="69111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t="15683" r="1658" b="9588"/>
          <a:stretch/>
        </p:blipFill>
        <p:spPr>
          <a:xfrm>
            <a:off x="3402419" y="1114351"/>
            <a:ext cx="8776881" cy="51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0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6486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06486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CA32-E7EE-4C37-8049-47C65647D354}" type="datetime1">
              <a:rPr lang="cs-CZ" smtClean="0"/>
              <a:t>21.04.2022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1FABD4B-2F30-49F8-98F3-E2840AF18AB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Nadpis 7"/>
          <p:cNvSpPr>
            <a:spLocks noGrp="1"/>
          </p:cNvSpPr>
          <p:nvPr>
            <p:ph type="title"/>
          </p:nvPr>
        </p:nvSpPr>
        <p:spPr>
          <a:xfrm>
            <a:off x="808074" y="781788"/>
            <a:ext cx="10545726" cy="69111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t="15683" r="1658" b="9588"/>
          <a:stretch/>
        </p:blipFill>
        <p:spPr>
          <a:xfrm>
            <a:off x="3402419" y="1114351"/>
            <a:ext cx="8776881" cy="51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1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9D4346E4-3B44-4087-99AB-95B7F2D6F059}"/>
              </a:ext>
            </a:extLst>
          </p:cNvPr>
          <p:cNvSpPr/>
          <p:nvPr userDrawn="1"/>
        </p:nvSpPr>
        <p:spPr>
          <a:xfrm>
            <a:off x="0" y="-27215"/>
            <a:ext cx="9521658" cy="6885215"/>
          </a:xfrm>
          <a:prstGeom prst="rect">
            <a:avLst/>
          </a:prstGeom>
          <a:gradFill flip="none" rotWithShape="1">
            <a:gsLst>
              <a:gs pos="0">
                <a:srgbClr val="18B29C"/>
              </a:gs>
              <a:gs pos="100000">
                <a:srgbClr val="4470B4"/>
              </a:gs>
              <a:gs pos="100000">
                <a:srgbClr val="4470B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0958" y="4078732"/>
            <a:ext cx="8648700" cy="753399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040B-CC02-40F0-BE26-2A9B4A3C6A6C}" type="datetime1">
              <a:rPr lang="cs-CZ" smtClean="0"/>
              <a:t>21.04.2022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032581B-33F6-48BD-8BE1-CA255D0623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297" y="5701520"/>
            <a:ext cx="2142703" cy="7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5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0629-FC38-435C-97F8-3E44E511E7A3}" type="datetime1">
              <a:rPr lang="cs-CZ" smtClean="0"/>
              <a:t>21.04.2022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1FABD4B-2F30-49F8-98F3-E2840AF18AB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t="15683" r="1658" b="9588"/>
          <a:stretch/>
        </p:blipFill>
        <p:spPr>
          <a:xfrm>
            <a:off x="3402419" y="1114351"/>
            <a:ext cx="8776881" cy="51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0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723900"/>
            <a:ext cx="3932237" cy="13335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723901"/>
            <a:ext cx="6172200" cy="51371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9311-0993-4C1C-90FE-1C2A300084E1}" type="datetime1">
              <a:rPr lang="cs-CZ" smtClean="0"/>
              <a:t>21.04.2022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1FABD4B-2F30-49F8-98F3-E2840AF18A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99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2086" y="12450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3EE92-B93D-4A01-8F65-F73532729351}" type="datetime1">
              <a:rPr lang="cs-CZ" smtClean="0"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1" name="Obdélník 50"/>
          <p:cNvSpPr/>
          <p:nvPr userDrawn="1"/>
        </p:nvSpPr>
        <p:spPr>
          <a:xfrm>
            <a:off x="0" y="-27215"/>
            <a:ext cx="12192000" cy="420915"/>
          </a:xfrm>
          <a:prstGeom prst="rect">
            <a:avLst/>
          </a:prstGeom>
          <a:gradFill flip="none" rotWithShape="1">
            <a:gsLst>
              <a:gs pos="0">
                <a:srgbClr val="18B29C"/>
              </a:gs>
              <a:gs pos="100000">
                <a:srgbClr val="4470B4"/>
              </a:gs>
              <a:gs pos="100000">
                <a:srgbClr val="4470B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/>
          <p:cNvSpPr/>
          <p:nvPr userDrawn="1"/>
        </p:nvSpPr>
        <p:spPr>
          <a:xfrm>
            <a:off x="0" y="6721474"/>
            <a:ext cx="12192000" cy="136526"/>
          </a:xfrm>
          <a:prstGeom prst="rect">
            <a:avLst/>
          </a:prstGeom>
          <a:solidFill>
            <a:srgbClr val="18B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1" descr="MMR+SRR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6" b="6790"/>
          <a:stretch/>
        </p:blipFill>
        <p:spPr bwMode="auto">
          <a:xfrm>
            <a:off x="595211" y="6138863"/>
            <a:ext cx="1575816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736"/>
            <a:ext cx="2921001" cy="56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0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!d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!d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7" t="556" r="18541" b="-13"/>
          <a:stretch/>
        </p:blipFill>
        <p:spPr>
          <a:xfrm>
            <a:off x="8750269" y="-33338"/>
            <a:ext cx="3441731" cy="6891339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80561" y="1681611"/>
            <a:ext cx="9856282" cy="2632411"/>
          </a:xfrm>
        </p:spPr>
        <p:txBody>
          <a:bodyPr lIns="89299" tIns="44649" rIns="89299" bIns="44649" anchor="t"/>
          <a:lstStyle/>
          <a:p>
            <a:pPr algn="l"/>
            <a:r>
              <a:rPr lang="cs-CZ" sz="5274" dirty="0"/>
              <a:t>Projednání možné podpory pro území bývalých vojenských újezdů</a:t>
            </a:r>
            <a:endParaRPr lang="cs-CZ" sz="3516" dirty="0">
              <a:solidFill>
                <a:schemeClr val="bg1">
                  <a:lumMod val="95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99157" y="5411523"/>
            <a:ext cx="77813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Ondřej Pergl, Beáta Hanousková, František Puršl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7" y="5957220"/>
            <a:ext cx="2110711" cy="45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80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CD83EE-D171-421E-A39C-FB06A934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BD4B-2F30-49F8-98F3-E2840AF18AB3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931890" y="405106"/>
            <a:ext cx="10399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/>
              <a:t>Dobrá voda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3EC9430D-F905-4ABC-93F8-BB06E86C7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755773"/>
              </p:ext>
            </p:extLst>
          </p:nvPr>
        </p:nvGraphicFramePr>
        <p:xfrm>
          <a:off x="1047395" y="3032855"/>
          <a:ext cx="4389140" cy="2095544"/>
        </p:xfrm>
        <a:graphic>
          <a:graphicData uri="http://schemas.openxmlformats.org/drawingml/2006/table">
            <a:tbl>
              <a:tblPr/>
              <a:tblGrid>
                <a:gridCol w="3076661">
                  <a:extLst>
                    <a:ext uri="{9D8B030D-6E8A-4147-A177-3AD203B41FA5}">
                      <a16:colId xmlns:a16="http://schemas.microsoft.com/office/drawing/2014/main" val="3945082573"/>
                    </a:ext>
                  </a:extLst>
                </a:gridCol>
                <a:gridCol w="1312479">
                  <a:extLst>
                    <a:ext uri="{9D8B030D-6E8A-4147-A177-3AD203B41FA5}">
                      <a16:colId xmlns:a16="http://schemas.microsoft.com/office/drawing/2014/main" val="3291159575"/>
                    </a:ext>
                  </a:extLst>
                </a:gridCol>
              </a:tblGrid>
              <a:tr h="45666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Schválené projekty dle OP dle místa realizace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Dobrá Voda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492210"/>
                  </a:ext>
                </a:extLst>
              </a:tr>
              <a:tr h="23412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IROP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533620"/>
                  </a:ext>
                </a:extLst>
              </a:tr>
              <a:tr h="23412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OP 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836433"/>
                  </a:ext>
                </a:extLst>
              </a:tr>
              <a:tr h="23412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OP PIK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8 955 951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170534"/>
                  </a:ext>
                </a:extLst>
              </a:tr>
              <a:tr h="23412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OP VVV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774614"/>
                  </a:ext>
                </a:extLst>
              </a:tr>
              <a:tr h="23412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OP Z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713930"/>
                  </a:ext>
                </a:extLst>
              </a:tr>
              <a:tr h="23412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OP_ŽP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17 714 118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201235"/>
                  </a:ext>
                </a:extLst>
              </a:tr>
              <a:tr h="23412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Celkový součet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26 670 069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12239"/>
                  </a:ext>
                </a:extLst>
              </a:tr>
            </a:tbl>
          </a:graphicData>
        </a:graphic>
      </p:graphicFrame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78F50AD-F9C4-4DAE-A507-DA528C18A07D}"/>
              </a:ext>
            </a:extLst>
          </p:cNvPr>
          <p:cNvSpPr txBox="1">
            <a:spLocks/>
          </p:cNvSpPr>
          <p:nvPr/>
        </p:nvSpPr>
        <p:spPr>
          <a:xfrm>
            <a:off x="6638080" y="3429000"/>
            <a:ext cx="4604351" cy="4401750"/>
          </a:xfrm>
          <a:prstGeom prst="rect">
            <a:avLst/>
          </a:prstGeom>
        </p:spPr>
        <p:txBody>
          <a:bodyPr lIns="89299" tIns="44649" rIns="89299" bIns="44649" anchor="t"/>
          <a:lstStyle>
            <a:lvl1pPr marL="461063" indent="-461063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8971" indent="-384219" algn="l" defTabSz="1229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878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1629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6380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131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5882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10633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5385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586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s-CZ" sz="2200" dirty="0"/>
              <a:t>Atraktivní lokalita (cestovní ruch, rekreace, vzdělávání) </a:t>
            </a:r>
          </a:p>
          <a:p>
            <a:pPr>
              <a:spcBef>
                <a:spcPts val="0"/>
              </a:spcBef>
              <a:spcAft>
                <a:spcPts val="586"/>
              </a:spcAft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cs-CZ" sz="2200" dirty="0"/>
              <a:t>Bezpečnost</a:t>
            </a:r>
          </a:p>
          <a:p>
            <a:pPr>
              <a:spcBef>
                <a:spcPts val="0"/>
              </a:spcBef>
              <a:spcAft>
                <a:spcPts val="586"/>
              </a:spcAft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cs-CZ" sz="2200" dirty="0"/>
              <a:t>Rozvojový potenciál omezen</a:t>
            </a:r>
          </a:p>
          <a:p>
            <a:pPr>
              <a:spcBef>
                <a:spcPts val="0"/>
              </a:spcBef>
              <a:spcAft>
                <a:spcPts val="586"/>
              </a:spcAft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cs-CZ" sz="2200" dirty="0"/>
              <a:t>Negativní dopady CR</a:t>
            </a:r>
          </a:p>
          <a:p>
            <a:pPr>
              <a:spcBef>
                <a:spcPts val="0"/>
              </a:spcBef>
              <a:spcAft>
                <a:spcPts val="586"/>
              </a:spcAft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cs-CZ" sz="2200" dirty="0"/>
              <a:t>Dopravní dostupnost</a:t>
            </a:r>
          </a:p>
          <a:p>
            <a:pPr marL="0" indent="0">
              <a:spcBef>
                <a:spcPts val="0"/>
              </a:spcBef>
              <a:spcAft>
                <a:spcPts val="586"/>
              </a:spcAft>
              <a:buNone/>
            </a:pPr>
            <a:r>
              <a:rPr lang="cs-CZ" sz="2500" dirty="0"/>
              <a:t> </a:t>
            </a:r>
            <a:endParaRPr lang="cs-CZ" sz="2500" dirty="0">
              <a:cs typeface="Calibri" panose="020F0502020204030204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34C48DC5-34B4-4C38-BB4A-B2941D319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7001"/>
              </p:ext>
            </p:extLst>
          </p:nvPr>
        </p:nvGraphicFramePr>
        <p:xfrm>
          <a:off x="1047395" y="1208833"/>
          <a:ext cx="7563203" cy="1392385"/>
        </p:xfrm>
        <a:graphic>
          <a:graphicData uri="http://schemas.openxmlformats.org/drawingml/2006/table">
            <a:tbl>
              <a:tblPr/>
              <a:tblGrid>
                <a:gridCol w="2219878">
                  <a:extLst>
                    <a:ext uri="{9D8B030D-6E8A-4147-A177-3AD203B41FA5}">
                      <a16:colId xmlns:a16="http://schemas.microsoft.com/office/drawing/2014/main" val="3493903924"/>
                    </a:ext>
                  </a:extLst>
                </a:gridCol>
                <a:gridCol w="925879">
                  <a:extLst>
                    <a:ext uri="{9D8B030D-6E8A-4147-A177-3AD203B41FA5}">
                      <a16:colId xmlns:a16="http://schemas.microsoft.com/office/drawing/2014/main" val="1127160279"/>
                    </a:ext>
                  </a:extLst>
                </a:gridCol>
                <a:gridCol w="925879">
                  <a:extLst>
                    <a:ext uri="{9D8B030D-6E8A-4147-A177-3AD203B41FA5}">
                      <a16:colId xmlns:a16="http://schemas.microsoft.com/office/drawing/2014/main" val="3096546083"/>
                    </a:ext>
                  </a:extLst>
                </a:gridCol>
                <a:gridCol w="925879">
                  <a:extLst>
                    <a:ext uri="{9D8B030D-6E8A-4147-A177-3AD203B41FA5}">
                      <a16:colId xmlns:a16="http://schemas.microsoft.com/office/drawing/2014/main" val="2495399279"/>
                    </a:ext>
                  </a:extLst>
                </a:gridCol>
                <a:gridCol w="925879">
                  <a:extLst>
                    <a:ext uri="{9D8B030D-6E8A-4147-A177-3AD203B41FA5}">
                      <a16:colId xmlns:a16="http://schemas.microsoft.com/office/drawing/2014/main" val="2758939276"/>
                    </a:ext>
                  </a:extLst>
                </a:gridCol>
                <a:gridCol w="925879">
                  <a:extLst>
                    <a:ext uri="{9D8B030D-6E8A-4147-A177-3AD203B41FA5}">
                      <a16:colId xmlns:a16="http://schemas.microsoft.com/office/drawing/2014/main" val="2799210894"/>
                    </a:ext>
                  </a:extLst>
                </a:gridCol>
                <a:gridCol w="713930">
                  <a:extLst>
                    <a:ext uri="{9D8B030D-6E8A-4147-A177-3AD203B41FA5}">
                      <a16:colId xmlns:a16="http://schemas.microsoft.com/office/drawing/2014/main" val="3274433502"/>
                    </a:ext>
                  </a:extLst>
                </a:gridCol>
              </a:tblGrid>
              <a:tr h="27847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Obec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PNO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IBV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HMCP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IPA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556328"/>
                  </a:ext>
                </a:extLst>
              </a:tr>
              <a:tr h="27847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Prášily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4,28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159894"/>
                  </a:ext>
                </a:extLst>
              </a:tr>
              <a:tr h="27847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Čachrov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1,84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355170"/>
                  </a:ext>
                </a:extLst>
              </a:tr>
              <a:tr h="27847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Srní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5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3,18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D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359652"/>
                  </a:ext>
                </a:extLst>
              </a:tr>
              <a:tr h="27847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Hartmanice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8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B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2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effectLst/>
                          <a:latin typeface="Arial" panose="020B0604020202020204" pitchFamily="34" charset="0"/>
                        </a:rPr>
                        <a:t>-0,95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993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542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CD83EE-D171-421E-A39C-FB06A934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BD4B-2F30-49F8-98F3-E2840AF18AB3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931890" y="405106"/>
            <a:ext cx="10399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/>
              <a:t>Jednotlivé obce vyčleněné z VÚ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9A18CA9-B2BE-4191-AEDD-27DDC6C15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965137"/>
              </p:ext>
            </p:extLst>
          </p:nvPr>
        </p:nvGraphicFramePr>
        <p:xfrm>
          <a:off x="304800" y="1228126"/>
          <a:ext cx="10848505" cy="2032387"/>
        </p:xfrm>
        <a:graphic>
          <a:graphicData uri="http://schemas.openxmlformats.org/drawingml/2006/table">
            <a:tbl>
              <a:tblPr/>
              <a:tblGrid>
                <a:gridCol w="1608567">
                  <a:extLst>
                    <a:ext uri="{9D8B030D-6E8A-4147-A177-3AD203B41FA5}">
                      <a16:colId xmlns:a16="http://schemas.microsoft.com/office/drawing/2014/main" val="3172669059"/>
                    </a:ext>
                  </a:extLst>
                </a:gridCol>
                <a:gridCol w="2069657">
                  <a:extLst>
                    <a:ext uri="{9D8B030D-6E8A-4147-A177-3AD203B41FA5}">
                      <a16:colId xmlns:a16="http://schemas.microsoft.com/office/drawing/2014/main" val="1500453580"/>
                    </a:ext>
                  </a:extLst>
                </a:gridCol>
                <a:gridCol w="1239925">
                  <a:extLst>
                    <a:ext uri="{9D8B030D-6E8A-4147-A177-3AD203B41FA5}">
                      <a16:colId xmlns:a16="http://schemas.microsoft.com/office/drawing/2014/main" val="249249857"/>
                    </a:ext>
                  </a:extLst>
                </a:gridCol>
                <a:gridCol w="1482589">
                  <a:extLst>
                    <a:ext uri="{9D8B030D-6E8A-4147-A177-3AD203B41FA5}">
                      <a16:colId xmlns:a16="http://schemas.microsoft.com/office/drawing/2014/main" val="3614722804"/>
                    </a:ext>
                  </a:extLst>
                </a:gridCol>
                <a:gridCol w="1482589">
                  <a:extLst>
                    <a:ext uri="{9D8B030D-6E8A-4147-A177-3AD203B41FA5}">
                      <a16:colId xmlns:a16="http://schemas.microsoft.com/office/drawing/2014/main" val="3708560503"/>
                    </a:ext>
                  </a:extLst>
                </a:gridCol>
                <a:gridCol w="1482589">
                  <a:extLst>
                    <a:ext uri="{9D8B030D-6E8A-4147-A177-3AD203B41FA5}">
                      <a16:colId xmlns:a16="http://schemas.microsoft.com/office/drawing/2014/main" val="3642427667"/>
                    </a:ext>
                  </a:extLst>
                </a:gridCol>
                <a:gridCol w="1482589">
                  <a:extLst>
                    <a:ext uri="{9D8B030D-6E8A-4147-A177-3AD203B41FA5}">
                      <a16:colId xmlns:a16="http://schemas.microsoft.com/office/drawing/2014/main" val="3757425099"/>
                    </a:ext>
                  </a:extLst>
                </a:gridCol>
              </a:tblGrid>
              <a:tr h="2903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VU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effectLst/>
                          <a:latin typeface="+mn-lt"/>
                        </a:rPr>
                        <a:t>Obec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 PNO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 IS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effectLst/>
                          <a:latin typeface="+mn-lt"/>
                        </a:rPr>
                        <a:t> IBV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effectLst/>
                          <a:latin typeface="+mn-lt"/>
                        </a:rPr>
                        <a:t> HMCP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 Celkem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02511"/>
                  </a:ext>
                </a:extLst>
              </a:tr>
              <a:tr h="2903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effectLst/>
                          <a:latin typeface="+mn-lt"/>
                        </a:rPr>
                        <a:t>Hradiště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effectLst/>
                          <a:latin typeface="+mn-lt"/>
                        </a:rPr>
                        <a:t>Doupovské Hradiště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effectLst/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effectLst/>
                          <a:latin typeface="+mn-lt"/>
                        </a:rPr>
                        <a:t>0,47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effectLst/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effectLst/>
                          <a:latin typeface="+mn-lt"/>
                        </a:rPr>
                        <a:t>0,74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effectLst/>
                          <a:latin typeface="+mn-lt"/>
                        </a:rPr>
                        <a:t>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378697"/>
                  </a:ext>
                </a:extLst>
              </a:tr>
              <a:tr h="2903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effectLst/>
                          <a:latin typeface="+mn-lt"/>
                        </a:rPr>
                        <a:t>Hradiště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effectLst/>
                          <a:latin typeface="+mn-lt"/>
                        </a:rPr>
                        <a:t>Bražec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effectLst/>
                          <a:latin typeface="+mn-lt"/>
                        </a:rPr>
                        <a:t>-2,23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effectLst/>
                          <a:latin typeface="+mn-lt"/>
                        </a:rPr>
                        <a:t>0,85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effectLst/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effectLst/>
                          <a:latin typeface="+mn-lt"/>
                        </a:rPr>
                        <a:t>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effectLst/>
                          <a:latin typeface="+mn-lt"/>
                        </a:rPr>
                        <a:t>-0,47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328366"/>
                  </a:ext>
                </a:extLst>
              </a:tr>
              <a:tr h="2903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effectLst/>
                          <a:latin typeface="+mn-lt"/>
                        </a:rPr>
                        <a:t>Libavá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effectLst/>
                          <a:latin typeface="+mn-lt"/>
                        </a:rPr>
                        <a:t>Luboměř pod Strážnou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effectLst/>
                          <a:latin typeface="+mn-lt"/>
                        </a:rPr>
                        <a:t>0,41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effectLst/>
                          <a:latin typeface="+mn-lt"/>
                        </a:rPr>
                        <a:t>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effectLst/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effectLst/>
                          <a:latin typeface="+mn-lt"/>
                        </a:rPr>
                        <a:t>2,43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effectLst/>
                          <a:latin typeface="+mn-lt"/>
                        </a:rPr>
                        <a:t>0,64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824152"/>
                  </a:ext>
                </a:extLst>
              </a:tr>
              <a:tr h="2903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effectLst/>
                          <a:latin typeface="+mn-lt"/>
                        </a:rPr>
                        <a:t>Libavá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effectLst/>
                          <a:latin typeface="+mn-lt"/>
                        </a:rPr>
                        <a:t>Město Libavá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effectLst/>
                          <a:latin typeface="+mn-lt"/>
                        </a:rPr>
                        <a:t>-0,15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effectLst/>
                          <a:latin typeface="+mn-lt"/>
                        </a:rPr>
                        <a:t>0,53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effectLst/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effectLst/>
                          <a:latin typeface="+mn-lt"/>
                        </a:rPr>
                        <a:t>0,87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00667"/>
                  </a:ext>
                </a:extLst>
              </a:tr>
              <a:tr h="2903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effectLst/>
                          <a:latin typeface="+mn-lt"/>
                        </a:rPr>
                        <a:t>Libavá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effectLst/>
                          <a:latin typeface="+mn-lt"/>
                        </a:rPr>
                        <a:t>Kozlov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effectLst/>
                          <a:latin typeface="+mn-lt"/>
                        </a:rPr>
                        <a:t>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effectLst/>
                          <a:latin typeface="+mn-lt"/>
                        </a:rPr>
                        <a:t>-0,10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effectLst/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effectLst/>
                          <a:latin typeface="+mn-lt"/>
                        </a:rPr>
                        <a:t>-3,27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-0,97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62137"/>
                  </a:ext>
                </a:extLst>
              </a:tr>
              <a:tr h="2903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effectLst/>
                          <a:latin typeface="+mn-lt"/>
                        </a:rPr>
                        <a:t>Polná na Šumavě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effectLst/>
                          <a:latin typeface="+mn-lt"/>
                        </a:rPr>
                        <a:t>Polná na Šumavě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effectLst/>
                          <a:latin typeface="+mn-lt"/>
                        </a:rPr>
                        <a:t>-4,95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effectLst/>
                          <a:latin typeface="+mn-lt"/>
                        </a:rPr>
                        <a:t>0,98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effectLst/>
                          <a:latin typeface="+mn-lt"/>
                        </a:rPr>
                        <a:t>-0,62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effectLst/>
                          <a:latin typeface="+mn-lt"/>
                        </a:rPr>
                        <a:t>2,05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-0,64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475309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C948F0DF-1C7D-4A8E-85B1-85C300205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972839"/>
              </p:ext>
            </p:extLst>
          </p:nvPr>
        </p:nvGraphicFramePr>
        <p:xfrm>
          <a:off x="568474" y="3794002"/>
          <a:ext cx="6732922" cy="1993688"/>
        </p:xfrm>
        <a:graphic>
          <a:graphicData uri="http://schemas.openxmlformats.org/drawingml/2006/table">
            <a:tbl>
              <a:tblPr/>
              <a:tblGrid>
                <a:gridCol w="1893372">
                  <a:extLst>
                    <a:ext uri="{9D8B030D-6E8A-4147-A177-3AD203B41FA5}">
                      <a16:colId xmlns:a16="http://schemas.microsoft.com/office/drawing/2014/main" val="3858712686"/>
                    </a:ext>
                  </a:extLst>
                </a:gridCol>
                <a:gridCol w="1992923">
                  <a:extLst>
                    <a:ext uri="{9D8B030D-6E8A-4147-A177-3AD203B41FA5}">
                      <a16:colId xmlns:a16="http://schemas.microsoft.com/office/drawing/2014/main" val="1155750218"/>
                    </a:ext>
                  </a:extLst>
                </a:gridCol>
                <a:gridCol w="1477107">
                  <a:extLst>
                    <a:ext uri="{9D8B030D-6E8A-4147-A177-3AD203B41FA5}">
                      <a16:colId xmlns:a16="http://schemas.microsoft.com/office/drawing/2014/main" val="2895498663"/>
                    </a:ext>
                  </a:extLst>
                </a:gridCol>
                <a:gridCol w="1369520">
                  <a:extLst>
                    <a:ext uri="{9D8B030D-6E8A-4147-A177-3AD203B41FA5}">
                      <a16:colId xmlns:a16="http://schemas.microsoft.com/office/drawing/2014/main" val="2018546026"/>
                    </a:ext>
                  </a:extLst>
                </a:gridCol>
              </a:tblGrid>
              <a:tr h="11609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Schválené projekty dle OP a místa realizace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Hradiště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Libavá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Polná na Šumavě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077252"/>
                  </a:ext>
                </a:extLst>
              </a:tr>
              <a:tr h="1560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IROP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2 999 853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11 779 076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509862"/>
                  </a:ext>
                </a:extLst>
              </a:tr>
              <a:tr h="1560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OP D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782445"/>
                  </a:ext>
                </a:extLst>
              </a:tr>
              <a:tr h="1560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OP PIK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2 971 180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449882"/>
                  </a:ext>
                </a:extLst>
              </a:tr>
              <a:tr h="1560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OP VVV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308609"/>
                  </a:ext>
                </a:extLst>
              </a:tr>
              <a:tr h="1560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OP Z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680423"/>
                  </a:ext>
                </a:extLst>
              </a:tr>
              <a:tr h="1560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OP_ŽP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29 499 735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3 369 398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838265"/>
                  </a:ext>
                </a:extLst>
              </a:tr>
              <a:tr h="1560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Celkový součet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5 971 033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41 278 812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3 369 398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388433"/>
                  </a:ext>
                </a:extLst>
              </a:tr>
            </a:tbl>
          </a:graphicData>
        </a:graphic>
      </p:graphicFrame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A89B5620-F622-487F-8AA9-DF0400826D95}"/>
              </a:ext>
            </a:extLst>
          </p:cNvPr>
          <p:cNvSpPr txBox="1">
            <a:spLocks/>
          </p:cNvSpPr>
          <p:nvPr/>
        </p:nvSpPr>
        <p:spPr>
          <a:xfrm>
            <a:off x="7587649" y="3339036"/>
            <a:ext cx="4604351" cy="4401750"/>
          </a:xfrm>
          <a:prstGeom prst="rect">
            <a:avLst/>
          </a:prstGeom>
        </p:spPr>
        <p:txBody>
          <a:bodyPr lIns="89299" tIns="44649" rIns="89299" bIns="44649" anchor="t"/>
          <a:lstStyle>
            <a:lvl1pPr marL="461063" indent="-461063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8971" indent="-384219" algn="l" defTabSz="1229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878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1629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6380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131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5882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10633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5385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586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s-CZ" sz="2200" dirty="0"/>
              <a:t>Atraktivní lokalita (cestovní ruch, rekreace, podnikání) </a:t>
            </a:r>
          </a:p>
          <a:p>
            <a:pPr>
              <a:spcBef>
                <a:spcPts val="0"/>
              </a:spcBef>
              <a:spcAft>
                <a:spcPts val="586"/>
              </a:spcAft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cs-CZ" sz="2200" dirty="0"/>
              <a:t>Bezpečnost (omezení)</a:t>
            </a:r>
          </a:p>
          <a:p>
            <a:pPr>
              <a:spcBef>
                <a:spcPts val="0"/>
              </a:spcBef>
              <a:spcAft>
                <a:spcPts val="586"/>
              </a:spcAft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cs-CZ" sz="2200" dirty="0"/>
              <a:t>Probíhající cvičení (L,H)</a:t>
            </a:r>
          </a:p>
          <a:p>
            <a:pPr>
              <a:spcBef>
                <a:spcPts val="0"/>
              </a:spcBef>
              <a:spcAft>
                <a:spcPts val="586"/>
              </a:spcAft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cs-CZ" sz="2200" dirty="0"/>
              <a:t>Rozvojový potenciál omezen (nepropustnost území)</a:t>
            </a:r>
          </a:p>
          <a:p>
            <a:pPr>
              <a:spcBef>
                <a:spcPts val="0"/>
              </a:spcBef>
              <a:spcAft>
                <a:spcPts val="586"/>
              </a:spcAft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cs-CZ" sz="2200" dirty="0"/>
              <a:t>Negativní dopady CR (</a:t>
            </a:r>
            <a:r>
              <a:rPr lang="cs-CZ" sz="2200" dirty="0" err="1"/>
              <a:t>PnŠ</a:t>
            </a:r>
            <a:r>
              <a:rPr lang="cs-CZ" sz="2200" dirty="0"/>
              <a:t>)</a:t>
            </a:r>
          </a:p>
          <a:p>
            <a:pPr>
              <a:spcBef>
                <a:spcPts val="0"/>
              </a:spcBef>
              <a:spcAft>
                <a:spcPts val="586"/>
              </a:spcAft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cs-CZ" sz="2200" dirty="0"/>
              <a:t>Dopravní dostupnost (L,H)</a:t>
            </a:r>
          </a:p>
          <a:p>
            <a:pPr marL="0" indent="0">
              <a:spcBef>
                <a:spcPts val="0"/>
              </a:spcBef>
              <a:spcAft>
                <a:spcPts val="586"/>
              </a:spcAft>
              <a:buNone/>
            </a:pPr>
            <a:r>
              <a:rPr lang="cs-CZ" sz="2500" dirty="0"/>
              <a:t> </a:t>
            </a:r>
            <a:endParaRPr lang="cs-CZ" sz="25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763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CD83EE-D171-421E-A39C-FB06A934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BD4B-2F30-49F8-98F3-E2840AF18AB3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C0D53D54-8D61-48D8-8915-65BB5A4A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75" y="597150"/>
            <a:ext cx="10715878" cy="903765"/>
          </a:xfrm>
        </p:spPr>
        <p:txBody>
          <a:bodyPr/>
          <a:lstStyle/>
          <a:p>
            <a:r>
              <a:rPr lang="cs-CZ" dirty="0">
                <a:latin typeface="+mn-lt"/>
              </a:rPr>
              <a:t>Další postup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34C79F-1D3D-4C18-9ACB-5668FFBB71BE}"/>
              </a:ext>
            </a:extLst>
          </p:cNvPr>
          <p:cNvSpPr txBox="1"/>
          <p:nvPr/>
        </p:nvSpPr>
        <p:spPr>
          <a:xfrm>
            <a:off x="775275" y="1475694"/>
            <a:ext cx="10021679" cy="3968167"/>
          </a:xfrm>
          <a:prstGeom prst="rect">
            <a:avLst/>
          </a:prstGeom>
          <a:noFill/>
        </p:spPr>
        <p:txBody>
          <a:bodyPr wrap="square" lIns="89311" tIns="44655" rIns="89311" bIns="44655" rtlCol="0" anchor="t">
            <a:spAutoFit/>
          </a:bodyPr>
          <a:lstStyle/>
          <a:p>
            <a:endParaRPr lang="cs-CZ" sz="2800" dirty="0">
              <a:cs typeface="Calibri"/>
            </a:endParaRPr>
          </a:p>
          <a:p>
            <a:pPr marL="457200" indent="-457200">
              <a:buClr>
                <a:srgbClr val="008080"/>
              </a:buClr>
              <a:buFont typeface="+mj-lt"/>
              <a:buAutoNum type="arabicPeriod"/>
            </a:pPr>
            <a:r>
              <a:rPr lang="cs-CZ" sz="2800" dirty="0">
                <a:solidFill>
                  <a:srgbClr val="008080"/>
                </a:solidFill>
                <a:cs typeface="Calibri"/>
              </a:rPr>
              <a:t>Ponechat stávající stav = SRR skrze HSOÚ i aktivitu AP SRR v kombinaci s krajskými nástroji řeší bývalé území vojenských újezdů dostatečně</a:t>
            </a:r>
          </a:p>
          <a:p>
            <a:pPr marL="457200" indent="-457200">
              <a:buClr>
                <a:srgbClr val="008080"/>
              </a:buClr>
              <a:buFont typeface="+mj-lt"/>
              <a:buAutoNum type="arabicPeriod"/>
            </a:pPr>
            <a:endParaRPr lang="cs-CZ" sz="2800" dirty="0">
              <a:solidFill>
                <a:srgbClr val="008080"/>
              </a:solidFill>
              <a:cs typeface="Calibri"/>
            </a:endParaRPr>
          </a:p>
          <a:p>
            <a:pPr marL="457200" indent="-457200">
              <a:buClr>
                <a:srgbClr val="008080"/>
              </a:buClr>
              <a:buFont typeface="+mj-lt"/>
              <a:buAutoNum type="arabicPeriod"/>
            </a:pPr>
            <a:r>
              <a:rPr lang="cs-CZ" sz="2800" dirty="0">
                <a:solidFill>
                  <a:srgbClr val="008080"/>
                </a:solidFill>
                <a:cs typeface="Calibri"/>
              </a:rPr>
              <a:t>Vytvořit nové nástroje "rychlé", např. pro AP SRR 23-24</a:t>
            </a:r>
          </a:p>
          <a:p>
            <a:pPr marL="457200" indent="-457200">
              <a:buClr>
                <a:srgbClr val="008080"/>
              </a:buClr>
              <a:buFont typeface="+mj-lt"/>
              <a:buAutoNum type="arabicPeriod"/>
            </a:pPr>
            <a:endParaRPr lang="cs-CZ" sz="2800" dirty="0">
              <a:solidFill>
                <a:srgbClr val="008080"/>
              </a:solidFill>
              <a:cs typeface="Calibri"/>
            </a:endParaRPr>
          </a:p>
          <a:p>
            <a:pPr marL="457200" indent="-457200">
              <a:buClr>
                <a:srgbClr val="008080"/>
              </a:buClr>
              <a:buFont typeface="+mj-lt"/>
              <a:buAutoNum type="arabicPeriod"/>
            </a:pPr>
            <a:r>
              <a:rPr lang="cs-CZ" sz="2800" dirty="0">
                <a:solidFill>
                  <a:srgbClr val="008080"/>
                </a:solidFill>
                <a:cs typeface="Calibri"/>
              </a:rPr>
              <a:t>Vytvořit nové nástroje "pomalu", např. v rámci koordinace HSOÚ</a:t>
            </a:r>
          </a:p>
          <a:p>
            <a:endParaRPr lang="cs-CZ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6389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45379" y="3249389"/>
            <a:ext cx="8446195" cy="1294525"/>
          </a:xfrm>
        </p:spPr>
        <p:txBody>
          <a:bodyPr lIns="89299" tIns="44649" rIns="89299" bIns="44649" anchor="t"/>
          <a:lstStyle/>
          <a:p>
            <a:r>
              <a:rPr lang="cs-CZ" sz="5859" dirty="0">
                <a:latin typeface="Arial"/>
                <a:cs typeface="Arial"/>
              </a:rPr>
              <a:t>Diskuse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7" t="556" r="18541" b="-13"/>
          <a:stretch/>
        </p:blipFill>
        <p:spPr>
          <a:xfrm>
            <a:off x="8778245" y="-27911"/>
            <a:ext cx="3441731" cy="68859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7" y="5957220"/>
            <a:ext cx="2110711" cy="45250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43F1CD4-D323-419F-8BDA-F16AE3C34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087" y="3979796"/>
            <a:ext cx="1965369" cy="1781492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3F67E4EA-47F7-45B4-9E99-D40E2A7D9C7A}"/>
              </a:ext>
            </a:extLst>
          </p:cNvPr>
          <p:cNvGrpSpPr/>
          <p:nvPr/>
        </p:nvGrpSpPr>
        <p:grpSpPr>
          <a:xfrm rot="21084885">
            <a:off x="9658759" y="5744905"/>
            <a:ext cx="2167951" cy="618083"/>
            <a:chOff x="335666" y="370390"/>
            <a:chExt cx="3447170" cy="796258"/>
          </a:xfrm>
        </p:grpSpPr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AE3A4183-C08A-47B1-8E7C-9ED34B4C566C}"/>
                </a:ext>
              </a:extLst>
            </p:cNvPr>
            <p:cNvSpPr/>
            <p:nvPr/>
          </p:nvSpPr>
          <p:spPr>
            <a:xfrm>
              <a:off x="335666" y="370390"/>
              <a:ext cx="3266756" cy="796258"/>
            </a:xfrm>
            <a:prstGeom prst="rect">
              <a:avLst/>
            </a:prstGeom>
            <a:solidFill>
              <a:srgbClr val="14BE9E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96400F04-080B-452A-810C-E36214E4A317}"/>
                </a:ext>
              </a:extLst>
            </p:cNvPr>
            <p:cNvSpPr txBox="1"/>
            <p:nvPr/>
          </p:nvSpPr>
          <p:spPr>
            <a:xfrm>
              <a:off x="512404" y="568232"/>
              <a:ext cx="3270432" cy="39372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89311" tIns="44655" rIns="89311" bIns="44655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cs-CZ" sz="1400" b="1" dirty="0">
                  <a:solidFill>
                    <a:srgbClr val="FFFFCC"/>
                  </a:solidFill>
                  <a:latin typeface="Candara" panose="020E0502030303020204" pitchFamily="34" charset="0"/>
                </a:rPr>
                <a:t>Zjistěte, co je nového!</a:t>
              </a:r>
              <a:endParaRPr lang="cs-CZ" sz="1400" b="1" dirty="0">
                <a:solidFill>
                  <a:srgbClr val="FFFFCC"/>
                </a:solidFill>
                <a:latin typeface="Candara" panose="020E0502030303020204" pitchFamily="34" charset="0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7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CD83EE-D171-421E-A39C-FB06A934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BD4B-2F30-49F8-98F3-E2840AF18AB3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548603" y="1810995"/>
            <a:ext cx="11420659" cy="2140321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3200" dirty="0">
                <a:solidFill>
                  <a:srgbClr val="008080"/>
                </a:solidFill>
                <a:cs typeface="Calibri"/>
              </a:rPr>
              <a:t>  Shrnout pozici vojenských újezdů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3200" dirty="0">
                <a:solidFill>
                  <a:srgbClr val="008080"/>
                </a:solidFill>
                <a:cs typeface="Calibri"/>
              </a:rPr>
              <a:t>  Představit existující nástroje a aktivity (národní/krajská úroveň)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3200" dirty="0">
                <a:solidFill>
                  <a:srgbClr val="008080"/>
                </a:solidFill>
                <a:cs typeface="Calibri"/>
              </a:rPr>
              <a:t>  Navrhnout další postup</a:t>
            </a:r>
          </a:p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993909" y="548260"/>
            <a:ext cx="8191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cs typeface="Calibri"/>
              </a:rPr>
              <a:t>Cíle jednání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90242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CD83EE-D171-421E-A39C-FB06A934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BD4B-2F30-49F8-98F3-E2840AF18AB3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814754" y="1687268"/>
            <a:ext cx="10811229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3600" b="1" dirty="0">
                <a:solidFill>
                  <a:srgbClr val="008080"/>
                </a:solidFill>
                <a:cs typeface="Calibri"/>
              </a:rPr>
              <a:t> Odstranění ekologických zátěží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3600" b="1" dirty="0">
                <a:solidFill>
                  <a:srgbClr val="008080"/>
                </a:solidFill>
                <a:cs typeface="Calibri"/>
              </a:rPr>
              <a:t> Rozvoj cestovního ruchu (úprava DT, cyklotrasy aj.)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3600" b="1" dirty="0">
                <a:solidFill>
                  <a:srgbClr val="008080"/>
                </a:solidFill>
                <a:cs typeface="Calibri"/>
              </a:rPr>
              <a:t> Propagace životního prostředí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3600" b="1" dirty="0">
                <a:solidFill>
                  <a:srgbClr val="008080"/>
                </a:solidFill>
                <a:cs typeface="Calibri"/>
              </a:rPr>
              <a:t> Revitalizace/odstranění nevyužívaných objektů</a:t>
            </a:r>
          </a:p>
          <a:p>
            <a:pPr marL="450268" indent="-450268"/>
            <a:endParaRPr lang="cs-CZ" sz="3200" dirty="0">
              <a:cs typeface="Calibri"/>
            </a:endParaRPr>
          </a:p>
          <a:p>
            <a:endParaRPr lang="cs-CZ" sz="3200" dirty="0"/>
          </a:p>
        </p:txBody>
      </p:sp>
      <p:sp>
        <p:nvSpPr>
          <p:cNvPr id="2" name="Obdélník 1"/>
          <p:cNvSpPr/>
          <p:nvPr/>
        </p:nvSpPr>
        <p:spPr>
          <a:xfrm>
            <a:off x="993909" y="548260"/>
            <a:ext cx="8191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cs typeface="Calibri"/>
              </a:rPr>
              <a:t>Současná podoba podpory VÚ v AP SRR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27243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775754" y="651873"/>
            <a:ext cx="10715878" cy="903765"/>
          </a:xfrm>
        </p:spPr>
        <p:txBody>
          <a:bodyPr/>
          <a:lstStyle/>
          <a:p>
            <a:r>
              <a:rPr lang="cs-CZ" dirty="0">
                <a:latin typeface="+mn-lt"/>
              </a:rPr>
              <a:t>Nástroje podpory - současnost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700369" y="1555638"/>
            <a:ext cx="5096997" cy="4401750"/>
          </a:xfrm>
          <a:prstGeom prst="rect">
            <a:avLst/>
          </a:prstGeom>
        </p:spPr>
        <p:txBody>
          <a:bodyPr lIns="89299" tIns="44649" rIns="89299" bIns="44649" anchor="t"/>
          <a:lstStyle>
            <a:lvl1pPr marL="461063" indent="-461063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8971" indent="-384219" algn="l" defTabSz="1229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878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1629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6380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131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5882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10633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5385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586"/>
              </a:spcAft>
              <a:buNone/>
            </a:pPr>
            <a:r>
              <a:rPr lang="cs-CZ" sz="2500" b="1" dirty="0"/>
              <a:t>Hospodářsky a sociálně ohrožená území</a:t>
            </a:r>
          </a:p>
          <a:p>
            <a:pPr marL="461010" indent="-461010">
              <a:lnSpc>
                <a:spcPct val="105000"/>
              </a:lnSpc>
              <a:spcBef>
                <a:spcPts val="0"/>
              </a:spcBef>
              <a:spcAft>
                <a:spcPts val="586"/>
              </a:spcAft>
            </a:pPr>
            <a:r>
              <a:rPr lang="cs-CZ" sz="2500" dirty="0"/>
              <a:t>SRR ČR 21+/AP SRR/ÚDOP</a:t>
            </a:r>
            <a:endParaRPr lang="cs-CZ" sz="2500" dirty="0">
              <a:cs typeface="Calibri"/>
            </a:endParaRPr>
          </a:p>
          <a:p>
            <a:pPr marL="461010" indent="-461010">
              <a:lnSpc>
                <a:spcPct val="105000"/>
              </a:lnSpc>
              <a:spcBef>
                <a:spcPts val="0"/>
              </a:spcBef>
              <a:spcAft>
                <a:spcPts val="586"/>
              </a:spcAft>
            </a:pPr>
            <a:r>
              <a:rPr lang="cs-CZ" sz="2500" dirty="0">
                <a:ea typeface="Times New Roman" panose="02020603050405020304" pitchFamily="18" charset="0"/>
              </a:rPr>
              <a:t>Investiční pobídky </a:t>
            </a:r>
          </a:p>
          <a:p>
            <a:pPr marL="461010" indent="-461010">
              <a:lnSpc>
                <a:spcPct val="105000"/>
              </a:lnSpc>
              <a:spcBef>
                <a:spcPts val="0"/>
              </a:spcBef>
              <a:spcAft>
                <a:spcPts val="586"/>
              </a:spcAft>
            </a:pPr>
            <a:r>
              <a:rPr lang="cs-CZ" sz="2500" dirty="0">
                <a:ea typeface="Times New Roman" panose="02020603050405020304" pitchFamily="18" charset="0"/>
              </a:rPr>
              <a:t>Fondy EU</a:t>
            </a:r>
            <a:endParaRPr lang="cs-CZ" sz="2500" dirty="0">
              <a:cs typeface="Calibri" panose="020F0502020204030204"/>
            </a:endParaRPr>
          </a:p>
          <a:p>
            <a:pPr marL="461010" indent="-461010">
              <a:lnSpc>
                <a:spcPct val="105000"/>
              </a:lnSpc>
              <a:spcBef>
                <a:spcPts val="0"/>
              </a:spcBef>
              <a:spcAft>
                <a:spcPts val="586"/>
              </a:spcAft>
            </a:pPr>
            <a:r>
              <a:rPr lang="cs-CZ" sz="2500" dirty="0">
                <a:ea typeface="Times New Roman" panose="02020603050405020304" pitchFamily="18" charset="0"/>
              </a:rPr>
              <a:t>Národní dotační tituly</a:t>
            </a:r>
            <a:endParaRPr lang="cs-CZ" sz="2500" dirty="0">
              <a:cs typeface="Calibri" panose="020F0502020204030204"/>
            </a:endParaRPr>
          </a:p>
          <a:p>
            <a:pPr marL="461010" indent="-461010">
              <a:lnSpc>
                <a:spcPct val="105000"/>
              </a:lnSpc>
              <a:spcBef>
                <a:spcPts val="0"/>
              </a:spcBef>
              <a:spcAft>
                <a:spcPts val="586"/>
              </a:spcAft>
            </a:pPr>
            <a:r>
              <a:rPr lang="cs-CZ" sz="2500" dirty="0"/>
              <a:t>Vyhláška MF a MMR o programovém financování </a:t>
            </a:r>
            <a:endParaRPr lang="cs-CZ" sz="2500" dirty="0">
              <a:cs typeface="Calibri" panose="020F0502020204030204"/>
            </a:endParaRPr>
          </a:p>
          <a:p>
            <a:pPr marL="461010" indent="-461010">
              <a:lnSpc>
                <a:spcPct val="105000"/>
              </a:lnSpc>
              <a:spcBef>
                <a:spcPts val="0"/>
              </a:spcBef>
              <a:spcAft>
                <a:spcPts val="586"/>
              </a:spcAft>
            </a:pPr>
            <a:r>
              <a:rPr lang="cs-CZ" sz="2500" dirty="0"/>
              <a:t>CZ PRES </a:t>
            </a:r>
            <a:endParaRPr lang="cs-CZ" sz="2500" dirty="0">
              <a:cs typeface="Calibri" panose="020F0502020204030204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09434D0E-2091-413F-B070-E33CAA77B928}"/>
              </a:ext>
            </a:extLst>
          </p:cNvPr>
          <p:cNvSpPr txBox="1">
            <a:spLocks/>
          </p:cNvSpPr>
          <p:nvPr/>
        </p:nvSpPr>
        <p:spPr>
          <a:xfrm>
            <a:off x="6133693" y="1555638"/>
            <a:ext cx="5096997" cy="4401750"/>
          </a:xfrm>
          <a:prstGeom prst="rect">
            <a:avLst/>
          </a:prstGeom>
        </p:spPr>
        <p:txBody>
          <a:bodyPr lIns="89299" tIns="44649" rIns="89299" bIns="44649" anchor="t"/>
          <a:lstStyle>
            <a:lvl1pPr marL="461063" indent="-461063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8971" indent="-384219" algn="l" defTabSz="1229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878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1629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6380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131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5882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10633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5385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586"/>
              </a:spcAft>
              <a:buNone/>
            </a:pPr>
            <a:r>
              <a:rPr lang="cs-CZ" sz="2500" b="1" dirty="0"/>
              <a:t>Zajištění podmínek pro rozvoj bývalých vojenských újezdů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586"/>
              </a:spcAft>
            </a:pPr>
            <a:r>
              <a:rPr lang="cs-CZ" sz="2500" dirty="0"/>
              <a:t>Odstranění ekologických zátěží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586"/>
              </a:spcAft>
            </a:pPr>
            <a:r>
              <a:rPr lang="cs-CZ" sz="2500" dirty="0"/>
              <a:t>Demolice objektů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586"/>
              </a:spcAft>
            </a:pPr>
            <a:r>
              <a:rPr lang="cs-CZ" sz="2500" dirty="0"/>
              <a:t>Vytvoření podmínek pro cest. ruch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586"/>
              </a:spcAft>
            </a:pPr>
            <a:r>
              <a:rPr lang="cs-CZ" sz="2500" dirty="0"/>
              <a:t>Zajištění nového využití území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586"/>
              </a:spcAft>
            </a:pPr>
            <a:r>
              <a:rPr lang="cs-CZ" sz="2500" dirty="0"/>
              <a:t>Propagace cenné přírodní krajiny</a:t>
            </a:r>
          </a:p>
        </p:txBody>
      </p:sp>
    </p:spTree>
    <p:extLst>
      <p:ext uri="{BB962C8B-B14F-4D97-AF65-F5344CB8AC3E}">
        <p14:creationId xmlns:p14="http://schemas.microsoft.com/office/powerpoint/2010/main" val="107612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CD83EE-D171-421E-A39C-FB06A934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BD4B-2F30-49F8-98F3-E2840AF18AB3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334C79F-1D3D-4C18-9ACB-5668FFBB71BE}"/>
              </a:ext>
            </a:extLst>
          </p:cNvPr>
          <p:cNvSpPr txBox="1"/>
          <p:nvPr/>
        </p:nvSpPr>
        <p:spPr>
          <a:xfrm>
            <a:off x="462967" y="640669"/>
            <a:ext cx="11904880" cy="6153380"/>
          </a:xfrm>
          <a:prstGeom prst="rect">
            <a:avLst/>
          </a:prstGeom>
          <a:noFill/>
        </p:spPr>
        <p:txBody>
          <a:bodyPr wrap="square" lIns="89311" tIns="44655" rIns="89311" bIns="44655" rtlCol="0" anchor="t">
            <a:spAutoFit/>
          </a:bodyPr>
          <a:lstStyle/>
          <a:p>
            <a:r>
              <a:rPr lang="cs-CZ" sz="2800" b="1" dirty="0"/>
              <a:t>Orientační výpočet pomocí stejných ukazatelů jako pro správní obvody ORP</a:t>
            </a:r>
          </a:p>
          <a:p>
            <a:endParaRPr lang="cs-CZ" sz="2800" b="1" dirty="0"/>
          </a:p>
          <a:p>
            <a:endParaRPr lang="cs-CZ" sz="2800" b="1" dirty="0"/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/>
              <a:t>Index stáří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/>
              <a:t>Hrubá míra celkového přírůstku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/>
              <a:t>Index bytové výstavby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/>
              <a:t>Míra nezaměstnanosti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/>
              <a:t>Index podnikatelské aktivity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175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CD83EE-D171-421E-A39C-FB06A934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BD4B-2F30-49F8-98F3-E2840AF18AB3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B90D68F-6E3A-48B5-AEC5-4E451082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17" y="595893"/>
            <a:ext cx="10715878" cy="903765"/>
          </a:xfrm>
        </p:spPr>
        <p:txBody>
          <a:bodyPr/>
          <a:lstStyle/>
          <a:p>
            <a:r>
              <a:rPr lang="cs-CZ" sz="3600" dirty="0">
                <a:latin typeface="+mn-lt"/>
              </a:rPr>
              <a:t>Území bývalých vojenských újezdů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C7696CE-7FCD-449E-B14D-7F401384D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17" y="1645226"/>
            <a:ext cx="8402817" cy="4419990"/>
          </a:xfrm>
        </p:spPr>
        <p:txBody>
          <a:bodyPr/>
          <a:lstStyle/>
          <a:p>
            <a:r>
              <a:rPr lang="cs-CZ" sz="2400" dirty="0"/>
              <a:t>Přepočet hodnot za obce (stejnou metodikou jako pro ORP)</a:t>
            </a:r>
          </a:p>
          <a:p>
            <a:r>
              <a:rPr lang="cs-CZ" sz="2400" dirty="0"/>
              <a:t>Velké rozdíly mezi jednotlivými obcemi</a:t>
            </a:r>
          </a:p>
          <a:p>
            <a:r>
              <a:rPr lang="cs-CZ" sz="2400" b="1" dirty="0"/>
              <a:t>Podprůměrné hodnoty u samostatných obcí vyčleněných z VÚ</a:t>
            </a:r>
          </a:p>
          <a:p>
            <a:r>
              <a:rPr lang="cs-CZ" sz="2400" b="1" dirty="0"/>
              <a:t>Nadprůměrné hodnoty u větších území bývalých VÚ</a:t>
            </a:r>
          </a:p>
          <a:p>
            <a:r>
              <a:rPr lang="cs-CZ" sz="2400" dirty="0"/>
              <a:t>Přesto vnímáme specifické problémy jednotlivých území (ekologická zátěž, zhoršená dopravní dostupnost (celkově mobilita), nízká podnikatelské aktivita, …) i jejich rozvojový potenciál (poloha, turistický ruch,…)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F5DD5E2-68A5-4BA3-B6FC-4B49A4FDE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r="7605"/>
          <a:stretch/>
        </p:blipFill>
        <p:spPr bwMode="auto">
          <a:xfrm>
            <a:off x="8938778" y="1645225"/>
            <a:ext cx="2904669" cy="459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4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CD83EE-D171-421E-A39C-FB06A934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FABD4B-2F30-49F8-98F3-E2840AF18AB3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896260" y="308132"/>
            <a:ext cx="10399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/>
              <a:t>Brdy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D3CA9F6-22EB-4350-86D5-F1744B7BD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74481"/>
              </p:ext>
            </p:extLst>
          </p:nvPr>
        </p:nvGraphicFramePr>
        <p:xfrm>
          <a:off x="7269737" y="1077573"/>
          <a:ext cx="4412957" cy="1734968"/>
        </p:xfrm>
        <a:graphic>
          <a:graphicData uri="http://schemas.openxmlformats.org/drawingml/2006/table">
            <a:tbl>
              <a:tblPr/>
              <a:tblGrid>
                <a:gridCol w="2021979">
                  <a:extLst>
                    <a:ext uri="{9D8B030D-6E8A-4147-A177-3AD203B41FA5}">
                      <a16:colId xmlns:a16="http://schemas.microsoft.com/office/drawing/2014/main" val="674705545"/>
                    </a:ext>
                  </a:extLst>
                </a:gridCol>
                <a:gridCol w="2390978">
                  <a:extLst>
                    <a:ext uri="{9D8B030D-6E8A-4147-A177-3AD203B41FA5}">
                      <a16:colId xmlns:a16="http://schemas.microsoft.com/office/drawing/2014/main" val="3186401450"/>
                    </a:ext>
                  </a:extLst>
                </a:gridCol>
              </a:tblGrid>
              <a:tr h="36731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Schválené projekty dle OP dle místa realizace</a:t>
                      </a:r>
                    </a:p>
                  </a:txBody>
                  <a:tcPr marL="11131" marR="11131" marT="1113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Brdy</a:t>
                      </a:r>
                    </a:p>
                  </a:txBody>
                  <a:tcPr marL="11131" marR="11131" marT="1113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544130"/>
                  </a:ext>
                </a:extLst>
              </a:tr>
              <a:tr h="18922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IROP </a:t>
                      </a:r>
                    </a:p>
                  </a:txBody>
                  <a:tcPr marL="11131" marR="11131" marT="1113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216 660 790 </a:t>
                      </a:r>
                    </a:p>
                  </a:txBody>
                  <a:tcPr marL="11131" marR="11131" marT="1113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670893"/>
                  </a:ext>
                </a:extLst>
              </a:tr>
              <a:tr h="18922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OP D </a:t>
                      </a:r>
                    </a:p>
                  </a:txBody>
                  <a:tcPr marL="11131" marR="11131" marT="1113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31" marR="11131" marT="1113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035900"/>
                  </a:ext>
                </a:extLst>
              </a:tr>
              <a:tr h="18922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OP PIK </a:t>
                      </a:r>
                    </a:p>
                  </a:txBody>
                  <a:tcPr marL="11131" marR="11131" marT="1113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140 814 648 </a:t>
                      </a:r>
                    </a:p>
                  </a:txBody>
                  <a:tcPr marL="11131" marR="11131" marT="1113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157127"/>
                  </a:ext>
                </a:extLst>
              </a:tr>
              <a:tr h="18922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OP VVV </a:t>
                      </a:r>
                    </a:p>
                  </a:txBody>
                  <a:tcPr marL="11131" marR="11131" marT="1113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12 356 828 </a:t>
                      </a:r>
                    </a:p>
                  </a:txBody>
                  <a:tcPr marL="11131" marR="11131" marT="1113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584571"/>
                  </a:ext>
                </a:extLst>
              </a:tr>
              <a:tr h="18922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OP Z </a:t>
                      </a:r>
                    </a:p>
                  </a:txBody>
                  <a:tcPr marL="11131" marR="11131" marT="1113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31" marR="11131" marT="1113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938"/>
                  </a:ext>
                </a:extLst>
              </a:tr>
              <a:tr h="9968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OP_ŽP </a:t>
                      </a:r>
                    </a:p>
                  </a:txBody>
                  <a:tcPr marL="11131" marR="11131" marT="1113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412 474 960 </a:t>
                      </a:r>
                    </a:p>
                  </a:txBody>
                  <a:tcPr marL="11131" marR="11131" marT="1113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034339"/>
                  </a:ext>
                </a:extLst>
              </a:tr>
              <a:tr h="18922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Celkový součet </a:t>
                      </a:r>
                    </a:p>
                  </a:txBody>
                  <a:tcPr marL="11131" marR="11131" marT="1113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782 307 227 </a:t>
                      </a:r>
                    </a:p>
                  </a:txBody>
                  <a:tcPr marL="11131" marR="11131" marT="11131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228171"/>
                  </a:ext>
                </a:extLst>
              </a:tr>
            </a:tbl>
          </a:graphicData>
        </a:graphic>
      </p:graphicFrame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8D96EC8-DD34-46D7-8C13-5251092A6AA5}"/>
              </a:ext>
            </a:extLst>
          </p:cNvPr>
          <p:cNvSpPr txBox="1">
            <a:spLocks/>
          </p:cNvSpPr>
          <p:nvPr/>
        </p:nvSpPr>
        <p:spPr>
          <a:xfrm>
            <a:off x="7269737" y="3006489"/>
            <a:ext cx="4412957" cy="4401750"/>
          </a:xfrm>
          <a:prstGeom prst="rect">
            <a:avLst/>
          </a:prstGeom>
        </p:spPr>
        <p:txBody>
          <a:bodyPr lIns="89299" tIns="44649" rIns="89299" bIns="44649" anchor="t"/>
          <a:lstStyle>
            <a:lvl1pPr marL="461063" indent="-461063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8971" indent="-384219" algn="l" defTabSz="1229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878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1629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6380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131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5882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10633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5385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586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s-CZ" sz="2200" dirty="0"/>
              <a:t>Přírodní bohatství</a:t>
            </a:r>
          </a:p>
          <a:p>
            <a:pPr>
              <a:spcBef>
                <a:spcPts val="0"/>
              </a:spcBef>
              <a:spcAft>
                <a:spcPts val="586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s-CZ" sz="2200" dirty="0"/>
              <a:t>Atraktivní lokalita (cestovní ruch, bydlení, podnikání…) </a:t>
            </a:r>
          </a:p>
          <a:p>
            <a:pPr>
              <a:spcBef>
                <a:spcPts val="0"/>
              </a:spcBef>
              <a:spcAft>
                <a:spcPts val="586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s-CZ" sz="2200" dirty="0"/>
              <a:t>Dopravní dostupnost </a:t>
            </a:r>
          </a:p>
          <a:p>
            <a:pPr>
              <a:spcBef>
                <a:spcPts val="0"/>
              </a:spcBef>
              <a:spcAft>
                <a:spcPts val="586"/>
              </a:spcAft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cs-CZ" sz="2200" dirty="0"/>
              <a:t>Prostorové omezení </a:t>
            </a:r>
          </a:p>
          <a:p>
            <a:pPr>
              <a:spcBef>
                <a:spcPts val="0"/>
              </a:spcBef>
              <a:spcAft>
                <a:spcPts val="586"/>
              </a:spcAft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cs-CZ" sz="2200" dirty="0"/>
              <a:t>Bezpečnost</a:t>
            </a:r>
          </a:p>
          <a:p>
            <a:pPr>
              <a:spcBef>
                <a:spcPts val="0"/>
              </a:spcBef>
              <a:spcAft>
                <a:spcPts val="586"/>
              </a:spcAft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cs-CZ" sz="2200" dirty="0"/>
              <a:t>Ochrana přírodních hodnot</a:t>
            </a:r>
          </a:p>
          <a:p>
            <a:pPr>
              <a:spcBef>
                <a:spcPts val="0"/>
              </a:spcBef>
              <a:spcAft>
                <a:spcPts val="586"/>
              </a:spcAft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cs-CZ" sz="2200" dirty="0"/>
              <a:t>Udržitelný cestovní ruch</a:t>
            </a:r>
          </a:p>
          <a:p>
            <a:pPr marL="0" indent="0">
              <a:spcBef>
                <a:spcPts val="0"/>
              </a:spcBef>
              <a:spcAft>
                <a:spcPts val="586"/>
              </a:spcAft>
              <a:buNone/>
            </a:pPr>
            <a:r>
              <a:rPr lang="cs-CZ" sz="2500" dirty="0"/>
              <a:t> </a:t>
            </a:r>
            <a:endParaRPr lang="cs-CZ" sz="2500" dirty="0">
              <a:cs typeface="Calibri" panose="020F0502020204030204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3E3BA2B-0151-4E5E-931E-9F2E46C66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651725"/>
              </p:ext>
            </p:extLst>
          </p:nvPr>
        </p:nvGraphicFramePr>
        <p:xfrm>
          <a:off x="383823" y="1077574"/>
          <a:ext cx="5994397" cy="5193720"/>
        </p:xfrm>
        <a:graphic>
          <a:graphicData uri="http://schemas.openxmlformats.org/drawingml/2006/table">
            <a:tbl>
              <a:tblPr/>
              <a:tblGrid>
                <a:gridCol w="1759418">
                  <a:extLst>
                    <a:ext uri="{9D8B030D-6E8A-4147-A177-3AD203B41FA5}">
                      <a16:colId xmlns:a16="http://schemas.microsoft.com/office/drawing/2014/main" val="2195898417"/>
                    </a:ext>
                  </a:extLst>
                </a:gridCol>
                <a:gridCol w="733827">
                  <a:extLst>
                    <a:ext uri="{9D8B030D-6E8A-4147-A177-3AD203B41FA5}">
                      <a16:colId xmlns:a16="http://schemas.microsoft.com/office/drawing/2014/main" val="2785994107"/>
                    </a:ext>
                  </a:extLst>
                </a:gridCol>
                <a:gridCol w="733827">
                  <a:extLst>
                    <a:ext uri="{9D8B030D-6E8A-4147-A177-3AD203B41FA5}">
                      <a16:colId xmlns:a16="http://schemas.microsoft.com/office/drawing/2014/main" val="978381350"/>
                    </a:ext>
                  </a:extLst>
                </a:gridCol>
                <a:gridCol w="733827">
                  <a:extLst>
                    <a:ext uri="{9D8B030D-6E8A-4147-A177-3AD203B41FA5}">
                      <a16:colId xmlns:a16="http://schemas.microsoft.com/office/drawing/2014/main" val="2174615151"/>
                    </a:ext>
                  </a:extLst>
                </a:gridCol>
                <a:gridCol w="733827">
                  <a:extLst>
                    <a:ext uri="{9D8B030D-6E8A-4147-A177-3AD203B41FA5}">
                      <a16:colId xmlns:a16="http://schemas.microsoft.com/office/drawing/2014/main" val="1634598607"/>
                    </a:ext>
                  </a:extLst>
                </a:gridCol>
                <a:gridCol w="733827">
                  <a:extLst>
                    <a:ext uri="{9D8B030D-6E8A-4147-A177-3AD203B41FA5}">
                      <a16:colId xmlns:a16="http://schemas.microsoft.com/office/drawing/2014/main" val="3867322279"/>
                    </a:ext>
                  </a:extLst>
                </a:gridCol>
                <a:gridCol w="565844">
                  <a:extLst>
                    <a:ext uri="{9D8B030D-6E8A-4147-A177-3AD203B41FA5}">
                      <a16:colId xmlns:a16="http://schemas.microsoft.com/office/drawing/2014/main" val="991142497"/>
                    </a:ext>
                  </a:extLst>
                </a:gridCol>
              </a:tblGrid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Obec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PNO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IS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IBV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HMCP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IPA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620287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Malá Víska</a:t>
                      </a:r>
                      <a:endParaRPr lang="cs-CZ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1,34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-0,11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0,09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1,44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3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1,80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9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0,91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252158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Křešín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0,54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-0,16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0,19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2,16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1,23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0,79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675341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Míšov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1,07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E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-0,06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0,58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0,32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1,19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0,62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647865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Trokavec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1,27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8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-0,84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7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1,22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9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0,53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0,38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504065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Vranovice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0,46</a:t>
                      </a:r>
                      <a:endParaRPr lang="cs-CZ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0,80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0,32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0,51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0,36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611901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Ohrazenice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0,46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-0,02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0,48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0,38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0,41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849580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Spálené Poříčí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0,60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0,17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-0,18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0,42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0,15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42537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Jince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-0,07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0,71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0,60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-0,09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-0,46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0,14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19655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Bratkovice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0,86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0,10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-0,05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-0,17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-0,13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0,12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688572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Strašice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0,16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0,17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0,70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0,28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-0,90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3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0,08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249073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Chaloupky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0,58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-0,37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0,22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-0,56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0,50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0,08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973833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Podluhy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0,72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-0,18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-0,04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0,03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-0,25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0,06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616889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Drahlín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-0,01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-0,25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0,09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0,25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0,02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0,02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107836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Láz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0,42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0,11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0,05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0,02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512112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Zaječov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0,99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-0,03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-0,47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168804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Nepomuk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-1,22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F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-1,14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0,66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-0,25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2,01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3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39401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Dobřív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0,18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0,24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-0,04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0,09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-0,42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023617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Štítov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1,62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E9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-0,38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-0,62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-2,33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1,68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-0,01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71631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Mirošov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0,75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-0,59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-0,18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-0,38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-0,08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434634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Věšín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-0,55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0,36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0,04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-0,33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-0,09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-0,11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10858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Hvozdec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0,45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0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0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-0,06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-0,67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-0,21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-0,14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644849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Těně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0,62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-0,52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-0,23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-0,29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-0,42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-0,17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01480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Sádek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-1,10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6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-0,14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-0,33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0,61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B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-0,19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747055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Obecnice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-0,01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0,03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-0,03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-0,38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-0,65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-0,21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49533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Borovno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1,28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8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-1,98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-0,23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-0,24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-0,49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-0,33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17002"/>
                  </a:ext>
                </a:extLst>
              </a:tr>
              <a:tr h="1896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Skořice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0,71</a:t>
                      </a:r>
                      <a:endParaRPr lang="cs-CZ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-0,20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0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-0,21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-1,04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A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-1,39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4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-0,43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549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11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1EDF72-1AA9-4BE1-95C6-51F4D8D65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BD4B-2F30-49F8-98F3-E2840AF18AB3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523BFCA-943E-42EE-B19D-F1E0784A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74" y="387152"/>
            <a:ext cx="10545726" cy="691116"/>
          </a:xfrm>
        </p:spPr>
        <p:txBody>
          <a:bodyPr/>
          <a:lstStyle/>
          <a:p>
            <a:r>
              <a:rPr lang="cs-CZ" dirty="0">
                <a:latin typeface="+mn-lt"/>
              </a:rPr>
              <a:t>Milovice – Mladá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130B70F8-F212-421F-94AA-6ABFBEFC1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636165"/>
              </p:ext>
            </p:extLst>
          </p:nvPr>
        </p:nvGraphicFramePr>
        <p:xfrm>
          <a:off x="912035" y="3918315"/>
          <a:ext cx="6427259" cy="2076085"/>
        </p:xfrm>
        <a:graphic>
          <a:graphicData uri="http://schemas.openxmlformats.org/drawingml/2006/table">
            <a:tbl>
              <a:tblPr/>
              <a:tblGrid>
                <a:gridCol w="3968909">
                  <a:extLst>
                    <a:ext uri="{9D8B030D-6E8A-4147-A177-3AD203B41FA5}">
                      <a16:colId xmlns:a16="http://schemas.microsoft.com/office/drawing/2014/main" val="3452601432"/>
                    </a:ext>
                  </a:extLst>
                </a:gridCol>
                <a:gridCol w="2458350">
                  <a:extLst>
                    <a:ext uri="{9D8B030D-6E8A-4147-A177-3AD203B41FA5}">
                      <a16:colId xmlns:a16="http://schemas.microsoft.com/office/drawing/2014/main" val="610622369"/>
                    </a:ext>
                  </a:extLst>
                </a:gridCol>
              </a:tblGrid>
              <a:tr h="47733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Schválené projekty dle OP dle místa realizace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Milovice-Mladá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655455"/>
                  </a:ext>
                </a:extLst>
              </a:tr>
              <a:tr h="22839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IROP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213 287 455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757626"/>
                  </a:ext>
                </a:extLst>
              </a:tr>
              <a:tr h="22839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OP 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27 284 802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372805"/>
                  </a:ext>
                </a:extLst>
              </a:tr>
              <a:tr h="22839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OP PIK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569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581 010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205117"/>
                  </a:ext>
                </a:extLst>
              </a:tr>
              <a:tr h="22839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OP VVV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10 316 308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144088"/>
                  </a:ext>
                </a:extLst>
              </a:tr>
              <a:tr h="22839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OP Z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721465"/>
                  </a:ext>
                </a:extLst>
              </a:tr>
              <a:tr h="22839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OP_ŽP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550 121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116165"/>
                  </a:ext>
                </a:extLst>
              </a:tr>
              <a:tr h="22839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Celkový součet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1 014 019 696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257581"/>
                  </a:ext>
                </a:extLst>
              </a:tr>
            </a:tbl>
          </a:graphicData>
        </a:graphic>
      </p:graphicFrame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835F3B9-EF1C-4E76-AD73-61C171B33800}"/>
              </a:ext>
            </a:extLst>
          </p:cNvPr>
          <p:cNvSpPr txBox="1">
            <a:spLocks/>
          </p:cNvSpPr>
          <p:nvPr/>
        </p:nvSpPr>
        <p:spPr>
          <a:xfrm>
            <a:off x="7693624" y="4066905"/>
            <a:ext cx="4604351" cy="4401750"/>
          </a:xfrm>
          <a:prstGeom prst="rect">
            <a:avLst/>
          </a:prstGeom>
        </p:spPr>
        <p:txBody>
          <a:bodyPr lIns="89299" tIns="44649" rIns="89299" bIns="44649" anchor="t"/>
          <a:lstStyle>
            <a:lvl1pPr marL="461063" indent="-461063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8971" indent="-384219" algn="l" defTabSz="1229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878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1629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6380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131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5882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10633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5385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586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s-CZ" sz="2200" dirty="0"/>
              <a:t>Atraktivní lokalita (bydlení, podnikání…) </a:t>
            </a:r>
          </a:p>
          <a:p>
            <a:pPr>
              <a:spcBef>
                <a:spcPts val="0"/>
              </a:spcBef>
              <a:spcAft>
                <a:spcPts val="586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s-CZ" sz="2200" dirty="0"/>
              <a:t>Dopravní dostupnost </a:t>
            </a:r>
          </a:p>
          <a:p>
            <a:pPr>
              <a:spcBef>
                <a:spcPts val="0"/>
              </a:spcBef>
              <a:spcAft>
                <a:spcPts val="586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s-CZ" sz="2200" dirty="0"/>
              <a:t>Rozvojový potenciál (neomezeno)</a:t>
            </a:r>
          </a:p>
          <a:p>
            <a:pPr>
              <a:spcBef>
                <a:spcPts val="0"/>
              </a:spcBef>
              <a:spcAft>
                <a:spcPts val="586"/>
              </a:spcAft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cs-CZ" sz="2200" dirty="0"/>
              <a:t>Rizika spojené s </a:t>
            </a:r>
            <a:r>
              <a:rPr lang="cs-CZ" sz="2200" dirty="0" err="1"/>
              <a:t>automotivem</a:t>
            </a:r>
            <a:endParaRPr lang="cs-CZ" sz="2200" dirty="0"/>
          </a:p>
          <a:p>
            <a:pPr marL="0" indent="0">
              <a:spcBef>
                <a:spcPts val="0"/>
              </a:spcBef>
              <a:spcAft>
                <a:spcPts val="586"/>
              </a:spcAft>
              <a:buNone/>
            </a:pPr>
            <a:r>
              <a:rPr lang="cs-CZ" sz="2500" dirty="0"/>
              <a:t> </a:t>
            </a:r>
            <a:endParaRPr lang="cs-CZ" sz="2500" dirty="0">
              <a:cs typeface="Calibri" panose="020F0502020204030204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7F66D02-688F-41E0-8018-2D0D34936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880548"/>
              </p:ext>
            </p:extLst>
          </p:nvPr>
        </p:nvGraphicFramePr>
        <p:xfrm>
          <a:off x="912035" y="1158511"/>
          <a:ext cx="9396988" cy="2509177"/>
        </p:xfrm>
        <a:graphic>
          <a:graphicData uri="http://schemas.openxmlformats.org/drawingml/2006/table">
            <a:tbl>
              <a:tblPr/>
              <a:tblGrid>
                <a:gridCol w="2758112">
                  <a:extLst>
                    <a:ext uri="{9D8B030D-6E8A-4147-A177-3AD203B41FA5}">
                      <a16:colId xmlns:a16="http://schemas.microsoft.com/office/drawing/2014/main" val="1138914505"/>
                    </a:ext>
                  </a:extLst>
                </a:gridCol>
                <a:gridCol w="1150369">
                  <a:extLst>
                    <a:ext uri="{9D8B030D-6E8A-4147-A177-3AD203B41FA5}">
                      <a16:colId xmlns:a16="http://schemas.microsoft.com/office/drawing/2014/main" val="2091484544"/>
                    </a:ext>
                  </a:extLst>
                </a:gridCol>
                <a:gridCol w="1150369">
                  <a:extLst>
                    <a:ext uri="{9D8B030D-6E8A-4147-A177-3AD203B41FA5}">
                      <a16:colId xmlns:a16="http://schemas.microsoft.com/office/drawing/2014/main" val="3479617342"/>
                    </a:ext>
                  </a:extLst>
                </a:gridCol>
                <a:gridCol w="1150369">
                  <a:extLst>
                    <a:ext uri="{9D8B030D-6E8A-4147-A177-3AD203B41FA5}">
                      <a16:colId xmlns:a16="http://schemas.microsoft.com/office/drawing/2014/main" val="953705580"/>
                    </a:ext>
                  </a:extLst>
                </a:gridCol>
                <a:gridCol w="1150369">
                  <a:extLst>
                    <a:ext uri="{9D8B030D-6E8A-4147-A177-3AD203B41FA5}">
                      <a16:colId xmlns:a16="http://schemas.microsoft.com/office/drawing/2014/main" val="852824681"/>
                    </a:ext>
                  </a:extLst>
                </a:gridCol>
                <a:gridCol w="1150369">
                  <a:extLst>
                    <a:ext uri="{9D8B030D-6E8A-4147-A177-3AD203B41FA5}">
                      <a16:colId xmlns:a16="http://schemas.microsoft.com/office/drawing/2014/main" val="2144323880"/>
                    </a:ext>
                  </a:extLst>
                </a:gridCol>
                <a:gridCol w="887031">
                  <a:extLst>
                    <a:ext uri="{9D8B030D-6E8A-4147-A177-3AD203B41FA5}">
                      <a16:colId xmlns:a16="http://schemas.microsoft.com/office/drawing/2014/main" val="144284744"/>
                    </a:ext>
                  </a:extLst>
                </a:gridCol>
              </a:tblGrid>
              <a:tr h="22810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Obec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PNO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IBV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HMCP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IPA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14654"/>
                  </a:ext>
                </a:extLst>
              </a:tr>
              <a:tr h="22810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Jiřice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4,06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B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1,75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1,84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834180"/>
                  </a:ext>
                </a:extLst>
              </a:tr>
              <a:tr h="22810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Milovice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1,43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1,90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1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1,30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B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D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26310"/>
                  </a:ext>
                </a:extLst>
              </a:tr>
              <a:tr h="22810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Lipník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1,03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505158"/>
                  </a:ext>
                </a:extLst>
              </a:tr>
              <a:tr h="22810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Všejany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D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473976"/>
                  </a:ext>
                </a:extLst>
              </a:tr>
              <a:tr h="22810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Luštěnice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8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166567"/>
                  </a:ext>
                </a:extLst>
              </a:tr>
              <a:tr h="22810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Brodce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5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A9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025239"/>
                  </a:ext>
                </a:extLst>
              </a:tr>
              <a:tr h="22810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Benátky nad Jizerou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9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554886"/>
                  </a:ext>
                </a:extLst>
              </a:tr>
              <a:tr h="22810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Smilovice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8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F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424287"/>
                  </a:ext>
                </a:extLst>
              </a:tr>
              <a:tr h="22810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Čachovice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5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-0,13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75249"/>
                  </a:ext>
                </a:extLst>
              </a:tr>
              <a:tr h="22810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Straky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E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9A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B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effectLst/>
                          <a:latin typeface="Arial" panose="020B0604020202020204" pitchFamily="34" charset="0"/>
                        </a:rPr>
                        <a:t>-0,39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69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013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4232C3-B62E-4920-96B8-E9F34C47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BD4B-2F30-49F8-98F3-E2840AF18AB3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F2D052F-F97C-49E2-A371-14BF76883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74" y="387152"/>
            <a:ext cx="10545726" cy="691116"/>
          </a:xfrm>
        </p:spPr>
        <p:txBody>
          <a:bodyPr/>
          <a:lstStyle/>
          <a:p>
            <a:r>
              <a:rPr lang="cs-CZ" dirty="0">
                <a:latin typeface="+mn-lt"/>
              </a:rPr>
              <a:t>Ralsko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6BD098C4-144C-40AB-8F39-62F09C4FA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394753"/>
              </p:ext>
            </p:extLst>
          </p:nvPr>
        </p:nvGraphicFramePr>
        <p:xfrm>
          <a:off x="913595" y="4311364"/>
          <a:ext cx="5010230" cy="1762059"/>
        </p:xfrm>
        <a:graphic>
          <a:graphicData uri="http://schemas.openxmlformats.org/drawingml/2006/table">
            <a:tbl>
              <a:tblPr/>
              <a:tblGrid>
                <a:gridCol w="2408245">
                  <a:extLst>
                    <a:ext uri="{9D8B030D-6E8A-4147-A177-3AD203B41FA5}">
                      <a16:colId xmlns:a16="http://schemas.microsoft.com/office/drawing/2014/main" val="581226695"/>
                    </a:ext>
                  </a:extLst>
                </a:gridCol>
                <a:gridCol w="2601985">
                  <a:extLst>
                    <a:ext uri="{9D8B030D-6E8A-4147-A177-3AD203B41FA5}">
                      <a16:colId xmlns:a16="http://schemas.microsoft.com/office/drawing/2014/main" val="838364352"/>
                    </a:ext>
                  </a:extLst>
                </a:gridCol>
              </a:tblGrid>
              <a:tr h="38292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Schválené projekty dle OP dle místa realizace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20" marR="10020" marT="1002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Ralsko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20" marR="10020" marT="1002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85595"/>
                  </a:ext>
                </a:extLst>
              </a:tr>
              <a:tr h="1970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IROP </a:t>
                      </a:r>
                    </a:p>
                  </a:txBody>
                  <a:tcPr marL="10020" marR="10020" marT="1002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700 850 206 </a:t>
                      </a:r>
                    </a:p>
                  </a:txBody>
                  <a:tcPr marL="10020" marR="10020" marT="1002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508499"/>
                  </a:ext>
                </a:extLst>
              </a:tr>
              <a:tr h="1970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OP D 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20" marR="10020" marT="1002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20" marR="10020" marT="1002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485682"/>
                  </a:ext>
                </a:extLst>
              </a:tr>
              <a:tr h="1970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OP PIK </a:t>
                      </a:r>
                    </a:p>
                  </a:txBody>
                  <a:tcPr marL="10020" marR="10020" marT="1002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671 677 703 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20" marR="10020" marT="1002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457470"/>
                  </a:ext>
                </a:extLst>
              </a:tr>
              <a:tr h="1970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OP VVV </a:t>
                      </a:r>
                    </a:p>
                  </a:txBody>
                  <a:tcPr marL="10020" marR="10020" marT="1002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20" marR="10020" marT="1002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114774"/>
                  </a:ext>
                </a:extLst>
              </a:tr>
              <a:tr h="1970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OP Z </a:t>
                      </a:r>
                    </a:p>
                  </a:txBody>
                  <a:tcPr marL="10020" marR="10020" marT="1002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20" marR="10020" marT="1002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236878"/>
                  </a:ext>
                </a:extLst>
              </a:tr>
              <a:tr h="1970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OP_ŽP </a:t>
                      </a:r>
                    </a:p>
                  </a:txBody>
                  <a:tcPr marL="10020" marR="10020" marT="1002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317 373 065 </a:t>
                      </a:r>
                    </a:p>
                  </a:txBody>
                  <a:tcPr marL="10020" marR="10020" marT="1002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922114"/>
                  </a:ext>
                </a:extLst>
              </a:tr>
              <a:tr h="19701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Celkový součet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20" marR="10020" marT="1002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1 689 900 973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20" marR="10020" marT="1002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704061"/>
                  </a:ext>
                </a:extLst>
              </a:tr>
            </a:tbl>
          </a:graphicData>
        </a:graphic>
      </p:graphicFrame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24E1109-F343-459A-993B-47E37D1A5CBD}"/>
              </a:ext>
            </a:extLst>
          </p:cNvPr>
          <p:cNvSpPr txBox="1">
            <a:spLocks/>
          </p:cNvSpPr>
          <p:nvPr/>
        </p:nvSpPr>
        <p:spPr>
          <a:xfrm>
            <a:off x="7450212" y="1070686"/>
            <a:ext cx="4604351" cy="4401750"/>
          </a:xfrm>
          <a:prstGeom prst="rect">
            <a:avLst/>
          </a:prstGeom>
        </p:spPr>
        <p:txBody>
          <a:bodyPr lIns="89299" tIns="44649" rIns="89299" bIns="44649" anchor="t"/>
          <a:lstStyle>
            <a:lvl1pPr marL="461063" indent="-461063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8971" indent="-384219" algn="l" defTabSz="1229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878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1629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6380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131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5882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10633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5385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586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s-CZ" sz="2200" dirty="0"/>
              <a:t>Atraktivní lokalita (bydlení, podnikání,  cestovní ruch) </a:t>
            </a:r>
          </a:p>
          <a:p>
            <a:pPr>
              <a:spcBef>
                <a:spcPts val="0"/>
              </a:spcBef>
              <a:spcAft>
                <a:spcPts val="586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s-CZ" sz="2200" dirty="0"/>
              <a:t>Dopravní dostupnost (JZ) </a:t>
            </a:r>
          </a:p>
          <a:p>
            <a:pPr>
              <a:spcBef>
                <a:spcPts val="0"/>
              </a:spcBef>
              <a:spcAft>
                <a:spcPts val="586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s-CZ" sz="2200" dirty="0"/>
              <a:t>Rozvojový potenciál CR, lázeňství</a:t>
            </a:r>
          </a:p>
          <a:p>
            <a:pPr>
              <a:spcBef>
                <a:spcPts val="0"/>
              </a:spcBef>
              <a:spcAft>
                <a:spcPts val="586"/>
              </a:spcAft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cs-CZ" sz="2200" dirty="0"/>
              <a:t>Rizika spojené s těžbou uranu</a:t>
            </a:r>
          </a:p>
          <a:p>
            <a:pPr>
              <a:spcBef>
                <a:spcPts val="0"/>
              </a:spcBef>
              <a:spcAft>
                <a:spcPts val="586"/>
              </a:spcAft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cs-CZ" sz="2200" dirty="0"/>
              <a:t>Omezení chráněných oblastí</a:t>
            </a:r>
          </a:p>
          <a:p>
            <a:pPr>
              <a:spcBef>
                <a:spcPts val="0"/>
              </a:spcBef>
              <a:spcAft>
                <a:spcPts val="586"/>
              </a:spcAft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cs-CZ" sz="2200" dirty="0"/>
              <a:t>Horší dopravní napojení (SV)</a:t>
            </a:r>
            <a:r>
              <a:rPr lang="cs-CZ" sz="2500" dirty="0"/>
              <a:t> </a:t>
            </a:r>
            <a:endParaRPr lang="cs-CZ" sz="2500" dirty="0">
              <a:cs typeface="Calibri" panose="020F0502020204030204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271F2074-6232-41DF-9911-7D44C166D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7639"/>
              </p:ext>
            </p:extLst>
          </p:nvPr>
        </p:nvGraphicFramePr>
        <p:xfrm>
          <a:off x="913595" y="1078268"/>
          <a:ext cx="6104426" cy="2946398"/>
        </p:xfrm>
        <a:graphic>
          <a:graphicData uri="http://schemas.openxmlformats.org/drawingml/2006/table">
            <a:tbl>
              <a:tblPr/>
              <a:tblGrid>
                <a:gridCol w="1791712">
                  <a:extLst>
                    <a:ext uri="{9D8B030D-6E8A-4147-A177-3AD203B41FA5}">
                      <a16:colId xmlns:a16="http://schemas.microsoft.com/office/drawing/2014/main" val="3039026975"/>
                    </a:ext>
                  </a:extLst>
                </a:gridCol>
                <a:gridCol w="747297">
                  <a:extLst>
                    <a:ext uri="{9D8B030D-6E8A-4147-A177-3AD203B41FA5}">
                      <a16:colId xmlns:a16="http://schemas.microsoft.com/office/drawing/2014/main" val="3968920845"/>
                    </a:ext>
                  </a:extLst>
                </a:gridCol>
                <a:gridCol w="747297">
                  <a:extLst>
                    <a:ext uri="{9D8B030D-6E8A-4147-A177-3AD203B41FA5}">
                      <a16:colId xmlns:a16="http://schemas.microsoft.com/office/drawing/2014/main" val="2884499471"/>
                    </a:ext>
                  </a:extLst>
                </a:gridCol>
                <a:gridCol w="747297">
                  <a:extLst>
                    <a:ext uri="{9D8B030D-6E8A-4147-A177-3AD203B41FA5}">
                      <a16:colId xmlns:a16="http://schemas.microsoft.com/office/drawing/2014/main" val="1139250037"/>
                    </a:ext>
                  </a:extLst>
                </a:gridCol>
                <a:gridCol w="747297">
                  <a:extLst>
                    <a:ext uri="{9D8B030D-6E8A-4147-A177-3AD203B41FA5}">
                      <a16:colId xmlns:a16="http://schemas.microsoft.com/office/drawing/2014/main" val="109518262"/>
                    </a:ext>
                  </a:extLst>
                </a:gridCol>
                <a:gridCol w="747297">
                  <a:extLst>
                    <a:ext uri="{9D8B030D-6E8A-4147-A177-3AD203B41FA5}">
                      <a16:colId xmlns:a16="http://schemas.microsoft.com/office/drawing/2014/main" val="1005500044"/>
                    </a:ext>
                  </a:extLst>
                </a:gridCol>
                <a:gridCol w="576229">
                  <a:extLst>
                    <a:ext uri="{9D8B030D-6E8A-4147-A177-3AD203B41FA5}">
                      <a16:colId xmlns:a16="http://schemas.microsoft.com/office/drawing/2014/main" val="1896897986"/>
                    </a:ext>
                  </a:extLst>
                </a:gridCol>
              </a:tblGrid>
              <a:tr h="22664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Obec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PNO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IBV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HMCP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IPA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857301"/>
                  </a:ext>
                </a:extLst>
              </a:tr>
              <a:tr h="22664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Doksy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8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4,27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798031"/>
                  </a:ext>
                </a:extLst>
              </a:tr>
              <a:tr h="22664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Bělá pod Bezdězem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D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461578"/>
                  </a:ext>
                </a:extLst>
              </a:tr>
              <a:tr h="22664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Hamr na Jezeře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753188"/>
                  </a:ext>
                </a:extLst>
              </a:tr>
              <a:tr h="22664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Mukařov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9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413584"/>
                  </a:ext>
                </a:extLst>
              </a:tr>
              <a:tr h="22664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Osečná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44495"/>
                  </a:ext>
                </a:extLst>
              </a:tr>
              <a:tr h="22664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Noviny pod Ralskem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3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32693"/>
                  </a:ext>
                </a:extLst>
              </a:tr>
              <a:tr h="22664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Zákupy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67011"/>
                  </a:ext>
                </a:extLst>
              </a:tr>
              <a:tr h="22664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Bezděz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C9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B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-0,14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638317"/>
                  </a:ext>
                </a:extLst>
              </a:tr>
              <a:tr h="22664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Ralsko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1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-0,17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584373"/>
                  </a:ext>
                </a:extLst>
              </a:tr>
              <a:tr h="22664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Provodín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-0,21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718274"/>
                  </a:ext>
                </a:extLst>
              </a:tr>
              <a:tr h="22664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Stráž pod Ralskem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4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A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2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-0,22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024392"/>
                  </a:ext>
                </a:extLst>
              </a:tr>
              <a:tr h="22664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Mimoň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1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1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effectLst/>
                          <a:latin typeface="Arial" panose="020B0604020202020204" pitchFamily="34" charset="0"/>
                        </a:rPr>
                        <a:t>-0,26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833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198473"/>
      </p:ext>
    </p:extLst>
  </p:cSld>
  <p:clrMapOvr>
    <a:masterClrMapping/>
  </p:clrMapOvr>
</p:sld>
</file>

<file path=ppt/theme/theme1.xml><?xml version="1.0" encoding="utf-8"?>
<a:theme xmlns:a="http://schemas.openxmlformats.org/drawingml/2006/main" name="2_Motiv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e529b29-b2bb-4f0f-bf76-47ede62a77b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60E23A6042254D9AC27A8652D978CA" ma:contentTypeVersion="14" ma:contentTypeDescription="Vytvoří nový dokument" ma:contentTypeScope="" ma:versionID="5b301585167cc1e0a2aadb367de04ca5">
  <xsd:schema xmlns:xsd="http://www.w3.org/2001/XMLSchema" xmlns:xs="http://www.w3.org/2001/XMLSchema" xmlns:p="http://schemas.microsoft.com/office/2006/metadata/properties" xmlns:ns2="ae529b29-b2bb-4f0f-bf76-47ede62a77b9" xmlns:ns3="a867a263-4c00-4944-a435-72febfd70997" targetNamespace="http://schemas.microsoft.com/office/2006/metadata/properties" ma:root="true" ma:fieldsID="14085b2e47b5c8e6ebd080bd2078f460" ns2:_="" ns3:_="">
    <xsd:import namespace="ae529b29-b2bb-4f0f-bf76-47ede62a77b9"/>
    <xsd:import namespace="a867a263-4c00-4944-a435-72febfd709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29b29-b2bb-4f0f-bf76-47ede62a77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Stav odsouhlasení" ma:internalName="Stav_x0020_odsouhlasen_x00ed_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7a263-4c00-4944-a435-72febfd709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2609C1-06AF-4867-BB4E-E99DAB097E85}">
  <ds:schemaRefs>
    <ds:schemaRef ds:uri="a867a263-4c00-4944-a435-72febfd70997"/>
    <ds:schemaRef ds:uri="http://purl.org/dc/elements/1.1/"/>
    <ds:schemaRef ds:uri="http://schemas.microsoft.com/office/infopath/2007/PartnerControls"/>
    <ds:schemaRef ds:uri="http://schemas.microsoft.com/office/2006/metadata/properties"/>
    <ds:schemaRef ds:uri="ae529b29-b2bb-4f0f-bf76-47ede62a77b9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AF4B41-93C4-4015-99FF-F6459CE285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D45FD8-1F29-462B-88ED-25DBD4D1E8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529b29-b2bb-4f0f-bf76-47ede62a77b9"/>
    <ds:schemaRef ds:uri="a867a263-4c00-4944-a435-72febfd709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1315</Words>
  <Application>Microsoft Office PowerPoint</Application>
  <PresentationFormat>Širokoúhlá obrazovka</PresentationFormat>
  <Paragraphs>625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Candara</vt:lpstr>
      <vt:lpstr>Times New Roman</vt:lpstr>
      <vt:lpstr>Wingdings</vt:lpstr>
      <vt:lpstr>2_Motiv Office</vt:lpstr>
      <vt:lpstr>Projednání možné podpory pro území bývalých vojenských újezdů</vt:lpstr>
      <vt:lpstr>Prezentace aplikace PowerPoint</vt:lpstr>
      <vt:lpstr>Prezentace aplikace PowerPoint</vt:lpstr>
      <vt:lpstr>Nástroje podpory - současnost</vt:lpstr>
      <vt:lpstr>Prezentace aplikace PowerPoint</vt:lpstr>
      <vt:lpstr>Území bývalých vojenských újezdů</vt:lpstr>
      <vt:lpstr>Prezentace aplikace PowerPoint</vt:lpstr>
      <vt:lpstr>Milovice – Mladá</vt:lpstr>
      <vt:lpstr>Ralsko</vt:lpstr>
      <vt:lpstr>Prezentace aplikace PowerPoint</vt:lpstr>
      <vt:lpstr>Prezentace aplikace PowerPoint</vt:lpstr>
      <vt:lpstr>Další postup</vt:lpstr>
      <vt:lpstr>Diskuse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59</cp:revision>
  <dcterms:created xsi:type="dcterms:W3CDTF">2020-04-29T15:02:30Z</dcterms:created>
  <dcterms:modified xsi:type="dcterms:W3CDTF">2022-04-21T11:13:32Z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0x010100FC60E23A6042254D9AC27A8652D978CA</vt:lpwstr>
  </property>
</Properties>
</file>