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6" r:id="rId3"/>
    <p:sldId id="270" r:id="rId4"/>
    <p:sldId id="271" r:id="rId5"/>
    <p:sldId id="272" r:id="rId6"/>
    <p:sldId id="258" r:id="rId7"/>
    <p:sldId id="273" r:id="rId8"/>
    <p:sldId id="277" r:id="rId9"/>
    <p:sldId id="278" r:id="rId10"/>
    <p:sldId id="276" r:id="rId11"/>
    <p:sldId id="259" r:id="rId12"/>
    <p:sldId id="263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73" autoAdjust="0"/>
  </p:normalViewPr>
  <p:slideViewPr>
    <p:cSldViewPr>
      <p:cViewPr varScale="1">
        <p:scale>
          <a:sx n="99" d="100"/>
          <a:sy n="99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acr.mapovyportal.cz/2013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6"/>
          <p:cNvSpPr txBox="1">
            <a:spLocks noGrp="1"/>
          </p:cNvSpPr>
          <p:nvPr>
            <p:ph type="title"/>
          </p:nvPr>
        </p:nvSpPr>
        <p:spPr bwMode="auto">
          <a:xfrm>
            <a:off x="426368" y="1412776"/>
            <a:ext cx="82912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dirty="0">
                <a:latin typeface="Arial Narrow CE" charset="0"/>
                <a:ea typeface="Arial Narrow CE" charset="0"/>
                <a:cs typeface="Arial Narrow CE" charset="0"/>
              </a:rPr>
              <a:t>TAČR Beta TB050MMR002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18268" y="1916832"/>
            <a:ext cx="8713787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cs-CZ" alt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Trendy vývoje struktury měst a obcí </a:t>
            </a:r>
            <a:br>
              <a:rPr lang="cs-CZ" alt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 České </a:t>
            </a:r>
            <a:r>
              <a:rPr lang="cs-CZ" alt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republice</a:t>
            </a:r>
            <a:endParaRPr lang="cs-CZ" sz="2800" b="1" spc="-2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s-CZ" altLang="cs-CZ" i="1" dirty="0" smtClean="0">
              <a:solidFill>
                <a:schemeClr val="tx1"/>
              </a:solidFill>
              <a:latin typeface="Arial Narrow CE" charset="0"/>
              <a:ea typeface="Arial Narrow CE" charset="0"/>
              <a:cs typeface="Arial Narrow CE" charset="0"/>
              <a:sym typeface="Arial Narrow CE" charset="0"/>
            </a:endParaRPr>
          </a:p>
          <a:p>
            <a:pPr algn="ctr">
              <a:defRPr/>
            </a:pPr>
            <a:r>
              <a:rPr lang="cs-CZ" altLang="cs-CZ" i="1" dirty="0" smtClean="0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Karel </a:t>
            </a:r>
            <a:r>
              <a:rPr lang="cs-CZ" altLang="cs-CZ" i="1" dirty="0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Maier, Ondřej </a:t>
            </a:r>
            <a:r>
              <a:rPr lang="cs-CZ" altLang="cs-CZ" i="1" dirty="0" err="1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Mulíček</a:t>
            </a:r>
            <a:r>
              <a:rPr lang="cs-CZ" altLang="cs-CZ" i="1" dirty="0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, Daniel </a:t>
            </a:r>
            <a:r>
              <a:rPr lang="cs-CZ" altLang="cs-CZ" i="1" dirty="0" err="1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Franke</a:t>
            </a:r>
            <a:r>
              <a:rPr lang="cs-CZ" altLang="cs-CZ" i="1" dirty="0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, Daniel </a:t>
            </a:r>
            <a:r>
              <a:rPr lang="cs-CZ" altLang="cs-CZ" i="1" dirty="0" err="1" smtClean="0">
                <a:solidFill>
                  <a:schemeClr val="tx1"/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Seidenglanz</a:t>
            </a:r>
            <a:endParaRPr lang="cs-CZ" altLang="cs-CZ" i="1" dirty="0">
              <a:solidFill>
                <a:schemeClr val="tx1"/>
              </a:solidFill>
              <a:latin typeface="Arial Narrow CE" charset="0"/>
              <a:ea typeface="Arial Narrow CE" charset="0"/>
              <a:cs typeface="Arial Narrow CE" charset="0"/>
              <a:sym typeface="Arial Narrow CE" charset="0"/>
            </a:endParaRPr>
          </a:p>
        </p:txBody>
      </p:sp>
      <p:sp>
        <p:nvSpPr>
          <p:cNvPr id="6" name="Podnadpis 6"/>
          <p:cNvSpPr txBox="1">
            <a:spLocks noGrp="1"/>
          </p:cNvSpPr>
          <p:nvPr>
            <p:ph idx="1"/>
          </p:nvPr>
        </p:nvSpPr>
        <p:spPr bwMode="auto">
          <a:xfrm>
            <a:off x="575556" y="6093296"/>
            <a:ext cx="7992888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r>
              <a:rPr lang="cs-CZ" altLang="cs-CZ" sz="1200" b="1" i="1" dirty="0"/>
              <a:t>Výzkumné projekty </a:t>
            </a:r>
            <a:r>
              <a:rPr lang="cs-CZ" altLang="cs-CZ" sz="1200" b="1" i="1" dirty="0" smtClean="0"/>
              <a:t>v </a:t>
            </a:r>
            <a:r>
              <a:rPr lang="cs-CZ" altLang="cs-CZ" sz="1200" b="1" i="1" dirty="0"/>
              <a:t>regionálním rozvoji</a:t>
            </a:r>
          </a:p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r>
              <a:rPr lang="cs-CZ" altLang="cs-CZ" sz="1200" b="1" i="1" dirty="0"/>
              <a:t>Olomouc </a:t>
            </a:r>
            <a:r>
              <a:rPr lang="cs-CZ" altLang="cs-CZ" sz="1200" b="1" i="1" dirty="0" smtClean="0"/>
              <a:t>11/5/2016</a:t>
            </a:r>
            <a:endParaRPr lang="cs-CZ" sz="1200" b="1" i="1" dirty="0"/>
          </a:p>
          <a:p>
            <a:pPr algn="ctr" eaLnBrk="0" hangingPunct="0">
              <a:spcBef>
                <a:spcPts val="0"/>
              </a:spcBef>
              <a:defRPr/>
            </a:pPr>
            <a:endParaRPr lang="cs-CZ" sz="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5661248"/>
            <a:ext cx="28083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newsletter.expressprinting.cz/clanky/loga-univerzit/ceskazemedelskauniverzitavPrazeLogo-C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14" y="4266914"/>
            <a:ext cx="1557330" cy="10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37" y="5208658"/>
            <a:ext cx="2138483" cy="7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792088"/>
          </a:xfrm>
        </p:spPr>
        <p:txBody>
          <a:bodyPr/>
          <a:lstStyle/>
          <a:p>
            <a:pPr algn="ctr"/>
            <a:r>
              <a:rPr lang="cs-CZ" sz="2800" spc="200" dirty="0">
                <a:latin typeface="Arial Narrow" panose="020B0606020202030204" pitchFamily="34" charset="0"/>
              </a:rPr>
              <a:t>AKTUÁLNÍ STAV VÝZKUMU</a:t>
            </a:r>
            <a:br>
              <a:rPr lang="cs-CZ" sz="2800" spc="200" dirty="0">
                <a:latin typeface="Arial Narrow" panose="020B0606020202030204" pitchFamily="34" charset="0"/>
              </a:rPr>
            </a:br>
            <a:r>
              <a:rPr lang="cs-CZ" sz="2400" spc="200" dirty="0">
                <a:latin typeface="Arial Narrow" panose="020B0606020202030204" pitchFamily="34" charset="0"/>
              </a:rPr>
              <a:t>vývoj center / metropolitních regionů 1991 – 2001 – 2011</a:t>
            </a:r>
            <a:endParaRPr lang="cs-CZ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203848" y="1988840"/>
            <a:ext cx="3501026" cy="43957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1991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290</a:t>
            </a:r>
            <a:r>
              <a:rPr lang="cs-CZ" sz="1200" dirty="0" smtClean="0"/>
              <a:t> 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 smtClean="0"/>
              <a:t>průměrný počet obcí v mikroregionu – </a:t>
            </a:r>
            <a:r>
              <a:rPr lang="cs-CZ" sz="1050" b="1" dirty="0" smtClean="0"/>
              <a:t>20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průměrná populační velikost mikroregionu – </a:t>
            </a:r>
            <a:r>
              <a:rPr lang="cs-CZ" sz="1050" b="1" dirty="0" smtClean="0"/>
              <a:t>35 </a:t>
            </a:r>
            <a:r>
              <a:rPr lang="cs-CZ" sz="1050" b="1" dirty="0"/>
              <a:t>500 ob.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2001</a:t>
            </a:r>
            <a:endParaRPr lang="cs-CZ" sz="1400" dirty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260</a:t>
            </a:r>
            <a:r>
              <a:rPr lang="cs-CZ" sz="1200" dirty="0" smtClean="0"/>
              <a:t> </a:t>
            </a:r>
            <a:r>
              <a:rPr lang="cs-CZ" sz="1200" dirty="0"/>
              <a:t>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průměrný počet obcí v </a:t>
            </a:r>
            <a:r>
              <a:rPr lang="cs-CZ" sz="1050" dirty="0" smtClean="0"/>
              <a:t>mikroregionu – </a:t>
            </a:r>
            <a:r>
              <a:rPr lang="cs-CZ" sz="1050" b="1" dirty="0" smtClean="0"/>
              <a:t>24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 smtClean="0"/>
              <a:t>průměrná populační velikost mikroregionu </a:t>
            </a:r>
            <a:r>
              <a:rPr lang="cs-CZ" sz="1050" dirty="0"/>
              <a:t>– </a:t>
            </a:r>
            <a:r>
              <a:rPr lang="cs-CZ" sz="1050" b="1" dirty="0" smtClean="0"/>
              <a:t>39 500 ob.</a:t>
            </a:r>
            <a:endParaRPr lang="cs-CZ" sz="1050" b="1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2011</a:t>
            </a:r>
            <a:endParaRPr lang="cs-CZ" sz="1400" dirty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235</a:t>
            </a:r>
            <a:r>
              <a:rPr lang="cs-CZ" sz="1200" dirty="0" smtClean="0"/>
              <a:t> </a:t>
            </a:r>
            <a:r>
              <a:rPr lang="cs-CZ" sz="1200" dirty="0"/>
              <a:t>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průměrný počet </a:t>
            </a:r>
            <a:r>
              <a:rPr lang="cs-CZ" sz="1050" dirty="0" smtClean="0"/>
              <a:t>obcí </a:t>
            </a:r>
            <a:r>
              <a:rPr lang="cs-CZ" sz="1050" dirty="0"/>
              <a:t>v </a:t>
            </a:r>
            <a:r>
              <a:rPr lang="cs-CZ" sz="1050" dirty="0" smtClean="0"/>
              <a:t>mikroregionu </a:t>
            </a:r>
            <a:r>
              <a:rPr lang="cs-CZ" sz="1050" dirty="0"/>
              <a:t>–</a:t>
            </a:r>
            <a:r>
              <a:rPr lang="cs-CZ" sz="1050" dirty="0" smtClean="0"/>
              <a:t> </a:t>
            </a:r>
            <a:r>
              <a:rPr lang="cs-CZ" sz="1050" b="1" dirty="0" smtClean="0"/>
              <a:t>27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průměrná populační velikost mikroregionu – </a:t>
            </a:r>
            <a:r>
              <a:rPr lang="cs-CZ" sz="1050" b="1" dirty="0" smtClean="0"/>
              <a:t>44 </a:t>
            </a:r>
            <a:r>
              <a:rPr lang="cs-CZ" sz="1050" b="1" dirty="0"/>
              <a:t>500 ob</a:t>
            </a:r>
            <a:r>
              <a:rPr lang="cs-CZ" sz="1050" b="1" dirty="0" smtClean="0"/>
              <a:t>.</a:t>
            </a:r>
            <a:endParaRPr lang="cs-CZ" sz="1050" b="1" dirty="0"/>
          </a:p>
        </p:txBody>
      </p:sp>
      <p:sp>
        <p:nvSpPr>
          <p:cNvPr id="7" name="Zaoblený obdélník 6"/>
          <p:cNvSpPr/>
          <p:nvPr/>
        </p:nvSpPr>
        <p:spPr bwMode="auto">
          <a:xfrm>
            <a:off x="4092184" y="6544091"/>
            <a:ext cx="267418" cy="223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7225012" y="6561502"/>
            <a:ext cx="267418" cy="223256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5592461" y="6544091"/>
            <a:ext cx="267418" cy="223256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2709083" y="6544091"/>
            <a:ext cx="267418" cy="223256"/>
          </a:xfrm>
          <a:prstGeom prst="round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35714" y="6484063"/>
            <a:ext cx="1907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počty MR v kategorii: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16116" y="6493205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&lt; 10 000 ob.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9602" y="6493204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10-50 000 ob.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59879" y="6501830"/>
            <a:ext cx="149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50-100 000 ob.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492430" y="6522173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&gt; 100 000 ob.</a:t>
            </a:r>
            <a:endParaRPr lang="cs-CZ" sz="10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2056936"/>
            <a:ext cx="2847689" cy="41803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174625"/>
            <a:r>
              <a:rPr lang="cs-CZ" sz="1200" b="1" kern="0" dirty="0" smtClean="0"/>
              <a:t>centra osídlení jako fokální body tzv. denních městských systémů</a:t>
            </a:r>
          </a:p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cs-CZ" sz="1200" kern="0" dirty="0" smtClean="0"/>
              <a:t>denní městské systémy (</a:t>
            </a:r>
            <a:r>
              <a:rPr lang="cs-CZ" sz="1200" kern="0" dirty="0" err="1" smtClean="0"/>
              <a:t>daily</a:t>
            </a:r>
            <a:r>
              <a:rPr lang="cs-CZ" sz="1200" kern="0" dirty="0" smtClean="0"/>
              <a:t> </a:t>
            </a:r>
            <a:r>
              <a:rPr lang="cs-CZ" sz="1200" kern="0" dirty="0" err="1" smtClean="0"/>
              <a:t>urban</a:t>
            </a:r>
            <a:r>
              <a:rPr lang="cs-CZ" sz="1200" kern="0" dirty="0" smtClean="0"/>
              <a:t> </a:t>
            </a:r>
            <a:r>
              <a:rPr lang="cs-CZ" sz="1200" kern="0" dirty="0" err="1" smtClean="0"/>
              <a:t>systems</a:t>
            </a:r>
            <a:r>
              <a:rPr lang="cs-CZ" sz="1200" kern="0" dirty="0" smtClean="0"/>
              <a:t>) </a:t>
            </a:r>
          </a:p>
          <a:p>
            <a:pPr marL="534988" lvl="1" indent="-174625"/>
            <a:r>
              <a:rPr lang="cs-CZ" sz="1050" kern="0" dirty="0" smtClean="0"/>
              <a:t>základní mikroregionální jednotky každodenních pohybů za prací, vzděláním, službami</a:t>
            </a:r>
          </a:p>
          <a:p>
            <a:pPr marL="534988" lvl="1" indent="-174625"/>
            <a:r>
              <a:rPr lang="cs-CZ" sz="1050" kern="0" dirty="0" smtClean="0"/>
              <a:t>většinou nodální mikroregiony vázané na konkrétní městské centrum o dané populační, pracovní a obslužné velikosti </a:t>
            </a:r>
          </a:p>
          <a:p>
            <a:pPr marL="0" indent="0">
              <a:buFontTx/>
              <a:buNone/>
            </a:pPr>
            <a:endParaRPr lang="cs-CZ" sz="500" kern="0" dirty="0" smtClean="0"/>
          </a:p>
          <a:p>
            <a:pPr marL="174625" indent="-174625"/>
            <a:r>
              <a:rPr lang="cs-CZ" sz="1200" b="1" kern="0" dirty="0" smtClean="0"/>
              <a:t>definována centra a příslušné spádové oblasti </a:t>
            </a:r>
            <a:r>
              <a:rPr lang="cs-CZ" sz="1200" kern="0" dirty="0" smtClean="0"/>
              <a:t>(metropolitní regiony, mikroregiony) na základě pracovní dojížďky</a:t>
            </a:r>
          </a:p>
          <a:p>
            <a:pPr marL="534988" lvl="1" indent="-174625"/>
            <a:r>
              <a:rPr lang="cs-CZ" sz="1050" kern="0" dirty="0"/>
              <a:t>centrum má alespoň 1000 obsazených pracovních míst a je cílem maximálního proudu dojížďky za prací z alespoň jedné obce</a:t>
            </a:r>
          </a:p>
          <a:p>
            <a:pPr marL="534988" lvl="1" indent="-174625"/>
            <a:r>
              <a:rPr lang="cs-CZ" sz="1050" kern="0" dirty="0"/>
              <a:t>obce k centrům přiřazovány na základě směru maximálních proudů dojížďky za prací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9208"/>
          <a:stretch/>
        </p:blipFill>
        <p:spPr bwMode="auto">
          <a:xfrm>
            <a:off x="7020272" y="1982658"/>
            <a:ext cx="2178522" cy="15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8163"/>
          <a:stretch/>
        </p:blipFill>
        <p:spPr bwMode="auto">
          <a:xfrm>
            <a:off x="6995844" y="3476430"/>
            <a:ext cx="2184668" cy="1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818"/>
          <a:stretch/>
        </p:blipFill>
        <p:spPr bwMode="auto">
          <a:xfrm>
            <a:off x="7020272" y="4916044"/>
            <a:ext cx="2179612" cy="16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4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Uplatnění výsledku + pro koho je určen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420888"/>
            <a:ext cx="8229600" cy="4032448"/>
          </a:xfrm>
        </p:spPr>
        <p:txBody>
          <a:bodyPr/>
          <a:lstStyle/>
          <a:p>
            <a:r>
              <a:rPr lang="cs-CZ" sz="1800" dirty="0" smtClean="0"/>
              <a:t>Zkvalitnění </a:t>
            </a:r>
            <a:r>
              <a:rPr lang="cs-CZ" sz="1800" dirty="0"/>
              <a:t>činnosti ústředního správního úřadu územního plánování a zhotovitele územně plánovací dokumentace. </a:t>
            </a:r>
            <a:endParaRPr lang="cs-CZ" sz="1800" dirty="0" smtClean="0"/>
          </a:p>
          <a:p>
            <a:r>
              <a:rPr lang="cs-CZ" sz="1800" dirty="0" smtClean="0"/>
              <a:t>Zajištění </a:t>
            </a:r>
            <a:r>
              <a:rPr lang="cs-CZ" sz="1800" dirty="0"/>
              <a:t>kontinuity ve výzkumu daného tématu a překonání mezery ve sledování a ovlivňování trendů vývoje struktury měst a obcí v ČR. </a:t>
            </a:r>
            <a:endParaRPr lang="cs-CZ" sz="1800" dirty="0" smtClean="0"/>
          </a:p>
          <a:p>
            <a:r>
              <a:rPr lang="cs-CZ" sz="1800" dirty="0" smtClean="0"/>
              <a:t>Naplnění </a:t>
            </a:r>
            <a:r>
              <a:rPr lang="cs-CZ" sz="1800" dirty="0"/>
              <a:t>příslušných opatření Politiky architektury a stavební kultury České republiky. </a:t>
            </a:r>
            <a:endParaRPr 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7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368" y="1196752"/>
            <a:ext cx="8291264" cy="504056"/>
          </a:xfrm>
        </p:spPr>
        <p:txBody>
          <a:bodyPr/>
          <a:lstStyle/>
          <a:p>
            <a:pPr algn="ctr"/>
            <a:r>
              <a:rPr lang="cs-CZ" sz="2800" dirty="0" smtClean="0"/>
              <a:t>Aktuální situace </a:t>
            </a:r>
            <a:r>
              <a:rPr lang="cs-CZ" sz="2800" dirty="0" smtClean="0"/>
              <a:t>projektu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70253"/>
              </p:ext>
            </p:extLst>
          </p:nvPr>
        </p:nvGraphicFramePr>
        <p:xfrm>
          <a:off x="728715" y="1815070"/>
          <a:ext cx="7686569" cy="492629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791199"/>
                <a:gridCol w="1895370"/>
              </a:tblGrid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co</a:t>
                      </a: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kdy</a:t>
                      </a: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Fáze A -- Teorie, data a plánovací nástroje  </a:t>
                      </a: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rešerše literatury </a:t>
                      </a:r>
                      <a:endParaRPr lang="cs-CZ" sz="1000" b="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solidFill>
                            <a:schemeClr val="accent2"/>
                          </a:solidFill>
                          <a:effectLst/>
                        </a:rPr>
                        <a:t>04</a:t>
                      </a:r>
                      <a:endParaRPr lang="cs-CZ" sz="100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shromáždění dat SLDB </a:t>
                      </a:r>
                      <a:endParaRPr lang="cs-CZ" sz="1000" b="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solidFill>
                            <a:schemeClr val="accent2"/>
                          </a:solidFill>
                          <a:effectLst/>
                        </a:rPr>
                        <a:t>04</a:t>
                      </a:r>
                      <a:endParaRPr lang="cs-CZ" sz="100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shromáždění dat GIS (</a:t>
                      </a:r>
                      <a:r>
                        <a:rPr lang="cs-CZ" sz="800" b="0" dirty="0" err="1">
                          <a:solidFill>
                            <a:schemeClr val="accent2"/>
                          </a:solidFill>
                          <a:effectLst/>
                        </a:rPr>
                        <a:t>Corine</a:t>
                      </a: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 Land </a:t>
                      </a:r>
                      <a:r>
                        <a:rPr lang="cs-CZ" sz="800" b="0" dirty="0" err="1">
                          <a:solidFill>
                            <a:schemeClr val="accent2"/>
                          </a:solidFill>
                          <a:effectLst/>
                        </a:rPr>
                        <a:t>Cover</a:t>
                      </a: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, body budov RSO)</a:t>
                      </a:r>
                      <a:endParaRPr lang="cs-CZ" sz="1000" b="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solidFill>
                            <a:schemeClr val="accent2"/>
                          </a:solidFill>
                          <a:effectLst/>
                        </a:rPr>
                        <a:t>04</a:t>
                      </a:r>
                      <a:endParaRPr lang="cs-CZ" sz="100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nákup chybějících dat RSO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05</a:t>
                      </a:r>
                      <a:endParaRPr lang="cs-CZ" sz="100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data DPZ </a:t>
                      </a:r>
                      <a:endParaRPr lang="cs-CZ" sz="1000" b="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solidFill>
                            <a:schemeClr val="accent2"/>
                          </a:solidFill>
                          <a:effectLst/>
                        </a:rPr>
                        <a:t>04</a:t>
                      </a:r>
                      <a:endParaRPr lang="cs-CZ" sz="100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získání dat ÚAP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05</a:t>
                      </a:r>
                      <a:endParaRPr lang="cs-CZ" sz="100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solidFill>
                            <a:schemeClr val="accent2"/>
                          </a:solidFill>
                          <a:effectLst/>
                        </a:rPr>
                        <a:t>vstupní kontrolní den s MMR</a:t>
                      </a:r>
                      <a:endParaRPr lang="cs-CZ" sz="1000" b="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solidFill>
                            <a:schemeClr val="accent2"/>
                          </a:solidFill>
                          <a:effectLst/>
                        </a:rPr>
                        <a:t>03/2016</a:t>
                      </a:r>
                      <a:endParaRPr lang="cs-CZ" sz="1000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65699" marR="65699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Fáze B -- Skutečný vývoj a trendy</a:t>
                      </a: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699" marR="65699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vyhodnocení dat GIS (</a:t>
                      </a:r>
                      <a:r>
                        <a:rPr lang="cs-CZ" sz="800" b="0" dirty="0" err="1">
                          <a:effectLst/>
                        </a:rPr>
                        <a:t>Corine</a:t>
                      </a:r>
                      <a:r>
                        <a:rPr lang="cs-CZ" sz="800" b="0" dirty="0">
                          <a:effectLst/>
                        </a:rPr>
                        <a:t> Land </a:t>
                      </a:r>
                      <a:r>
                        <a:rPr lang="cs-CZ" sz="800" b="0" dirty="0" err="1">
                          <a:effectLst/>
                        </a:rPr>
                        <a:t>Cover</a:t>
                      </a:r>
                      <a:r>
                        <a:rPr lang="cs-CZ" sz="800" b="0" dirty="0">
                          <a:effectLst/>
                        </a:rPr>
                        <a:t>, body budov)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04-(05)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vyhodnocení dat DPZ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04-05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vyhodnocení dat SLDB + dojížďka, vyjížďka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04-05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vyhodnocení dat rozvojových ploch, přestaveb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05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zpracování dat ÚAP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05</a:t>
                      </a:r>
                      <a:endParaRPr lang="cs-CZ" sz="100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kontrolní den s MMR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05/2016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Fáze C – Indexy změn a souvztažnost sledovaných změn </a:t>
                      </a: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výpočet </a:t>
                      </a:r>
                      <a:r>
                        <a:rPr lang="cs-CZ" sz="800" b="0" dirty="0">
                          <a:effectLst/>
                        </a:rPr>
                        <a:t>všech indexů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06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statistické </a:t>
                      </a:r>
                      <a:r>
                        <a:rPr lang="cs-CZ" sz="800" b="0" dirty="0">
                          <a:effectLst/>
                        </a:rPr>
                        <a:t>vyhodnocení XLSTAT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06 - 07</a:t>
                      </a:r>
                      <a:endParaRPr lang="cs-CZ" sz="100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kontrolní den s MMR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07/2016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Fáze D – Koncept výstupů – mapy a návrh opatření  </a:t>
                      </a: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mapové výstupy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09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návrh opatření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09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kontrolní den s MMR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09/2016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Fáze E – mapy a návrh opatření  </a:t>
                      </a:r>
                    </a:p>
                  </a:txBody>
                  <a:tcPr marL="65699" marR="6569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699" marR="65699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mapové výstupy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výsledky konzultací návrhu opatření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100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0" dirty="0">
                          <a:effectLst/>
                        </a:rPr>
                        <a:t>návrh opatření </a:t>
                      </a:r>
                      <a:endParaRPr lang="cs-CZ" sz="1000" b="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/>
                      </a:endParaRPr>
                    </a:p>
                  </a:txBody>
                  <a:tcPr marL="65699" marR="656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9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 na řešitele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8"/>
          <p:cNvSpPr txBox="1">
            <a:spLocks/>
          </p:cNvSpPr>
          <p:nvPr/>
        </p:nvSpPr>
        <p:spPr>
          <a:xfrm>
            <a:off x="8422460" y="6633088"/>
            <a:ext cx="480239" cy="224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marL="0" algn="l" defTabSz="914400" rtl="0" eaLnBrk="0" latinLnBrk="0" hangingPunct="0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1000" smtClean="0"/>
              <a:t>1</a:t>
            </a:r>
            <a:endParaRPr lang="cs-CZ" altLang="cs-CZ" sz="10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20386" y="3436063"/>
            <a:ext cx="5878126" cy="4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627063" algn="l"/>
              </a:tabLst>
            </a:pPr>
            <a:r>
              <a:rPr lang="cs-CZ" altLang="cs-CZ" sz="1800" i="1" dirty="0">
                <a:solidFill>
                  <a:schemeClr val="accent1">
                    <a:lumMod val="75000"/>
                  </a:schemeClr>
                </a:solidFill>
                <a:latin typeface="Arial Narrow CE" charset="0"/>
                <a:ea typeface="Arial Narrow CE" charset="0"/>
                <a:cs typeface="Arial Narrow CE" charset="0"/>
                <a:sym typeface="Arial Narrow CE" charset="0"/>
              </a:rPr>
              <a:t>děkujeme za pozornost</a:t>
            </a:r>
            <a:endParaRPr lang="en-US" altLang="cs-CZ" sz="1800" i="1" dirty="0">
              <a:solidFill>
                <a:schemeClr val="accent1">
                  <a:lumMod val="75000"/>
                </a:schemeClr>
              </a:solidFill>
              <a:latin typeface="Arial Narrow CE" charset="0"/>
              <a:ea typeface="Arial Narrow CE" charset="0"/>
              <a:cs typeface="Arial Narrow CE" charset="0"/>
              <a:sym typeface="Arial Narrow CE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47664" y="3868526"/>
            <a:ext cx="6223898" cy="3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1800" i="1" dirty="0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maier@fzp.czu.cz</a:t>
            </a:r>
            <a:endParaRPr lang="cs-CZ" sz="1800" i="1" dirty="0">
              <a:solidFill>
                <a:schemeClr val="accent1">
                  <a:lumMod val="25000"/>
                </a:schemeClr>
              </a:solidFill>
              <a:hlinkClick r:id="rId3"/>
            </a:endParaRPr>
          </a:p>
          <a:p>
            <a:pPr algn="ctr"/>
            <a:r>
              <a:rPr lang="cs-CZ" sz="1800" i="1" dirty="0">
                <a:solidFill>
                  <a:schemeClr val="accent1">
                    <a:lumMod val="25000"/>
                  </a:schemeClr>
                </a:solidFill>
                <a:hlinkClick r:id="rId3"/>
              </a:rPr>
              <a:t>mulicek@geogr.muni.cz</a:t>
            </a:r>
          </a:p>
        </p:txBody>
      </p:sp>
    </p:spTree>
    <p:extLst>
      <p:ext uri="{BB962C8B-B14F-4D97-AF65-F5344CB8AC3E}">
        <p14:creationId xmlns:p14="http://schemas.microsoft.com/office/powerpoint/2010/main" val="270677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69610" y="1628800"/>
            <a:ext cx="85915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800000"/>
                </a:solidFill>
                <a:latin typeface="Arial Narrow" panose="020B0606020202030204" pitchFamily="34" charset="0"/>
                <a:cs typeface="+mn-cs"/>
              </a:rPr>
              <a:t>POLITIKA ARCHITEKTURY A STAVEBNÍ KULTURY ČESKÉ REPUBLIKY</a:t>
            </a:r>
          </a:p>
        </p:txBody>
      </p:sp>
      <p:sp>
        <p:nvSpPr>
          <p:cNvPr id="9" name="Obdélník 8"/>
          <p:cNvSpPr/>
          <p:nvPr/>
        </p:nvSpPr>
        <p:spPr>
          <a:xfrm>
            <a:off x="569610" y="1916832"/>
            <a:ext cx="85915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Arial Narrow" panose="020B0606020202030204" pitchFamily="34" charset="0"/>
              </a:rPr>
              <a:t>schválená Vládou ČR 14. 1 2015 usnesením č. 22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6" y="2204864"/>
            <a:ext cx="6576478" cy="2664295"/>
          </a:xfrm>
          <a:prstGeom prst="rect">
            <a:avLst/>
          </a:prstGeom>
        </p:spPr>
      </p:pic>
      <p:sp>
        <p:nvSpPr>
          <p:cNvPr id="7" name="Nadpis 2"/>
          <p:cNvSpPr txBox="1">
            <a:spLocks/>
          </p:cNvSpPr>
          <p:nvPr/>
        </p:nvSpPr>
        <p:spPr>
          <a:xfrm>
            <a:off x="395536" y="1124744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sz="2800" dirty="0" smtClean="0"/>
              <a:t>Krátká informace o projektu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569609" y="4982105"/>
            <a:ext cx="829816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výstupy </a:t>
            </a:r>
            <a:r>
              <a:rPr lang="cs-CZ" sz="1400" b="1" dirty="0">
                <a:solidFill>
                  <a:srgbClr val="800000"/>
                </a:solidFill>
                <a:latin typeface="Arial Narrow" panose="020B0606020202030204" pitchFamily="34" charset="0"/>
              </a:rPr>
              <a:t>požadované zadáním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 b="1" dirty="0" smtClean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Arial Narrow" panose="020B0606020202030204" pitchFamily="34" charset="0"/>
              </a:rPr>
              <a:t>mapy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/>
              <a:t>vyjádření trendů vývoje osídlení, tj. rozvoje sídelní struktury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 b="1" dirty="0" smtClean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Arial Narrow" panose="020B0606020202030204" pitchFamily="34" charset="0"/>
              </a:rPr>
              <a:t>návrh opatření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 smtClean="0"/>
              <a:t>návrh </a:t>
            </a:r>
            <a:r>
              <a:rPr lang="cs-CZ" sz="1200" dirty="0"/>
              <a:t>možných vstupů zejména do PÚR </a:t>
            </a:r>
            <a:endParaRPr lang="cs-CZ" sz="12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/>
              <a:t>vytipovat obce, jejichž zjištěné trendy zejména jejich populační potenciál dává předpoklady k získání střediskové funkce, či naopak ke ztrátě významu </a:t>
            </a:r>
            <a:r>
              <a:rPr lang="cs-CZ" sz="1200" dirty="0" smtClean="0"/>
              <a:t>obce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19256" cy="10081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sz="2800" spc="200" dirty="0">
                <a:latin typeface="Arial Narrow" panose="020B0606020202030204" pitchFamily="34" charset="0"/>
              </a:rPr>
              <a:t>METODIKA VÝZKUMU</a:t>
            </a:r>
            <a:br>
              <a:rPr lang="cs-CZ" sz="2800" spc="200" dirty="0">
                <a:latin typeface="Arial Narrow" panose="020B0606020202030204" pitchFamily="34" charset="0"/>
              </a:rPr>
            </a:br>
            <a:r>
              <a:rPr lang="cs-CZ" sz="2800" kern="0" spc="200" dirty="0">
                <a:latin typeface="Arial Narrow" panose="020B0606020202030204" pitchFamily="34" charset="0"/>
              </a:rPr>
              <a:t>sběr podkladů a dat</a:t>
            </a:r>
            <a:endParaRPr lang="cs-CZ" sz="20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296562" y="2160841"/>
            <a:ext cx="3867665" cy="40044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050" b="1" dirty="0" smtClean="0"/>
              <a:t>Analýza podkladů </a:t>
            </a:r>
          </a:p>
          <a:p>
            <a:pPr marL="185738" lvl="0" indent="-185738"/>
            <a:r>
              <a:rPr lang="cs-CZ" sz="1000" dirty="0" smtClean="0"/>
              <a:t>PÚR a </a:t>
            </a:r>
            <a:r>
              <a:rPr lang="cs-CZ" sz="1000" dirty="0"/>
              <a:t>ZÚR </a:t>
            </a:r>
            <a:r>
              <a:rPr lang="cs-CZ" sz="1000" dirty="0" smtClean="0"/>
              <a:t>– priority </a:t>
            </a:r>
            <a:r>
              <a:rPr lang="cs-CZ" sz="1000" dirty="0"/>
              <a:t>územního plánování </a:t>
            </a:r>
            <a:r>
              <a:rPr lang="cs-CZ" sz="1000" dirty="0" smtClean="0"/>
              <a:t>pro </a:t>
            </a:r>
            <a:r>
              <a:rPr lang="cs-CZ" sz="1000" dirty="0"/>
              <a:t>zajištění udržitelného rozvoje </a:t>
            </a:r>
            <a:r>
              <a:rPr lang="cs-CZ" sz="1000" dirty="0" smtClean="0"/>
              <a:t>území </a:t>
            </a:r>
            <a:endParaRPr lang="cs-CZ" sz="1000" dirty="0"/>
          </a:p>
          <a:p>
            <a:pPr marL="185738" indent="-185738"/>
            <a:r>
              <a:rPr lang="cs-CZ" sz="1000" dirty="0" smtClean="0"/>
              <a:t>ÚAP – zastavitelné </a:t>
            </a:r>
            <a:r>
              <a:rPr lang="cs-CZ" sz="1000" dirty="0"/>
              <a:t>a </a:t>
            </a:r>
            <a:r>
              <a:rPr lang="cs-CZ" sz="1000" dirty="0" err="1"/>
              <a:t>přestavbové</a:t>
            </a:r>
            <a:r>
              <a:rPr lang="cs-CZ" sz="1000" dirty="0"/>
              <a:t> </a:t>
            </a:r>
            <a:r>
              <a:rPr lang="cs-CZ" sz="1000" dirty="0" smtClean="0"/>
              <a:t>plochy</a:t>
            </a:r>
            <a:endParaRPr lang="cs-CZ" sz="1000" dirty="0"/>
          </a:p>
          <a:p>
            <a:pPr marL="185738" lvl="0" indent="-185738"/>
            <a:r>
              <a:rPr lang="cs-CZ" sz="1000" dirty="0" smtClean="0"/>
              <a:t>národní </a:t>
            </a:r>
            <a:r>
              <a:rPr lang="cs-CZ" sz="1000" dirty="0"/>
              <a:t>/ zemské politiky a strategie prostorového / územního rozvoje okolních států – zaměření, obsah </a:t>
            </a:r>
          </a:p>
          <a:p>
            <a:pPr marL="185738" lvl="0" indent="-185738"/>
            <a:r>
              <a:rPr lang="cs-CZ" sz="1000" dirty="0" smtClean="0"/>
              <a:t>historické práce </a:t>
            </a:r>
            <a:r>
              <a:rPr lang="cs-CZ" sz="1000" dirty="0"/>
              <a:t>relevantní pro dané téma (například VÚVA &amp; URBION, 1986: Zásady a pravidla územního rozvoje; K. Vepřek: databáze o územním vývoji funkčních ploch vybraných českých měst; středisková soustava osídlení) </a:t>
            </a:r>
          </a:p>
          <a:p>
            <a:pPr marL="0" indent="0">
              <a:buNone/>
            </a:pPr>
            <a:r>
              <a:rPr lang="cs-CZ" sz="1050" b="1" dirty="0" smtClean="0"/>
              <a:t>výsledky </a:t>
            </a:r>
            <a:r>
              <a:rPr lang="cs-CZ" sz="1050" b="1" dirty="0"/>
              <a:t>předchozích prací řešitelů </a:t>
            </a:r>
            <a:r>
              <a:rPr lang="cs-CZ" sz="1050" b="1" dirty="0" smtClean="0"/>
              <a:t>projektu </a:t>
            </a:r>
          </a:p>
          <a:p>
            <a:pPr marL="185738" indent="-185738"/>
            <a:r>
              <a:rPr lang="cs-CZ" sz="1000" dirty="0" smtClean="0"/>
              <a:t>WA-026-05-Z03 </a:t>
            </a:r>
            <a:r>
              <a:rPr lang="cs-CZ" sz="1000" dirty="0"/>
              <a:t>Uplatnění principů udržitelného rozvoje v územním </a:t>
            </a:r>
            <a:r>
              <a:rPr lang="cs-CZ" sz="1000" dirty="0" smtClean="0"/>
              <a:t>plánování</a:t>
            </a:r>
          </a:p>
          <a:p>
            <a:pPr marL="185738" indent="-185738"/>
            <a:r>
              <a:rPr lang="cs-CZ" sz="1000" dirty="0" smtClean="0"/>
              <a:t>WD-07-07-4 </a:t>
            </a:r>
            <a:r>
              <a:rPr lang="cs-CZ" sz="1000" dirty="0"/>
              <a:t>Koncepce územního plánování a disparity v </a:t>
            </a:r>
            <a:r>
              <a:rPr lang="cs-CZ" sz="1000" dirty="0" smtClean="0"/>
              <a:t>území </a:t>
            </a:r>
          </a:p>
          <a:p>
            <a:pPr marL="185738" indent="-185738"/>
            <a:r>
              <a:rPr lang="cs-CZ" sz="1000" dirty="0" smtClean="0"/>
              <a:t>MSM6840770006 </a:t>
            </a:r>
            <a:r>
              <a:rPr lang="cs-CZ" sz="1000" dirty="0"/>
              <a:t>Management udržitelného rozvoje životního cyklu staveb, stavebních podniků a území; </a:t>
            </a:r>
            <a:endParaRPr lang="cs-CZ" sz="1000" dirty="0" smtClean="0"/>
          </a:p>
          <a:p>
            <a:pPr marL="185738" indent="-185738"/>
            <a:r>
              <a:rPr lang="cs-CZ" sz="1000" dirty="0" smtClean="0"/>
              <a:t>WD-40-07-1 </a:t>
            </a:r>
            <a:r>
              <a:rPr lang="cs-CZ" sz="1000" dirty="0"/>
              <a:t>Podpora polycentrického regionálního </a:t>
            </a:r>
            <a:r>
              <a:rPr lang="cs-CZ" sz="1000" dirty="0" smtClean="0"/>
              <a:t>rozvoje</a:t>
            </a:r>
          </a:p>
          <a:p>
            <a:pPr marL="185738" indent="-185738"/>
            <a:r>
              <a:rPr lang="cs-CZ" sz="1000" dirty="0" smtClean="0"/>
              <a:t>INTERREG </a:t>
            </a:r>
            <a:r>
              <a:rPr lang="cs-CZ" sz="1000" dirty="0"/>
              <a:t>IIIB </a:t>
            </a:r>
            <a:r>
              <a:rPr lang="cs-CZ" sz="1000" dirty="0" smtClean="0"/>
              <a:t>CADSES-5C010 REPUS </a:t>
            </a:r>
            <a:r>
              <a:rPr lang="cs-CZ" sz="1000" dirty="0"/>
              <a:t>Strategie pro regionální polycentrický urbánní systém v ekonomické integrační zóně středovýchodní </a:t>
            </a:r>
            <a:r>
              <a:rPr lang="cs-CZ" sz="1000" dirty="0" smtClean="0"/>
              <a:t>Evropy </a:t>
            </a:r>
          </a:p>
          <a:p>
            <a:pPr marL="185738" indent="-185738"/>
            <a:r>
              <a:rPr lang="cs-CZ" sz="1000" dirty="0" smtClean="0"/>
              <a:t>Maier </a:t>
            </a:r>
            <a:r>
              <a:rPr lang="cs-CZ" sz="1000" dirty="0"/>
              <a:t>K., </a:t>
            </a:r>
            <a:r>
              <a:rPr lang="cs-CZ" sz="1000" dirty="0" err="1"/>
              <a:t>Franke</a:t>
            </a:r>
            <a:r>
              <a:rPr lang="cs-CZ" sz="1000" dirty="0"/>
              <a:t> </a:t>
            </a:r>
            <a:r>
              <a:rPr lang="cs-CZ" sz="1000" dirty="0" smtClean="0"/>
              <a:t>D</a:t>
            </a:r>
            <a:r>
              <a:rPr lang="cs-CZ" sz="1000" dirty="0"/>
              <a:t>.: Trendy prostorové sociálně-ekonomické polarizace v  Česku 2001–2011. Sociologický časopis 1/2015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300151" y="2160841"/>
            <a:ext cx="4670853" cy="43645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050" b="1" dirty="0"/>
              <a:t>Sběr dat </a:t>
            </a:r>
          </a:p>
          <a:p>
            <a:pPr marL="0" indent="0">
              <a:buNone/>
            </a:pPr>
            <a:r>
              <a:rPr lang="cs-CZ" sz="1000" b="1" dirty="0" smtClean="0"/>
              <a:t>data </a:t>
            </a:r>
            <a:r>
              <a:rPr lang="cs-CZ" sz="1000" b="1" dirty="0"/>
              <a:t>z veřejných zdrojů a </a:t>
            </a:r>
            <a:r>
              <a:rPr lang="cs-CZ" sz="1000" b="1" dirty="0" smtClean="0"/>
              <a:t>registrů </a:t>
            </a:r>
            <a:endParaRPr lang="cs-CZ" sz="1000" b="1" dirty="0"/>
          </a:p>
          <a:p>
            <a:pPr marL="185738" lvl="0" indent="-185738"/>
            <a:r>
              <a:rPr lang="cs-CZ" sz="1000" b="1" dirty="0"/>
              <a:t>CORINE Land </a:t>
            </a:r>
            <a:r>
              <a:rPr lang="cs-CZ" sz="1000" b="1" dirty="0" err="1"/>
              <a:t>Cover</a:t>
            </a:r>
            <a:r>
              <a:rPr lang="cs-CZ" sz="1000" b="1" dirty="0"/>
              <a:t> </a:t>
            </a:r>
            <a:r>
              <a:rPr lang="cs-CZ" sz="1000" dirty="0"/>
              <a:t>1990, 2000, 2006, 2012 </a:t>
            </a:r>
          </a:p>
          <a:p>
            <a:pPr marL="185738" lvl="0" indent="-185738"/>
            <a:r>
              <a:rPr lang="cs-CZ" sz="1000" dirty="0"/>
              <a:t>satelitní snímky </a:t>
            </a:r>
            <a:r>
              <a:rPr lang="cs-CZ" sz="1000" b="1" dirty="0" err="1"/>
              <a:t>Landsat</a:t>
            </a:r>
            <a:r>
              <a:rPr lang="cs-CZ" sz="1000" b="1" dirty="0"/>
              <a:t>  </a:t>
            </a:r>
          </a:p>
          <a:p>
            <a:pPr marL="185738" lvl="0" indent="-185738"/>
            <a:r>
              <a:rPr lang="cs-CZ" sz="1000" b="1" dirty="0"/>
              <a:t>SLDB</a:t>
            </a:r>
            <a:r>
              <a:rPr lang="cs-CZ" sz="1000" dirty="0"/>
              <a:t> 1991, 2001, 2011 a </a:t>
            </a:r>
            <a:r>
              <a:rPr lang="cs-CZ" sz="1000" b="1" dirty="0"/>
              <a:t>Databáze demografických údajů ČSÚ </a:t>
            </a:r>
            <a:r>
              <a:rPr lang="cs-CZ" sz="1000" dirty="0"/>
              <a:t>– počet obyvatel, věková struktura, vzdělání, EAO, počet bytů, dojížďka za prací, migrační saldo  </a:t>
            </a:r>
          </a:p>
          <a:p>
            <a:pPr marL="185738" lvl="0" indent="-185738"/>
            <a:r>
              <a:rPr lang="cs-CZ" sz="1000" b="1" dirty="0"/>
              <a:t>RSO – body budov </a:t>
            </a:r>
            <a:r>
              <a:rPr lang="cs-CZ" sz="1000" dirty="0"/>
              <a:t>1990, 2000, 2006, 2012 </a:t>
            </a:r>
          </a:p>
          <a:p>
            <a:pPr marL="0" indent="0">
              <a:buNone/>
            </a:pPr>
            <a:r>
              <a:rPr lang="cs-CZ" sz="1000" b="1" dirty="0"/>
              <a:t>GIS data z ÚAP 2008, 2010, 2012, 2014 (od krajů popřípadě ORP): </a:t>
            </a:r>
          </a:p>
          <a:p>
            <a:pPr marL="0" indent="0">
              <a:buNone/>
            </a:pPr>
            <a:r>
              <a:rPr lang="cs-CZ" sz="1000" dirty="0"/>
              <a:t>a) data primárně pořizovaná pořizovateli ÚAP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zastavěné území </a:t>
            </a:r>
            <a:r>
              <a:rPr lang="cs-CZ" sz="1000" dirty="0" smtClean="0"/>
              <a:t>(jev </a:t>
            </a:r>
            <a:r>
              <a:rPr lang="cs-CZ" sz="1000" dirty="0"/>
              <a:t>001)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výroby </a:t>
            </a:r>
            <a:r>
              <a:rPr lang="cs-CZ" sz="1000" dirty="0" smtClean="0"/>
              <a:t>(jev </a:t>
            </a:r>
            <a:r>
              <a:rPr lang="cs-CZ" sz="1000" dirty="0"/>
              <a:t>002)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občanského vybavení </a:t>
            </a:r>
            <a:r>
              <a:rPr lang="cs-CZ" sz="1000" dirty="0" smtClean="0"/>
              <a:t>(jev </a:t>
            </a:r>
            <a:r>
              <a:rPr lang="cs-CZ" sz="1000" dirty="0"/>
              <a:t>003)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k obnově nebo opětovnému využití znehodnoceného území </a:t>
            </a:r>
            <a:r>
              <a:rPr lang="cs-CZ" sz="1000" dirty="0" smtClean="0"/>
              <a:t>(jev </a:t>
            </a:r>
            <a:r>
              <a:rPr lang="cs-CZ" sz="1000" dirty="0"/>
              <a:t>004)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zastavitelná plocha </a:t>
            </a:r>
            <a:r>
              <a:rPr lang="cs-CZ" sz="1000" dirty="0" smtClean="0"/>
              <a:t>(jev </a:t>
            </a:r>
            <a:r>
              <a:rPr lang="cs-CZ" sz="1000" dirty="0"/>
              <a:t>117) </a:t>
            </a:r>
          </a:p>
          <a:p>
            <a:pPr marL="0" indent="0">
              <a:buNone/>
            </a:pPr>
            <a:r>
              <a:rPr lang="cs-CZ" sz="1000" dirty="0"/>
              <a:t>b) data poskytovaná do ÚAP povinnými subjekty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dobývací prostor </a:t>
            </a:r>
            <a:r>
              <a:rPr lang="cs-CZ" sz="1000" dirty="0" smtClean="0"/>
              <a:t>(jev </a:t>
            </a:r>
            <a:r>
              <a:rPr lang="cs-CZ" sz="1000" dirty="0"/>
              <a:t>057)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odval, výsypka, odkaliště, halda </a:t>
            </a:r>
            <a:r>
              <a:rPr lang="cs-CZ" sz="1000" dirty="0" smtClean="0"/>
              <a:t>(jev </a:t>
            </a:r>
            <a:r>
              <a:rPr lang="cs-CZ" sz="1000" dirty="0"/>
              <a:t>066)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skládka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085) </a:t>
            </a:r>
          </a:p>
          <a:p>
            <a:pPr marL="0" indent="0">
              <a:buNone/>
            </a:pPr>
            <a:r>
              <a:rPr lang="cs-CZ" sz="1000" dirty="0"/>
              <a:t>c) data, která má k dispozici ÚÚR 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dálnice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088)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rychlostní komunikace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089)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silnice I. třídy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090)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silnice II. třídy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091)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železniční dráha celostátní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094)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železniční dráha regionální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095)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03898" y="6505599"/>
            <a:ext cx="4140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cs-CZ" sz="1200" b="1" i="1" dirty="0" smtClean="0">
                <a:solidFill>
                  <a:srgbClr val="FF0000"/>
                </a:solidFill>
              </a:rPr>
              <a:t>triangulace dat CORINE, </a:t>
            </a:r>
            <a:r>
              <a:rPr lang="cs-CZ" sz="1200" b="1" i="1" dirty="0" err="1" smtClean="0">
                <a:solidFill>
                  <a:srgbClr val="FF0000"/>
                </a:solidFill>
              </a:rPr>
              <a:t>Landsat</a:t>
            </a:r>
            <a:r>
              <a:rPr lang="cs-CZ" sz="1200" b="1" i="1" dirty="0" smtClean="0">
                <a:solidFill>
                  <a:srgbClr val="FF0000"/>
                </a:solidFill>
              </a:rPr>
              <a:t>, RSO, SLDB, ÚAP</a:t>
            </a:r>
            <a:endParaRPr lang="cs-CZ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19256" cy="10081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sz="2800" spc="200" dirty="0">
                <a:latin typeface="Arial Narrow" panose="020B0606020202030204" pitchFamily="34" charset="0"/>
              </a:rPr>
              <a:t>METODIKA VÝZKUMU</a:t>
            </a:r>
            <a:br>
              <a:rPr lang="cs-CZ" sz="2800" spc="200" dirty="0">
                <a:latin typeface="Arial Narrow" panose="020B0606020202030204" pitchFamily="34" charset="0"/>
              </a:rPr>
            </a:br>
            <a:r>
              <a:rPr lang="cs-CZ" sz="2800" spc="200" dirty="0">
                <a:latin typeface="Arial Narrow" panose="020B0606020202030204" pitchFamily="34" charset="0"/>
              </a:rPr>
              <a:t>přístup k analýze sídelní struktury</a:t>
            </a:r>
            <a:endParaRPr lang="cs-CZ" sz="20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4294967295"/>
          </p:nvPr>
        </p:nvSpPr>
        <p:spPr>
          <a:xfrm>
            <a:off x="1784172" y="2348880"/>
            <a:ext cx="5575655" cy="1414945"/>
          </a:xfrm>
          <a:prstGeom prst="rect">
            <a:avLst/>
          </a:prstGeom>
        </p:spPr>
        <p:txBody>
          <a:bodyPr/>
          <a:lstStyle/>
          <a:p>
            <a:pPr marL="271463" indent="-271463"/>
            <a:r>
              <a:rPr lang="cs-CZ" sz="1200" dirty="0"/>
              <a:t>identifikace </a:t>
            </a:r>
            <a:r>
              <a:rPr lang="cs-CZ" sz="1200" b="1" dirty="0"/>
              <a:t>center</a:t>
            </a:r>
            <a:r>
              <a:rPr lang="cs-CZ" sz="1200" dirty="0"/>
              <a:t> osídlení</a:t>
            </a:r>
          </a:p>
          <a:p>
            <a:pPr marL="271463" indent="-271463"/>
            <a:r>
              <a:rPr lang="cs-CZ" sz="1200" dirty="0" smtClean="0"/>
              <a:t>hierarchizace </a:t>
            </a:r>
            <a:r>
              <a:rPr lang="cs-CZ" sz="1200" b="1" dirty="0" smtClean="0"/>
              <a:t>struktury</a:t>
            </a:r>
            <a:r>
              <a:rPr lang="cs-CZ" sz="1200" dirty="0" smtClean="0"/>
              <a:t> systému osídlení</a:t>
            </a:r>
          </a:p>
          <a:p>
            <a:pPr marL="271463" indent="-271463"/>
            <a:r>
              <a:rPr lang="cs-CZ" sz="1200" dirty="0" smtClean="0"/>
              <a:t>analýza </a:t>
            </a:r>
            <a:r>
              <a:rPr lang="cs-CZ" sz="1200" b="1" dirty="0" smtClean="0"/>
              <a:t>vztahů</a:t>
            </a:r>
            <a:r>
              <a:rPr lang="cs-CZ" sz="1200" dirty="0" smtClean="0"/>
              <a:t> v sídelním systému</a:t>
            </a:r>
            <a:endParaRPr lang="cs-CZ" sz="1050" dirty="0" smtClean="0"/>
          </a:p>
          <a:p>
            <a:pPr marL="444500" indent="-173038"/>
            <a:r>
              <a:rPr lang="cs-CZ" sz="1050" dirty="0" smtClean="0"/>
              <a:t>zachycení vývoje ukazatelů vázaných na obyvatelstvo a bytový fond obcí </a:t>
            </a:r>
          </a:p>
          <a:p>
            <a:pPr marL="444500" indent="-173038"/>
            <a:r>
              <a:rPr lang="cs-CZ" sz="1050" dirty="0" smtClean="0"/>
              <a:t>zachycení vztahových ukazatelů – pracovní proudy &amp; migrační proudy</a:t>
            </a:r>
          </a:p>
          <a:p>
            <a:pPr marL="444500" indent="-173038"/>
            <a:r>
              <a:rPr lang="cs-CZ" sz="1050" dirty="0" smtClean="0"/>
              <a:t>zachycení změn ve fungování sídelního systému</a:t>
            </a:r>
            <a:endParaRPr lang="cs-CZ" sz="1050" dirty="0"/>
          </a:p>
        </p:txBody>
      </p:sp>
      <p:sp>
        <p:nvSpPr>
          <p:cNvPr id="9" name="Obdélník 8"/>
          <p:cNvSpPr/>
          <p:nvPr/>
        </p:nvSpPr>
        <p:spPr>
          <a:xfrm>
            <a:off x="1691680" y="3939005"/>
            <a:ext cx="633670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050" b="1" dirty="0"/>
              <a:t>upřesnění podle závěrů vstupního kontrolního dne 21/3/2016 </a:t>
            </a:r>
            <a:endParaRPr lang="cs-CZ" sz="1050" dirty="0"/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 smtClean="0"/>
              <a:t>počáteční </a:t>
            </a:r>
            <a:r>
              <a:rPr lang="cs-CZ" sz="1050" dirty="0"/>
              <a:t>stav pro sledování trendů je </a:t>
            </a:r>
            <a:r>
              <a:rPr lang="cs-CZ" sz="1050" dirty="0" smtClean="0"/>
              <a:t>rok 1990 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 smtClean="0"/>
              <a:t>jednotkou</a:t>
            </a:r>
            <a:r>
              <a:rPr lang="cs-CZ" sz="1050" dirty="0"/>
              <a:t>, za kterou budou jednotlivé jevy sledovány, je </a:t>
            </a:r>
            <a:r>
              <a:rPr lang="cs-CZ" sz="1050" dirty="0" smtClean="0"/>
              <a:t>obec</a:t>
            </a:r>
            <a:endParaRPr lang="cs-CZ" sz="1600" dirty="0"/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 smtClean="0"/>
              <a:t>obce </a:t>
            </a:r>
            <a:r>
              <a:rPr lang="cs-CZ" sz="1050" dirty="0"/>
              <a:t>se budou na základě analýzy kategorizovat do skupin </a:t>
            </a:r>
            <a:endParaRPr lang="cs-CZ" sz="1600" dirty="0"/>
          </a:p>
          <a:p>
            <a:pPr marL="357188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podle střediskové / obslužné funkce (zejména na základě pracovní a školní dojížďky</a:t>
            </a:r>
            <a:r>
              <a:rPr lang="cs-CZ" sz="1050" dirty="0" smtClean="0"/>
              <a:t>)</a:t>
            </a:r>
            <a:endParaRPr lang="cs-CZ" sz="1600" dirty="0"/>
          </a:p>
          <a:p>
            <a:pPr marL="357188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podle zaznamenaných typů změn 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míra relativního nárůstu zastavěné plochy 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populační růst / stagnace / pokles 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relativní demografické stárnutí / stagnace / mládnutí 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relativní nárůst / stagnace / pokles obyvatel s vyšším vzděláním 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relativní intenzita nárůstu bytů vysoká / průměrná / podprůměrná</a:t>
            </a:r>
            <a:endParaRPr lang="cs-CZ" sz="1600" dirty="0"/>
          </a:p>
          <a:p>
            <a:pPr marL="630238" lvl="1" indent="-2587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relativní změna počtu pracovních </a:t>
            </a:r>
            <a:r>
              <a:rPr lang="cs-CZ" sz="1050" dirty="0" smtClean="0"/>
              <a:t>příležitostí</a:t>
            </a:r>
          </a:p>
          <a:p>
            <a:pPr marL="171450" lvl="1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ve výstupech analýzy se jednotlivé obce budou shlukovat do větších území – pracovních mikroregionů (LLS), které budou dále kategorizovány do jednotlivých </a:t>
            </a:r>
            <a:r>
              <a:rPr lang="cs-CZ" sz="1050" dirty="0" smtClean="0"/>
              <a:t>typů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44371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19256" cy="10081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sz="2800" spc="200" dirty="0">
                <a:latin typeface="Arial Narrow" panose="020B0606020202030204" pitchFamily="34" charset="0"/>
              </a:rPr>
              <a:t>METODIKA VÝZKUMU</a:t>
            </a:r>
            <a:br>
              <a:rPr lang="cs-CZ" sz="2800" spc="200" dirty="0">
                <a:latin typeface="Arial Narrow" panose="020B0606020202030204" pitchFamily="34" charset="0"/>
              </a:rPr>
            </a:br>
            <a:r>
              <a:rPr lang="cs-CZ" sz="2800" kern="0" spc="200" dirty="0">
                <a:latin typeface="Arial Narrow" panose="020B0606020202030204" pitchFamily="34" charset="0"/>
              </a:rPr>
              <a:t>sběr podkladů a dat</a:t>
            </a:r>
            <a:endParaRPr lang="cs-CZ" sz="20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296562" y="2160841"/>
            <a:ext cx="3867665" cy="40044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050" b="1" dirty="0" smtClean="0"/>
              <a:t>Analýza podkladů </a:t>
            </a:r>
          </a:p>
          <a:p>
            <a:pPr marL="185738" lvl="0" indent="-185738"/>
            <a:r>
              <a:rPr lang="cs-CZ" sz="1000" dirty="0" smtClean="0"/>
              <a:t>PÚR a </a:t>
            </a:r>
            <a:r>
              <a:rPr lang="cs-CZ" sz="1000" dirty="0"/>
              <a:t>ZÚR </a:t>
            </a:r>
            <a:r>
              <a:rPr lang="cs-CZ" sz="1000" dirty="0" smtClean="0"/>
              <a:t>– priority </a:t>
            </a:r>
            <a:r>
              <a:rPr lang="cs-CZ" sz="1000" dirty="0"/>
              <a:t>územního plánování </a:t>
            </a:r>
            <a:r>
              <a:rPr lang="cs-CZ" sz="1000" dirty="0" smtClean="0"/>
              <a:t>pro </a:t>
            </a:r>
            <a:r>
              <a:rPr lang="cs-CZ" sz="1000" dirty="0"/>
              <a:t>zajištění udržitelného rozvoje </a:t>
            </a:r>
            <a:r>
              <a:rPr lang="cs-CZ" sz="1000" dirty="0" smtClean="0"/>
              <a:t>území </a:t>
            </a:r>
            <a:endParaRPr lang="cs-CZ" sz="1000" dirty="0"/>
          </a:p>
          <a:p>
            <a:pPr marL="185738" indent="-185738"/>
            <a:r>
              <a:rPr lang="cs-CZ" sz="1000" dirty="0" smtClean="0"/>
              <a:t>ÚAP – zastavitelné </a:t>
            </a:r>
            <a:r>
              <a:rPr lang="cs-CZ" sz="1000" dirty="0"/>
              <a:t>a </a:t>
            </a:r>
            <a:r>
              <a:rPr lang="cs-CZ" sz="1000" dirty="0" err="1"/>
              <a:t>přestavbové</a:t>
            </a:r>
            <a:r>
              <a:rPr lang="cs-CZ" sz="1000" dirty="0"/>
              <a:t> </a:t>
            </a:r>
            <a:r>
              <a:rPr lang="cs-CZ" sz="1000" dirty="0" smtClean="0"/>
              <a:t>plochy</a:t>
            </a:r>
            <a:endParaRPr lang="cs-CZ" sz="1000" dirty="0"/>
          </a:p>
          <a:p>
            <a:pPr marL="185738" lvl="0" indent="-185738"/>
            <a:r>
              <a:rPr lang="cs-CZ" sz="1000" dirty="0" smtClean="0"/>
              <a:t>národní </a:t>
            </a:r>
            <a:r>
              <a:rPr lang="cs-CZ" sz="1000" dirty="0"/>
              <a:t>/ zemské politiky a strategie prostorového / územního rozvoje okolních států – zaměření, obsah </a:t>
            </a:r>
          </a:p>
          <a:p>
            <a:pPr marL="185738" lvl="0" indent="-185738"/>
            <a:r>
              <a:rPr lang="cs-CZ" sz="1000" dirty="0" smtClean="0"/>
              <a:t>historické práce </a:t>
            </a:r>
            <a:r>
              <a:rPr lang="cs-CZ" sz="1000" dirty="0"/>
              <a:t>relevantní pro dané téma (například VÚVA &amp; URBION, 1986: Zásady a pravidla územního rozvoje; K. Vepřek: databáze o územním vývoji funkčních ploch vybraných českých měst; středisková soustava osídlení) </a:t>
            </a:r>
          </a:p>
          <a:p>
            <a:pPr marL="0" indent="0">
              <a:buNone/>
            </a:pPr>
            <a:r>
              <a:rPr lang="cs-CZ" sz="1050" b="1" dirty="0" smtClean="0"/>
              <a:t>výsledky </a:t>
            </a:r>
            <a:r>
              <a:rPr lang="cs-CZ" sz="1050" b="1" dirty="0"/>
              <a:t>předchozích prací řešitelů </a:t>
            </a:r>
            <a:r>
              <a:rPr lang="cs-CZ" sz="1050" b="1" dirty="0" smtClean="0"/>
              <a:t>projektu </a:t>
            </a:r>
          </a:p>
          <a:p>
            <a:pPr marL="185738" indent="-185738"/>
            <a:r>
              <a:rPr lang="cs-CZ" sz="1000" dirty="0" smtClean="0"/>
              <a:t>WA-026-05-Z03 </a:t>
            </a:r>
            <a:r>
              <a:rPr lang="cs-CZ" sz="1000" dirty="0"/>
              <a:t>Uplatnění principů udržitelného rozvoje v územním </a:t>
            </a:r>
            <a:r>
              <a:rPr lang="cs-CZ" sz="1000" dirty="0" smtClean="0"/>
              <a:t>plánování</a:t>
            </a:r>
          </a:p>
          <a:p>
            <a:pPr marL="185738" indent="-185738"/>
            <a:r>
              <a:rPr lang="cs-CZ" sz="1000" dirty="0" smtClean="0"/>
              <a:t>WD-07-07-4 </a:t>
            </a:r>
            <a:r>
              <a:rPr lang="cs-CZ" sz="1000" dirty="0"/>
              <a:t>Koncepce územního plánování a disparity v </a:t>
            </a:r>
            <a:r>
              <a:rPr lang="cs-CZ" sz="1000" dirty="0" smtClean="0"/>
              <a:t>území </a:t>
            </a:r>
          </a:p>
          <a:p>
            <a:pPr marL="185738" indent="-185738"/>
            <a:r>
              <a:rPr lang="cs-CZ" sz="1000" dirty="0" smtClean="0"/>
              <a:t>MSM6840770006 </a:t>
            </a:r>
            <a:r>
              <a:rPr lang="cs-CZ" sz="1000" dirty="0"/>
              <a:t>Management udržitelného rozvoje životního cyklu staveb, stavebních podniků a území; </a:t>
            </a:r>
            <a:endParaRPr lang="cs-CZ" sz="1000" dirty="0" smtClean="0"/>
          </a:p>
          <a:p>
            <a:pPr marL="185738" indent="-185738"/>
            <a:r>
              <a:rPr lang="cs-CZ" sz="1000" dirty="0" smtClean="0"/>
              <a:t>WD-40-07-1 </a:t>
            </a:r>
            <a:r>
              <a:rPr lang="cs-CZ" sz="1000" dirty="0"/>
              <a:t>Podpora polycentrického regionálního </a:t>
            </a:r>
            <a:r>
              <a:rPr lang="cs-CZ" sz="1000" dirty="0" smtClean="0"/>
              <a:t>rozvoje</a:t>
            </a:r>
          </a:p>
          <a:p>
            <a:pPr marL="185738" indent="-185738"/>
            <a:r>
              <a:rPr lang="cs-CZ" sz="1000" dirty="0" smtClean="0"/>
              <a:t>INTERREG </a:t>
            </a:r>
            <a:r>
              <a:rPr lang="cs-CZ" sz="1000" dirty="0"/>
              <a:t>IIIB </a:t>
            </a:r>
            <a:r>
              <a:rPr lang="cs-CZ" sz="1000" dirty="0" smtClean="0"/>
              <a:t>CADSES-5C010 REPUS </a:t>
            </a:r>
            <a:r>
              <a:rPr lang="cs-CZ" sz="1000" dirty="0"/>
              <a:t>Strategie pro regionální polycentrický urbánní systém v ekonomické integrační zóně středovýchodní </a:t>
            </a:r>
            <a:r>
              <a:rPr lang="cs-CZ" sz="1000" dirty="0" smtClean="0"/>
              <a:t>Evropy </a:t>
            </a:r>
          </a:p>
          <a:p>
            <a:pPr marL="185738" indent="-185738"/>
            <a:r>
              <a:rPr lang="cs-CZ" sz="1000" dirty="0" smtClean="0"/>
              <a:t>Maier </a:t>
            </a:r>
            <a:r>
              <a:rPr lang="cs-CZ" sz="1000" dirty="0"/>
              <a:t>K., </a:t>
            </a:r>
            <a:r>
              <a:rPr lang="cs-CZ" sz="1000" dirty="0" err="1"/>
              <a:t>Franke</a:t>
            </a:r>
            <a:r>
              <a:rPr lang="cs-CZ" sz="1000" dirty="0"/>
              <a:t> </a:t>
            </a:r>
            <a:r>
              <a:rPr lang="cs-CZ" sz="1000" dirty="0" smtClean="0"/>
              <a:t>D</a:t>
            </a:r>
            <a:r>
              <a:rPr lang="cs-CZ" sz="1000" dirty="0"/>
              <a:t>.: Trendy prostorové sociálně-ekonomické polarizace v  Česku 2001–2011. Sociologický časopis 1/2015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300151" y="2160841"/>
            <a:ext cx="4670853" cy="43645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050" b="1" dirty="0"/>
              <a:t>Sběr dat </a:t>
            </a:r>
          </a:p>
          <a:p>
            <a:pPr marL="0" indent="0">
              <a:buNone/>
            </a:pPr>
            <a:r>
              <a:rPr lang="cs-CZ" sz="1000" b="1" dirty="0" smtClean="0"/>
              <a:t>data </a:t>
            </a:r>
            <a:r>
              <a:rPr lang="cs-CZ" sz="1000" b="1" dirty="0"/>
              <a:t>z veřejných zdrojů a </a:t>
            </a:r>
            <a:r>
              <a:rPr lang="cs-CZ" sz="1000" b="1" dirty="0" smtClean="0"/>
              <a:t>registrů </a:t>
            </a:r>
            <a:endParaRPr lang="cs-CZ" sz="1000" b="1" dirty="0"/>
          </a:p>
          <a:p>
            <a:pPr marL="185738" lvl="0" indent="-185738"/>
            <a:r>
              <a:rPr lang="cs-CZ" sz="1000" b="1" dirty="0"/>
              <a:t>CORINE Land </a:t>
            </a:r>
            <a:r>
              <a:rPr lang="cs-CZ" sz="1000" b="1" dirty="0" err="1"/>
              <a:t>Cover</a:t>
            </a:r>
            <a:r>
              <a:rPr lang="cs-CZ" sz="1000" b="1" dirty="0"/>
              <a:t> </a:t>
            </a:r>
            <a:r>
              <a:rPr lang="cs-CZ" sz="1000" dirty="0"/>
              <a:t>1990, 2000, 2006, 2012 </a:t>
            </a:r>
          </a:p>
          <a:p>
            <a:pPr marL="185738" lvl="0" indent="-185738"/>
            <a:r>
              <a:rPr lang="cs-CZ" sz="1000" dirty="0"/>
              <a:t>satelitní snímky </a:t>
            </a:r>
            <a:r>
              <a:rPr lang="cs-CZ" sz="1000" b="1" dirty="0" err="1"/>
              <a:t>Landsat</a:t>
            </a:r>
            <a:r>
              <a:rPr lang="cs-CZ" sz="1000" b="1" dirty="0"/>
              <a:t>  </a:t>
            </a:r>
          </a:p>
          <a:p>
            <a:pPr marL="185738" lvl="0" indent="-185738"/>
            <a:r>
              <a:rPr lang="cs-CZ" sz="1000" b="1" dirty="0"/>
              <a:t>SLDB</a:t>
            </a:r>
            <a:r>
              <a:rPr lang="cs-CZ" sz="1000" dirty="0"/>
              <a:t> 1991, 2001, 2011 a </a:t>
            </a:r>
            <a:r>
              <a:rPr lang="cs-CZ" sz="1000" b="1" dirty="0"/>
              <a:t>Databáze demografických údajů ČSÚ </a:t>
            </a:r>
            <a:r>
              <a:rPr lang="cs-CZ" sz="1000" dirty="0"/>
              <a:t>– počet obyvatel, věková struktura, vzdělání, EAO, počet bytů, dojížďka za prací, migrační saldo  </a:t>
            </a:r>
          </a:p>
          <a:p>
            <a:pPr marL="185738" lvl="0" indent="-185738"/>
            <a:r>
              <a:rPr lang="cs-CZ" sz="1000" b="1" dirty="0"/>
              <a:t>RSO – body budov </a:t>
            </a:r>
            <a:r>
              <a:rPr lang="cs-CZ" sz="1000" dirty="0"/>
              <a:t>1990, 2000, 2006, 2012 </a:t>
            </a:r>
          </a:p>
          <a:p>
            <a:pPr marL="0" indent="0">
              <a:buNone/>
            </a:pPr>
            <a:r>
              <a:rPr lang="cs-CZ" sz="1000" b="1" dirty="0"/>
              <a:t>GIS data z ÚAP 2008, 2010, 2012, 2014 (od krajů popřípadě ORP): </a:t>
            </a:r>
          </a:p>
          <a:p>
            <a:pPr marL="0" indent="0">
              <a:buNone/>
            </a:pPr>
            <a:r>
              <a:rPr lang="cs-CZ" sz="1000" dirty="0"/>
              <a:t>a) data primárně pořizovaná pořizovateli ÚAP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zastavěné území </a:t>
            </a:r>
            <a:r>
              <a:rPr lang="cs-CZ" sz="1000" dirty="0" smtClean="0"/>
              <a:t>(jev </a:t>
            </a:r>
            <a:r>
              <a:rPr lang="cs-CZ" sz="1000" dirty="0"/>
              <a:t>001)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výroby </a:t>
            </a:r>
            <a:r>
              <a:rPr lang="cs-CZ" sz="1000" dirty="0" smtClean="0"/>
              <a:t>(jev </a:t>
            </a:r>
            <a:r>
              <a:rPr lang="cs-CZ" sz="1000" dirty="0"/>
              <a:t>002)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občanského vybavení </a:t>
            </a:r>
            <a:r>
              <a:rPr lang="cs-CZ" sz="1000" dirty="0" smtClean="0"/>
              <a:t>(jev </a:t>
            </a:r>
            <a:r>
              <a:rPr lang="cs-CZ" sz="1000" dirty="0"/>
              <a:t>003)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plochy k obnově nebo opětovnému využití znehodnoceného území </a:t>
            </a:r>
            <a:r>
              <a:rPr lang="cs-CZ" sz="1000" dirty="0" smtClean="0"/>
              <a:t>(jev </a:t>
            </a:r>
            <a:r>
              <a:rPr lang="cs-CZ" sz="1000" dirty="0"/>
              <a:t>004)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zastavitelná plocha </a:t>
            </a:r>
            <a:r>
              <a:rPr lang="cs-CZ" sz="1000" dirty="0" smtClean="0"/>
              <a:t>(jev </a:t>
            </a:r>
            <a:r>
              <a:rPr lang="cs-CZ" sz="1000" dirty="0"/>
              <a:t>117) </a:t>
            </a:r>
          </a:p>
          <a:p>
            <a:pPr marL="0" indent="0">
              <a:buNone/>
            </a:pPr>
            <a:r>
              <a:rPr lang="cs-CZ" sz="1000" dirty="0"/>
              <a:t>b) data poskytovaná do ÚAP povinnými subjekty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dobývací prostor </a:t>
            </a:r>
            <a:r>
              <a:rPr lang="cs-CZ" sz="1000" dirty="0" smtClean="0"/>
              <a:t>(jev </a:t>
            </a:r>
            <a:r>
              <a:rPr lang="cs-CZ" sz="1000" dirty="0"/>
              <a:t>057)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odval, výsypka, odkaliště, halda </a:t>
            </a:r>
            <a:r>
              <a:rPr lang="cs-CZ" sz="1000" dirty="0" smtClean="0"/>
              <a:t>(jev </a:t>
            </a:r>
            <a:r>
              <a:rPr lang="cs-CZ" sz="1000" dirty="0"/>
              <a:t>066)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skládka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085) </a:t>
            </a:r>
          </a:p>
          <a:p>
            <a:pPr marL="0" indent="0">
              <a:buNone/>
            </a:pPr>
            <a:r>
              <a:rPr lang="cs-CZ" sz="1000" dirty="0"/>
              <a:t>c) data, která má k dispozici ÚÚR  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dálnice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088)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rychlostní komunikace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089)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silnice I. třídy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090)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silnice II. třídy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091)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železniční dráha celostátní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094)</a:t>
            </a:r>
          </a:p>
          <a:p>
            <a:pPr marL="185738" lvl="0" indent="-185738">
              <a:spcBef>
                <a:spcPts val="0"/>
              </a:spcBef>
            </a:pPr>
            <a:r>
              <a:rPr lang="cs-CZ" sz="1000" dirty="0"/>
              <a:t>železniční dráha regionální včetně ochranného pásma </a:t>
            </a:r>
            <a:r>
              <a:rPr lang="cs-CZ" sz="1000" dirty="0" smtClean="0"/>
              <a:t>(jev </a:t>
            </a:r>
            <a:r>
              <a:rPr lang="cs-CZ" sz="1000" dirty="0"/>
              <a:t>095)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03898" y="6505599"/>
            <a:ext cx="4140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cs-CZ" sz="1200" b="1" i="1" dirty="0" smtClean="0">
                <a:solidFill>
                  <a:srgbClr val="FF0000"/>
                </a:solidFill>
              </a:rPr>
              <a:t>triangulace dat CORINE, </a:t>
            </a:r>
            <a:r>
              <a:rPr lang="cs-CZ" sz="1200" b="1" i="1" dirty="0" err="1" smtClean="0">
                <a:solidFill>
                  <a:srgbClr val="FF0000"/>
                </a:solidFill>
              </a:rPr>
              <a:t>Landsat</a:t>
            </a:r>
            <a:r>
              <a:rPr lang="cs-CZ" sz="1200" b="1" i="1" dirty="0" smtClean="0">
                <a:solidFill>
                  <a:srgbClr val="FF0000"/>
                </a:solidFill>
              </a:rPr>
              <a:t>, RSO, SLDB, ÚAP</a:t>
            </a:r>
            <a:endParaRPr lang="cs-CZ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792088"/>
          </a:xfrm>
        </p:spPr>
        <p:txBody>
          <a:bodyPr/>
          <a:lstStyle/>
          <a:p>
            <a:pPr algn="ctr"/>
            <a:r>
              <a:rPr lang="cs-CZ" sz="2400" spc="200" dirty="0">
                <a:latin typeface="Arial Narrow" panose="020B0606020202030204" pitchFamily="34" charset="0"/>
              </a:rPr>
              <a:t>AKTUÁLNÍ STAV VÝZKUMU</a:t>
            </a:r>
            <a:br>
              <a:rPr lang="cs-CZ" sz="2400" spc="200" dirty="0">
                <a:latin typeface="Arial Narrow" panose="020B0606020202030204" pitchFamily="34" charset="0"/>
              </a:rPr>
            </a:br>
            <a:r>
              <a:rPr lang="cs-CZ" sz="1800" spc="200" dirty="0">
                <a:latin typeface="Arial Narrow" panose="020B0606020202030204" pitchFamily="34" charset="0"/>
              </a:rPr>
              <a:t>vývoj center / metropolitních regionů 1991 – 2001 – 2011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203848" y="1988840"/>
            <a:ext cx="3501026" cy="43957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1991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290</a:t>
            </a:r>
            <a:r>
              <a:rPr lang="cs-CZ" sz="1200" dirty="0" smtClean="0"/>
              <a:t> 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 smtClean="0"/>
              <a:t>průměrný počet obcí v mikroregionu – </a:t>
            </a:r>
            <a:r>
              <a:rPr lang="cs-CZ" sz="1050" b="1" dirty="0" smtClean="0"/>
              <a:t>20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průměrná populační velikost mikroregionu – </a:t>
            </a:r>
            <a:r>
              <a:rPr lang="cs-CZ" sz="1050" b="1" dirty="0" smtClean="0"/>
              <a:t>35 </a:t>
            </a:r>
            <a:r>
              <a:rPr lang="cs-CZ" sz="1050" b="1" dirty="0"/>
              <a:t>500 ob.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2001</a:t>
            </a:r>
            <a:endParaRPr lang="cs-CZ" sz="1400" dirty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260</a:t>
            </a:r>
            <a:r>
              <a:rPr lang="cs-CZ" sz="1200" dirty="0" smtClean="0"/>
              <a:t> </a:t>
            </a:r>
            <a:r>
              <a:rPr lang="cs-CZ" sz="1200" dirty="0"/>
              <a:t>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průměrný počet obcí v </a:t>
            </a:r>
            <a:r>
              <a:rPr lang="cs-CZ" sz="1050" dirty="0" smtClean="0"/>
              <a:t>mikroregionu – </a:t>
            </a:r>
            <a:r>
              <a:rPr lang="cs-CZ" sz="1050" b="1" dirty="0" smtClean="0"/>
              <a:t>24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 smtClean="0"/>
              <a:t>průměrná populační velikost mikroregionu </a:t>
            </a:r>
            <a:r>
              <a:rPr lang="cs-CZ" sz="1050" dirty="0"/>
              <a:t>– </a:t>
            </a:r>
            <a:r>
              <a:rPr lang="cs-CZ" sz="1050" b="1" dirty="0" smtClean="0"/>
              <a:t>39 500 ob.</a:t>
            </a:r>
            <a:endParaRPr lang="cs-CZ" sz="1050" b="1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cs-CZ" sz="1600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400" dirty="0" smtClean="0">
                <a:solidFill>
                  <a:srgbClr val="A50021"/>
                </a:solidFill>
              </a:rPr>
              <a:t>2011</a:t>
            </a:r>
            <a:endParaRPr lang="cs-CZ" sz="1400" dirty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200" b="1" dirty="0" smtClean="0"/>
              <a:t>235</a:t>
            </a:r>
            <a:r>
              <a:rPr lang="cs-CZ" sz="1200" dirty="0" smtClean="0"/>
              <a:t> </a:t>
            </a:r>
            <a:r>
              <a:rPr lang="cs-CZ" sz="1200" dirty="0"/>
              <a:t>pracovních center/mikroregionů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průměrný počet </a:t>
            </a:r>
            <a:r>
              <a:rPr lang="cs-CZ" sz="1050" dirty="0" smtClean="0"/>
              <a:t>obcí </a:t>
            </a:r>
            <a:r>
              <a:rPr lang="cs-CZ" sz="1050" dirty="0"/>
              <a:t>v </a:t>
            </a:r>
            <a:r>
              <a:rPr lang="cs-CZ" sz="1050" dirty="0" smtClean="0"/>
              <a:t>mikroregionu </a:t>
            </a:r>
            <a:r>
              <a:rPr lang="cs-CZ" sz="1050" dirty="0"/>
              <a:t>–</a:t>
            </a:r>
            <a:r>
              <a:rPr lang="cs-CZ" sz="1050" dirty="0" smtClean="0"/>
              <a:t> </a:t>
            </a:r>
            <a:r>
              <a:rPr lang="cs-CZ" sz="1050" b="1" dirty="0" smtClean="0"/>
              <a:t>27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050" dirty="0"/>
              <a:t>průměrná populační velikost mikroregionu – </a:t>
            </a:r>
            <a:r>
              <a:rPr lang="cs-CZ" sz="1050" b="1" dirty="0" smtClean="0"/>
              <a:t>44 </a:t>
            </a:r>
            <a:r>
              <a:rPr lang="cs-CZ" sz="1050" b="1" dirty="0"/>
              <a:t>500 ob</a:t>
            </a:r>
            <a:r>
              <a:rPr lang="cs-CZ" sz="1050" b="1" dirty="0" smtClean="0"/>
              <a:t>.</a:t>
            </a:r>
            <a:endParaRPr lang="cs-CZ" sz="1050" b="1" dirty="0"/>
          </a:p>
        </p:txBody>
      </p:sp>
      <p:sp>
        <p:nvSpPr>
          <p:cNvPr id="7" name="Zaoblený obdélník 6"/>
          <p:cNvSpPr/>
          <p:nvPr/>
        </p:nvSpPr>
        <p:spPr bwMode="auto">
          <a:xfrm>
            <a:off x="4092184" y="6544091"/>
            <a:ext cx="267418" cy="223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7225012" y="6561502"/>
            <a:ext cx="267418" cy="223256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5592461" y="6544091"/>
            <a:ext cx="267418" cy="223256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2709083" y="6544091"/>
            <a:ext cx="267418" cy="223256"/>
          </a:xfrm>
          <a:prstGeom prst="round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35714" y="6484063"/>
            <a:ext cx="1907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počty MR v kategorii: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16116" y="6493205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&lt; 10 000 ob.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9602" y="6493204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10-50 000 ob.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59879" y="6501830"/>
            <a:ext cx="149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50-100 000 ob.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492430" y="6522173"/>
            <a:ext cx="136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&gt; 100 000 ob.</a:t>
            </a:r>
            <a:endParaRPr lang="cs-CZ" sz="10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2056936"/>
            <a:ext cx="2847689" cy="41803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174625"/>
            <a:r>
              <a:rPr lang="cs-CZ" sz="1200" b="1" kern="0" dirty="0" smtClean="0"/>
              <a:t>centra osídlení jako fokální body tzv. denních městských systémů</a:t>
            </a:r>
          </a:p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cs-CZ" sz="1200" kern="0" dirty="0" smtClean="0"/>
              <a:t>denní městské systémy (</a:t>
            </a:r>
            <a:r>
              <a:rPr lang="cs-CZ" sz="1200" kern="0" dirty="0" err="1" smtClean="0"/>
              <a:t>daily</a:t>
            </a:r>
            <a:r>
              <a:rPr lang="cs-CZ" sz="1200" kern="0" dirty="0" smtClean="0"/>
              <a:t> </a:t>
            </a:r>
            <a:r>
              <a:rPr lang="cs-CZ" sz="1200" kern="0" dirty="0" err="1" smtClean="0"/>
              <a:t>urban</a:t>
            </a:r>
            <a:r>
              <a:rPr lang="cs-CZ" sz="1200" kern="0" dirty="0" smtClean="0"/>
              <a:t> </a:t>
            </a:r>
            <a:r>
              <a:rPr lang="cs-CZ" sz="1200" kern="0" dirty="0" err="1" smtClean="0"/>
              <a:t>systems</a:t>
            </a:r>
            <a:r>
              <a:rPr lang="cs-CZ" sz="1200" kern="0" dirty="0" smtClean="0"/>
              <a:t>) </a:t>
            </a:r>
          </a:p>
          <a:p>
            <a:pPr marL="534988" lvl="1" indent="-174625"/>
            <a:r>
              <a:rPr lang="cs-CZ" sz="1050" kern="0" dirty="0" smtClean="0"/>
              <a:t>základní mikroregionální jednotky každodenních pohybů za prací, vzděláním, službami</a:t>
            </a:r>
          </a:p>
          <a:p>
            <a:pPr marL="534988" lvl="1" indent="-174625"/>
            <a:r>
              <a:rPr lang="cs-CZ" sz="1050" kern="0" dirty="0" smtClean="0"/>
              <a:t>většinou nodální mikroregiony vázané na konkrétní městské centrum o dané populační, pracovní a obslužné velikosti </a:t>
            </a:r>
          </a:p>
          <a:p>
            <a:pPr marL="0" indent="0">
              <a:buFontTx/>
              <a:buNone/>
            </a:pPr>
            <a:endParaRPr lang="cs-CZ" sz="500" kern="0" dirty="0" smtClean="0"/>
          </a:p>
          <a:p>
            <a:pPr marL="174625" indent="-174625"/>
            <a:r>
              <a:rPr lang="cs-CZ" sz="1200" b="1" kern="0" dirty="0" smtClean="0"/>
              <a:t>definována centra a příslušné spádové oblasti </a:t>
            </a:r>
            <a:r>
              <a:rPr lang="cs-CZ" sz="1200" kern="0" dirty="0" smtClean="0"/>
              <a:t>(metropolitní regiony, mikroregiony) na základě pracovní dojížďky</a:t>
            </a:r>
          </a:p>
          <a:p>
            <a:pPr marL="534988" lvl="1" indent="-174625"/>
            <a:r>
              <a:rPr lang="cs-CZ" sz="1050" kern="0" dirty="0"/>
              <a:t>centrum má alespoň 1000 obsazených pracovních míst a je cílem maximálního proudu dojížďky za prací z alespoň jedné obce</a:t>
            </a:r>
          </a:p>
          <a:p>
            <a:pPr marL="534988" lvl="1" indent="-174625"/>
            <a:r>
              <a:rPr lang="cs-CZ" sz="1050" kern="0" dirty="0"/>
              <a:t>obce k centrům přiřazovány na základě směru maximálních proudů dojížďky za prací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9208"/>
          <a:stretch/>
        </p:blipFill>
        <p:spPr bwMode="auto">
          <a:xfrm>
            <a:off x="7020272" y="1982658"/>
            <a:ext cx="2178522" cy="15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8163"/>
          <a:stretch/>
        </p:blipFill>
        <p:spPr bwMode="auto">
          <a:xfrm>
            <a:off x="6995844" y="3476430"/>
            <a:ext cx="2184668" cy="1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818"/>
          <a:stretch/>
        </p:blipFill>
        <p:spPr bwMode="auto">
          <a:xfrm>
            <a:off x="7020272" y="4916044"/>
            <a:ext cx="2179612" cy="16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6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9685" r="4061" b="10040"/>
          <a:stretch/>
        </p:blipFill>
        <p:spPr>
          <a:xfrm>
            <a:off x="172528" y="1610921"/>
            <a:ext cx="7646535" cy="4770407"/>
          </a:xfr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4" t="9899" r="1190" b="55735"/>
          <a:stretch/>
        </p:blipFill>
        <p:spPr>
          <a:xfrm>
            <a:off x="7470475" y="2095993"/>
            <a:ext cx="1250830" cy="2053087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5413075" y="1711841"/>
            <a:ext cx="309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počet obcí spádujících k centru</a:t>
            </a:r>
            <a:endParaRPr lang="cs-CZ" sz="1200" dirty="0"/>
          </a:p>
        </p:txBody>
      </p:sp>
      <p:sp>
        <p:nvSpPr>
          <p:cNvPr id="23" name="Ovál 22"/>
          <p:cNvSpPr/>
          <p:nvPr/>
        </p:nvSpPr>
        <p:spPr bwMode="auto">
          <a:xfrm>
            <a:off x="405440" y="6093296"/>
            <a:ext cx="327803" cy="327803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4" name="Ovál 23"/>
          <p:cNvSpPr/>
          <p:nvPr/>
        </p:nvSpPr>
        <p:spPr bwMode="auto">
          <a:xfrm>
            <a:off x="3004856" y="6093296"/>
            <a:ext cx="327803" cy="3278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3004856" y="6453336"/>
            <a:ext cx="327803" cy="327803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6" name="Ovál 25"/>
          <p:cNvSpPr/>
          <p:nvPr/>
        </p:nvSpPr>
        <p:spPr bwMode="auto">
          <a:xfrm>
            <a:off x="5580112" y="6125533"/>
            <a:ext cx="327803" cy="327803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7" name="Ovál 26"/>
          <p:cNvSpPr/>
          <p:nvPr/>
        </p:nvSpPr>
        <p:spPr bwMode="auto">
          <a:xfrm>
            <a:off x="405440" y="6453336"/>
            <a:ext cx="327803" cy="327803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8" name="Ovál 27"/>
          <p:cNvSpPr/>
          <p:nvPr/>
        </p:nvSpPr>
        <p:spPr bwMode="auto">
          <a:xfrm>
            <a:off x="5580112" y="6485573"/>
            <a:ext cx="327803" cy="327803"/>
          </a:xfrm>
          <a:prstGeom prst="ellipse">
            <a:avLst/>
          </a:prstGeom>
          <a:solidFill>
            <a:srgbClr val="CC00FF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85795" y="6172383"/>
            <a:ext cx="2304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1991, 2001, 2011</a:t>
            </a:r>
            <a:endParaRPr lang="cs-CZ" sz="1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332658" y="6172392"/>
            <a:ext cx="1152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1991</a:t>
            </a:r>
            <a:endParaRPr lang="cs-CZ" sz="1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377947" y="6530196"/>
            <a:ext cx="1152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2001</a:t>
            </a:r>
            <a:endParaRPr lang="cs-CZ" sz="10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07914" y="6162369"/>
            <a:ext cx="1152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2011</a:t>
            </a:r>
            <a:endParaRPr lang="cs-CZ" sz="1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3243" y="6485456"/>
            <a:ext cx="2304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1991, 2001</a:t>
            </a:r>
            <a:endParaRPr lang="cs-CZ" sz="1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920854" y="6525344"/>
            <a:ext cx="2304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centra 2001, 2011</a:t>
            </a:r>
            <a:endParaRPr lang="cs-CZ" sz="1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91264" cy="792088"/>
          </a:xfrm>
        </p:spPr>
        <p:txBody>
          <a:bodyPr/>
          <a:lstStyle/>
          <a:p>
            <a:pPr algn="ctr"/>
            <a:r>
              <a:rPr lang="cs-CZ" sz="2400" spc="200" dirty="0">
                <a:latin typeface="Arial Narrow" panose="020B0606020202030204" pitchFamily="34" charset="0"/>
              </a:rPr>
              <a:t>AKTUÁLNÍ STAV VÝZKUMU</a:t>
            </a:r>
            <a:r>
              <a:rPr lang="cs-CZ" sz="2000" spc="200" dirty="0">
                <a:latin typeface="Arial Narrow" panose="020B0606020202030204" pitchFamily="34" charset="0"/>
              </a:rPr>
              <a:t/>
            </a:r>
            <a:br>
              <a:rPr lang="cs-CZ" sz="2000" spc="200" dirty="0">
                <a:latin typeface="Arial Narrow" panose="020B0606020202030204" pitchFamily="34" charset="0"/>
              </a:rPr>
            </a:br>
            <a:r>
              <a:rPr lang="cs-CZ" sz="1600" spc="200" dirty="0">
                <a:latin typeface="Arial Narrow" panose="020B0606020202030204" pitchFamily="34" charset="0"/>
              </a:rPr>
              <a:t>vývoj pracovních center 1991 – 2001 – 2011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207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Obrázek 34" descr="Untitled 4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484784"/>
            <a:ext cx="7562868" cy="532455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792088"/>
          </a:xfrm>
        </p:spPr>
        <p:txBody>
          <a:bodyPr/>
          <a:lstStyle/>
          <a:p>
            <a:pPr algn="ctr"/>
            <a:r>
              <a:rPr lang="cs-CZ" sz="2400" spc="200" dirty="0">
                <a:latin typeface="Arial Narrow" panose="020B0606020202030204" pitchFamily="34" charset="0"/>
              </a:rPr>
              <a:t>AKTUÁLNÍ STAV VÝZKUMU</a:t>
            </a:r>
            <a:r>
              <a:rPr lang="cs-CZ" sz="2000" spc="200" dirty="0">
                <a:latin typeface="Arial Narrow" panose="020B0606020202030204" pitchFamily="34" charset="0"/>
              </a:rPr>
              <a:t/>
            </a:r>
            <a:br>
              <a:rPr lang="cs-CZ" sz="2000" spc="200" dirty="0">
                <a:latin typeface="Arial Narrow" panose="020B0606020202030204" pitchFamily="34" charset="0"/>
              </a:rPr>
            </a:br>
            <a:r>
              <a:rPr lang="cs-CZ" sz="1600" spc="200" dirty="0">
                <a:latin typeface="Arial Narrow" panose="020B0606020202030204" pitchFamily="34" charset="0"/>
              </a:rPr>
              <a:t>zástavba CORINE 1990 &lt;</a:t>
            </a:r>
            <a:r>
              <a:rPr lang="cs-CZ" sz="1600" dirty="0"/>
              <a:t>http://sidla.mapovyportal.cz&gt;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3230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792088"/>
          </a:xfrm>
        </p:spPr>
        <p:txBody>
          <a:bodyPr/>
          <a:lstStyle/>
          <a:p>
            <a:pPr algn="ctr"/>
            <a:r>
              <a:rPr lang="cs-CZ" sz="2400" spc="200" dirty="0">
                <a:latin typeface="Arial Narrow" panose="020B0606020202030204" pitchFamily="34" charset="0"/>
              </a:rPr>
              <a:t>AKTUÁLNÍ STAV VÝZKUMU</a:t>
            </a:r>
            <a:r>
              <a:rPr lang="cs-CZ" sz="2000" spc="200" dirty="0">
                <a:latin typeface="Arial Narrow" panose="020B0606020202030204" pitchFamily="34" charset="0"/>
              </a:rPr>
              <a:t/>
            </a:r>
            <a:br>
              <a:rPr lang="cs-CZ" sz="2000" spc="200" dirty="0">
                <a:latin typeface="Arial Narrow" panose="020B0606020202030204" pitchFamily="34" charset="0"/>
              </a:rPr>
            </a:br>
            <a:r>
              <a:rPr lang="cs-CZ" sz="1600" spc="200" dirty="0">
                <a:latin typeface="Arial Narrow" panose="020B0606020202030204" pitchFamily="34" charset="0"/>
              </a:rPr>
              <a:t>zástavba CORINE </a:t>
            </a:r>
            <a:r>
              <a:rPr lang="cs-CZ" sz="1600" spc="200" dirty="0" smtClean="0">
                <a:latin typeface="Arial Narrow" panose="020B0606020202030204" pitchFamily="34" charset="0"/>
              </a:rPr>
              <a:t>2011 </a:t>
            </a:r>
            <a:r>
              <a:rPr lang="cs-CZ" sz="1600" spc="200" dirty="0">
                <a:latin typeface="Arial Narrow" panose="020B0606020202030204" pitchFamily="34" charset="0"/>
              </a:rPr>
              <a:t>&lt;</a:t>
            </a:r>
            <a:r>
              <a:rPr lang="cs-CZ" sz="1600" dirty="0"/>
              <a:t>http://sidla.mapovyportal.cz&gt;</a:t>
            </a:r>
            <a:endParaRPr lang="cs-CZ" sz="1800" dirty="0"/>
          </a:p>
        </p:txBody>
      </p:sp>
      <p:pic>
        <p:nvPicPr>
          <p:cNvPr id="5" name="Obrázek 4" descr="Untitled 4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46" y="1486800"/>
            <a:ext cx="7581573" cy="52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7649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1014</Words>
  <Application>Microsoft Office PowerPoint</Application>
  <PresentationFormat>Předvádění na obrazovce (4:3)</PresentationFormat>
  <Paragraphs>249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MMR_klas</vt:lpstr>
      <vt:lpstr>TAČR Beta TB050MMR002</vt:lpstr>
      <vt:lpstr>Prezentace aplikace PowerPoint</vt:lpstr>
      <vt:lpstr>METODIKA VÝZKUMU sběr podkladů a dat</vt:lpstr>
      <vt:lpstr>METODIKA VÝZKUMU přístup k analýze sídelní struktury</vt:lpstr>
      <vt:lpstr>METODIKA VÝZKUMU sběr podkladů a dat</vt:lpstr>
      <vt:lpstr>AKTUÁLNÍ STAV VÝZKUMU vývoj center / metropolitních regionů 1991 – 2001 – 2011</vt:lpstr>
      <vt:lpstr>AKTUÁLNÍ STAV VÝZKUMU vývoj pracovních center 1991 – 2001 – 2011</vt:lpstr>
      <vt:lpstr>AKTUÁLNÍ STAV VÝZKUMU zástavba CORINE 1990 &lt;http://sidla.mapovyportal.cz&gt;</vt:lpstr>
      <vt:lpstr>AKTUÁLNÍ STAV VÝZKUMU zástavba CORINE 2011 &lt;http://sidla.mapovyportal.cz&gt;</vt:lpstr>
      <vt:lpstr>AKTUÁLNÍ STAV VÝZKUMU vývoj center / metropolitních regionů 1991 – 2001 – 2011</vt:lpstr>
      <vt:lpstr>Uplatnění výsledku + pro koho je určen </vt:lpstr>
      <vt:lpstr>Aktuální situace projektu</vt:lpstr>
      <vt:lpstr>Kontakt na řešitele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maier</cp:lastModifiedBy>
  <cp:revision>12</cp:revision>
  <dcterms:created xsi:type="dcterms:W3CDTF">2014-02-26T13:05:03Z</dcterms:created>
  <dcterms:modified xsi:type="dcterms:W3CDTF">2016-05-04T15:19:19Z</dcterms:modified>
</cp:coreProperties>
</file>