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0"/>
  </p:notesMasterIdLst>
  <p:handoutMasterIdLst>
    <p:handoutMasterId r:id="rId31"/>
  </p:handoutMasterIdLst>
  <p:sldIdLst>
    <p:sldId id="363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88" r:id="rId11"/>
    <p:sldId id="273" r:id="rId12"/>
    <p:sldId id="341" r:id="rId13"/>
    <p:sldId id="383" r:id="rId14"/>
    <p:sldId id="385" r:id="rId15"/>
    <p:sldId id="387" r:id="rId16"/>
    <p:sldId id="386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1" r:id="rId28"/>
    <p:sldId id="272" r:id="rId2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ka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000099"/>
    <a:srgbClr val="DB7D00"/>
    <a:srgbClr val="00AF3F"/>
    <a:srgbClr val="F9E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48" autoAdjust="0"/>
    <p:restoredTop sz="82340" autoAdjust="0"/>
  </p:normalViewPr>
  <p:slideViewPr>
    <p:cSldViewPr>
      <p:cViewPr varScale="1">
        <p:scale>
          <a:sx n="106" d="100"/>
          <a:sy n="106" d="100"/>
        </p:scale>
        <p:origin x="-18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100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12831D-9DFE-455D-B5B7-81C060291C27}" type="datetimeFigureOut">
              <a:rPr lang="cs-CZ"/>
              <a:pPr>
                <a:defRPr/>
              </a:pPr>
              <a:t>13.12.2012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D54ECC-A4E7-46CA-98F7-A2BB246563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0137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57D3EB-CFF4-445C-A219-3A3377BB1BBB}" type="datetimeFigureOut">
              <a:rPr lang="cs-CZ"/>
              <a:pPr>
                <a:defRPr/>
              </a:pPr>
              <a:t>13.12.2012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BD512D-2AF7-4702-A314-BAC250171D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365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682842" y="4603014"/>
            <a:ext cx="5438464" cy="446809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xfrm>
            <a:off x="682625" y="4603750"/>
            <a:ext cx="5438775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D512D-2AF7-4702-A314-BAC250171D60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ACD4BC-74AD-4DF0-AA62-DA3AB7110ABB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012E3-2CA7-458C-A00D-6CAAEAF480C3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2662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662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367968-B6C5-45AA-988A-954A1B0BDA09}" type="slidenum">
              <a:rPr lang="cs-CZ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9022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9022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9022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9022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9022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FE9B-6FE1-409A-92AB-206E7FFA5C75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90220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4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682842" y="4603014"/>
            <a:ext cx="5438464" cy="446809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cs-CZ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/>
          <p:cNvSpPr txBox="1">
            <a:spLocks/>
          </p:cNvSpPr>
          <p:nvPr userDrawn="1"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mtClean="0"/>
              <a:t>MINISTERSTVO PRO MÍSTNÍ ROZVOJ ČR</a:t>
            </a:r>
          </a:p>
        </p:txBody>
      </p:sp>
      <p:pic>
        <p:nvPicPr>
          <p:cNvPr id="7" name="Obrázek 5" descr="mmr_c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mr_c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 descr="mmr_c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6" descr="podtisk_modry.emf"/>
          <p:cNvPicPr>
            <a:picLocks noChangeAspect="1"/>
          </p:cNvPicPr>
          <p:nvPr/>
        </p:nvPicPr>
        <p:blipFill>
          <a:blip r:embed="rId1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pic>
        <p:nvPicPr>
          <p:cNvPr id="1029" name="Obrázek 4" descr="mmr_cr_rgb.e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atabaze-strategie.c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gor.hartmann@mmr.c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vec@nszm.cz" TargetMode="External"/><Relationship Id="rId4" Type="http://schemas.openxmlformats.org/officeDocument/2006/relationships/hyperlink" Target="mailto:david.skorna@mmr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ejne-strategie.c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databaze-strategie.cz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2"/>
          <p:cNvSpPr>
            <a:spLocks/>
          </p:cNvSpPr>
          <p:nvPr/>
        </p:nvSpPr>
        <p:spPr bwMode="auto">
          <a:xfrm>
            <a:off x="285720" y="2285992"/>
            <a:ext cx="86423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cs-CZ" sz="4000" b="1" dirty="0" smtClean="0">
                <a:latin typeface="Calibri" pitchFamily="34" charset="0"/>
              </a:rPr>
              <a:t>Strategické řízení</a:t>
            </a:r>
          </a:p>
          <a:p>
            <a:pPr algn="ctr"/>
            <a:endParaRPr lang="cs-CZ" sz="3600" b="1" dirty="0" smtClean="0">
              <a:latin typeface="Calibri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0060A8"/>
                </a:solidFill>
                <a:latin typeface="Calibri" pitchFamily="34" charset="0"/>
              </a:rPr>
              <a:t>Metodika přípravy veřejných strategií; Databáze strategií</a:t>
            </a:r>
          </a:p>
          <a:p>
            <a:pPr algn="ctr"/>
            <a:endParaRPr lang="cs-CZ" sz="3600" b="1" dirty="0" smtClean="0"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844" y="5300663"/>
            <a:ext cx="8786874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2000" b="1" dirty="0" smtClean="0">
                <a:latin typeface="Calibri" pitchFamily="34" charset="0"/>
              </a:rPr>
              <a:t>12. </a:t>
            </a:r>
            <a:r>
              <a:rPr lang="cs-CZ" sz="2000" b="1" dirty="0">
                <a:latin typeface="Calibri" pitchFamily="34" charset="0"/>
              </a:rPr>
              <a:t>zasedání Pracovní skupiny pro udržitelný </a:t>
            </a:r>
            <a:r>
              <a:rPr lang="cs-CZ" sz="2000" b="1" dirty="0" smtClean="0">
                <a:latin typeface="Calibri" pitchFamily="34" charset="0"/>
              </a:rPr>
              <a:t>rozvoj regionů</a:t>
            </a:r>
            <a:r>
              <a:rPr lang="cs-CZ" sz="2000" b="1" dirty="0">
                <a:latin typeface="Calibri" pitchFamily="34" charset="0"/>
              </a:rPr>
              <a:t>, obcí a území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7950" y="6453188"/>
            <a:ext cx="38163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cs-CZ" sz="1500" dirty="0" smtClean="0">
                <a:solidFill>
                  <a:schemeClr val="tx2"/>
                </a:solidFill>
                <a:latin typeface="Calibri" pitchFamily="34" charset="0"/>
              </a:rPr>
              <a:t>13. </a:t>
            </a:r>
            <a:r>
              <a:rPr lang="cs-CZ" sz="1500" dirty="0">
                <a:solidFill>
                  <a:schemeClr val="tx2"/>
                </a:solidFill>
                <a:latin typeface="Calibri" pitchFamily="34" charset="0"/>
              </a:rPr>
              <a:t>12. </a:t>
            </a:r>
            <a:r>
              <a:rPr lang="cs-CZ" sz="1500" dirty="0" smtClean="0">
                <a:solidFill>
                  <a:schemeClr val="tx2"/>
                </a:solidFill>
                <a:latin typeface="Calibri" pitchFamily="34" charset="0"/>
              </a:rPr>
              <a:t>2012 </a:t>
            </a:r>
            <a:r>
              <a:rPr lang="cs-CZ" sz="1500" dirty="0">
                <a:solidFill>
                  <a:schemeClr val="tx2"/>
                </a:solidFill>
                <a:latin typeface="Calibri" pitchFamily="34" charset="0"/>
              </a:rPr>
              <a:t>Ministerstvo pro místní rozvoj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0" y="5084763"/>
            <a:ext cx="9144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0" y="5949950"/>
            <a:ext cx="9144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21296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395288" y="1285860"/>
            <a:ext cx="8291512" cy="521497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</a:rPr>
              <a:t>Projekt Databáze je zaměřen na vytvoření trvalého informačního systému.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</a:rPr>
              <a:t>Databáze je věcný i softwarový nástroj pro strategické řízení 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</a:rPr>
              <a:t>Zohlednění jak národních potřeb na strategické řízení, tak i reflexe požadavků Evropské unie na jedné straně a potřeb regionální a místní úrovně na straně druhé.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sz="2400" dirty="0" smtClean="0">
                <a:latin typeface="Calibri" pitchFamily="34" charset="0"/>
              </a:rPr>
              <a:t>Ke dni 1.12.2012: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2200" dirty="0" smtClean="0">
              <a:latin typeface="Calibri" pitchFamily="34" charset="0"/>
            </a:endParaRPr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 bwMode="auto">
          <a:xfrm>
            <a:off x="2555875" y="500042"/>
            <a:ext cx="6302405" cy="64294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Zaměření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71472" y="4643446"/>
          <a:ext cx="7929618" cy="1682496"/>
        </p:xfrm>
        <a:graphic>
          <a:graphicData uri="http://schemas.openxmlformats.org/drawingml/2006/table">
            <a:tbl>
              <a:tblPr/>
              <a:tblGrid>
                <a:gridCol w="5429288"/>
                <a:gridCol w="2500330"/>
              </a:tblGrid>
              <a:tr h="212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Arial"/>
                        </a:rPr>
                        <a:t>Dokumenty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Arial"/>
                        </a:rPr>
                        <a:t>Počet </a:t>
                      </a:r>
                      <a:r>
                        <a:rPr lang="cs-CZ" sz="1600" b="1" dirty="0" smtClean="0">
                          <a:latin typeface="Calibri"/>
                          <a:ea typeface="Calibri"/>
                          <a:cs typeface="Arial"/>
                        </a:rPr>
                        <a:t>dokumentů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Arial"/>
                        </a:rPr>
                        <a:t>Mezinárodní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Calibri"/>
                          <a:ea typeface="Calibri"/>
                          <a:cs typeface="Arial"/>
                        </a:rPr>
                        <a:t>16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Calibri"/>
                          <a:ea typeface="Calibri"/>
                          <a:cs typeface="Arial"/>
                        </a:rPr>
                        <a:t>Národní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Calibri"/>
                          <a:ea typeface="Calibri"/>
                          <a:cs typeface="Arial"/>
                        </a:rPr>
                        <a:t>110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Arial"/>
                        </a:rPr>
                        <a:t>Regionální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Calibri"/>
                          <a:ea typeface="Calibri"/>
                          <a:cs typeface="Arial"/>
                        </a:rPr>
                        <a:t>36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latin typeface="Calibri"/>
                          <a:ea typeface="Calibri"/>
                          <a:cs typeface="Arial"/>
                        </a:rPr>
                        <a:t>Místní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latin typeface="Calibri"/>
                          <a:ea typeface="Calibri"/>
                          <a:cs typeface="Arial"/>
                        </a:rPr>
                        <a:t>155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latin typeface="Calibri"/>
                          <a:ea typeface="Calibri"/>
                          <a:cs typeface="Arial"/>
                        </a:rPr>
                        <a:t>Celkově </a:t>
                      </a:r>
                      <a:r>
                        <a:rPr lang="cs-CZ" sz="1600" b="1" dirty="0" smtClean="0">
                          <a:latin typeface="Calibri"/>
                          <a:ea typeface="Calibri"/>
                          <a:cs typeface="Arial"/>
                        </a:rPr>
                        <a:t>( + archiv</a:t>
                      </a:r>
                      <a:r>
                        <a:rPr lang="cs-CZ" sz="1600" b="1" dirty="0"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Calibri"/>
                          <a:ea typeface="Calibri"/>
                          <a:cs typeface="Arial"/>
                        </a:rPr>
                        <a:t>317 ( + 122)</a:t>
                      </a:r>
                      <a:endParaRPr lang="cs-CZ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714612" y="571480"/>
            <a:ext cx="6072230" cy="500066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rgbClr val="0070C0"/>
                </a:solidFill>
                <a:latin typeface="Calibri" pitchFamily="34" charset="0"/>
              </a:rPr>
              <a:t>Strategický přístup ČR</a:t>
            </a:r>
            <a:br>
              <a:rPr lang="cs-CZ" dirty="0" smtClean="0">
                <a:solidFill>
                  <a:srgbClr val="0070C0"/>
                </a:solidFill>
                <a:latin typeface="Calibri" pitchFamily="34" charset="0"/>
              </a:rPr>
            </a:br>
            <a:endParaRPr lang="cs-CZ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428596" y="1428736"/>
          <a:ext cx="8429625" cy="5000625"/>
        </p:xfrm>
        <a:graphic>
          <a:graphicData uri="http://schemas.openxmlformats.org/presentationml/2006/ole">
            <p:oleObj spid="_x0000_s103426" name="Visio" r:id="rId4" imgW="9154858" imgH="6789420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1285860"/>
            <a:ext cx="8429625" cy="4735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ts val="1200"/>
              </a:spcBef>
              <a:buClr>
                <a:schemeClr val="tx1"/>
              </a:buClr>
              <a:buSzPct val="45000"/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Databáze obsahuje řadu velmi odlišných dokumentů, proto nejsou vždy shodné informace za všechny dokumenty (např. některé strategické dokumenty obsahují indikátory a odpovědnosti, jiné ne).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SzPct val="45000"/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Rozpracovanost dokumentu - některé strategické dokumenty obsahují dílčí informace, ale funkce jsou k tomu vytvářeny postupně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SzPct val="45000"/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Databáze má tři moduly funkcí:</a:t>
            </a:r>
          </a:p>
          <a:p>
            <a:pPr marL="514350" indent="-514350">
              <a:spcBef>
                <a:spcPts val="500"/>
              </a:spcBef>
              <a:buClr>
                <a:schemeClr val="tx1"/>
              </a:buClr>
              <a:buSzPct val="45000"/>
            </a:pPr>
            <a:r>
              <a:rPr lang="cs-CZ" sz="1900" b="1" dirty="0" smtClean="0">
                <a:solidFill>
                  <a:srgbClr val="2069BA"/>
                </a:solidFill>
                <a:latin typeface="Calibri" pitchFamily="34" charset="0"/>
              </a:rPr>
              <a:t>       Evidenční </a:t>
            </a:r>
            <a:r>
              <a:rPr lang="cs-CZ" sz="1900" b="1" dirty="0">
                <a:solidFill>
                  <a:srgbClr val="2069BA"/>
                </a:solidFill>
                <a:latin typeface="Calibri" pitchFamily="34" charset="0"/>
              </a:rPr>
              <a:t>funkce</a:t>
            </a:r>
            <a:r>
              <a:rPr lang="cs-CZ" sz="1900" b="1" dirty="0" smtClean="0">
                <a:solidFill>
                  <a:srgbClr val="2069BA"/>
                </a:solidFill>
                <a:latin typeface="Calibri" pitchFamily="34" charset="0"/>
              </a:rPr>
              <a:t>:	</a:t>
            </a:r>
            <a:r>
              <a:rPr lang="cs-CZ" sz="1900" dirty="0" smtClean="0">
                <a:latin typeface="Calibri" pitchFamily="34" charset="0"/>
              </a:rPr>
              <a:t>A.1   Knihovna dokumentů</a:t>
            </a:r>
          </a:p>
          <a:p>
            <a:pPr marL="342900" indent="-342900">
              <a:spcBef>
                <a:spcPts val="500"/>
              </a:spcBef>
              <a:buClr>
                <a:schemeClr val="tx1"/>
              </a:buClr>
              <a:buSzPct val="45000"/>
            </a:pPr>
            <a:r>
              <a:rPr lang="cs-CZ" sz="1900" dirty="0" smtClean="0">
                <a:latin typeface="Calibri" pitchFamily="34" charset="0"/>
              </a:rPr>
              <a:t>				A.2   Jednotlivé </a:t>
            </a:r>
            <a:r>
              <a:rPr lang="cs-CZ" sz="1900" dirty="0">
                <a:latin typeface="Calibri" pitchFamily="34" charset="0"/>
              </a:rPr>
              <a:t>dokumenty a generování </a:t>
            </a:r>
            <a:r>
              <a:rPr lang="cs-CZ" sz="1900" dirty="0" smtClean="0">
                <a:latin typeface="Calibri" pitchFamily="34" charset="0"/>
              </a:rPr>
              <a:t>dat</a:t>
            </a:r>
          </a:p>
          <a:p>
            <a:pPr marL="514350" indent="-514350">
              <a:spcBef>
                <a:spcPts val="1800"/>
              </a:spcBef>
              <a:buClr>
                <a:schemeClr val="tx1"/>
              </a:buClr>
              <a:buSzPct val="45000"/>
            </a:pPr>
            <a:r>
              <a:rPr lang="cs-CZ" sz="1900" b="1" dirty="0" smtClean="0">
                <a:solidFill>
                  <a:srgbClr val="2069BA"/>
                </a:solidFill>
                <a:latin typeface="Calibri" pitchFamily="34" charset="0"/>
              </a:rPr>
              <a:t>       Analytické funkce:	</a:t>
            </a:r>
            <a:r>
              <a:rPr lang="cs-CZ" sz="1900" dirty="0" smtClean="0">
                <a:latin typeface="Calibri" pitchFamily="34" charset="0"/>
              </a:rPr>
              <a:t>B.1   Deskriptory a témata</a:t>
            </a:r>
          </a:p>
          <a:p>
            <a:pPr marL="342900" indent="-342900">
              <a:spcBef>
                <a:spcPts val="500"/>
              </a:spcBef>
              <a:buClr>
                <a:schemeClr val="tx1"/>
              </a:buClr>
              <a:buSzPct val="45000"/>
            </a:pPr>
            <a:r>
              <a:rPr lang="cs-CZ" sz="1900" dirty="0" smtClean="0">
                <a:latin typeface="Calibri" pitchFamily="34" charset="0"/>
              </a:rPr>
              <a:t>				B.2   Vazby dokumentů</a:t>
            </a:r>
          </a:p>
          <a:p>
            <a:pPr marL="342900" indent="-342900">
              <a:spcBef>
                <a:spcPts val="500"/>
              </a:spcBef>
              <a:buClr>
                <a:schemeClr val="tx1"/>
              </a:buClr>
              <a:buSzPct val="45000"/>
            </a:pPr>
            <a:r>
              <a:rPr lang="cs-CZ" sz="1900" dirty="0" smtClean="0">
                <a:latin typeface="Calibri" pitchFamily="34" charset="0"/>
              </a:rPr>
              <a:t>				B.3   Korelace dokumentů</a:t>
            </a:r>
          </a:p>
          <a:p>
            <a:pPr marL="514350" indent="-514350">
              <a:spcBef>
                <a:spcPts val="1800"/>
              </a:spcBef>
              <a:buClr>
                <a:schemeClr val="tx1"/>
              </a:buClr>
              <a:buSzPct val="45000"/>
            </a:pPr>
            <a:r>
              <a:rPr lang="cs-CZ" sz="1900" b="1" dirty="0" smtClean="0">
                <a:solidFill>
                  <a:srgbClr val="2069BA"/>
                </a:solidFill>
                <a:latin typeface="Calibri" pitchFamily="34" charset="0"/>
              </a:rPr>
              <a:t>       Plánovací a řídící </a:t>
            </a:r>
            <a:r>
              <a:rPr lang="cs-CZ" sz="1900" b="1" dirty="0" err="1" smtClean="0">
                <a:solidFill>
                  <a:srgbClr val="2069BA"/>
                </a:solidFill>
                <a:latin typeface="Calibri" pitchFamily="34" charset="0"/>
              </a:rPr>
              <a:t>fce</a:t>
            </a:r>
            <a:r>
              <a:rPr lang="cs-CZ" sz="1900" b="1" dirty="0" smtClean="0">
                <a:solidFill>
                  <a:srgbClr val="2069BA"/>
                </a:solidFill>
                <a:latin typeface="Calibri" pitchFamily="34" charset="0"/>
              </a:rPr>
              <a:t>:	</a:t>
            </a:r>
            <a:r>
              <a:rPr lang="cs-CZ" sz="1900" dirty="0" smtClean="0">
                <a:latin typeface="Calibri" pitchFamily="34" charset="0"/>
              </a:rPr>
              <a:t>C.1   Vazba dokumentů na Kohezní politiku</a:t>
            </a:r>
          </a:p>
          <a:p>
            <a:pPr marL="342900" indent="-342900">
              <a:spcBef>
                <a:spcPts val="500"/>
              </a:spcBef>
              <a:buClr>
                <a:schemeClr val="tx1"/>
              </a:buClr>
              <a:buSzPct val="45000"/>
            </a:pPr>
            <a:r>
              <a:rPr lang="cs-CZ" sz="1900" dirty="0" smtClean="0">
                <a:latin typeface="Calibri" pitchFamily="34" charset="0"/>
              </a:rPr>
              <a:t>				C.2   Odpovědnosti a finanční řízení</a:t>
            </a:r>
          </a:p>
          <a:p>
            <a:pPr marL="342900" indent="-342900">
              <a:spcBef>
                <a:spcPts val="500"/>
              </a:spcBef>
              <a:buClr>
                <a:schemeClr val="tx1"/>
              </a:buClr>
              <a:buSzPct val="45000"/>
            </a:pPr>
            <a:r>
              <a:rPr lang="cs-CZ" sz="1900" dirty="0" smtClean="0">
                <a:latin typeface="Calibri" pitchFamily="34" charset="0"/>
              </a:rPr>
              <a:t>				C.3   Komunikace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45000"/>
            </a:pPr>
            <a:endParaRPr lang="cs-CZ" sz="2000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Hlavní </a:t>
            </a: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funkce Databáze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Meziresortní spolupráce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50" y="1357313"/>
            <a:ext cx="8643968" cy="50006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5000"/>
            </a:pPr>
            <a:r>
              <a:rPr lang="cs-CZ" sz="2000" b="1" dirty="0" smtClean="0">
                <a:solidFill>
                  <a:srgbClr val="002060"/>
                </a:solidFill>
                <a:latin typeface="Calibri" pitchFamily="34" charset="0"/>
              </a:rPr>
              <a:t>Databáze strategií je nástroj pro zpracovatele, uživatele strategií a další subjekty </a:t>
            </a:r>
            <a:endParaRPr lang="cs-CZ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Arial" charset="0"/>
              <a:buNone/>
            </a:pPr>
            <a:endParaRPr lang="cs-CZ" sz="2000" b="1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Arial" charset="0"/>
              <a:buNone/>
            </a:pPr>
            <a:r>
              <a:rPr lang="cs-CZ" sz="2000" b="1" dirty="0" smtClean="0">
                <a:latin typeface="Calibri" pitchFamily="34" charset="0"/>
              </a:rPr>
              <a:t>Fáze identifikace a vzniku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dirty="0" smtClean="0">
                <a:latin typeface="Calibri" pitchFamily="34" charset="0"/>
              </a:rPr>
              <a:t>Ministerstvo pro místní rozvoj a jeho projekty – kohezní politika, strategické řízení.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dirty="0" smtClean="0">
                <a:latin typeface="Calibri" pitchFamily="34" charset="0"/>
              </a:rPr>
              <a:t>Ministerstva a další subjekty - oponentní role v rámci Koordinačních výborů NSRR.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endParaRPr lang="cs-CZ" sz="9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SzPct val="60000"/>
            </a:pPr>
            <a:r>
              <a:rPr lang="cs-CZ" sz="2000" b="1" dirty="0" smtClean="0">
                <a:latin typeface="Calibri" pitchFamily="34" charset="0"/>
              </a:rPr>
              <a:t>Fáze realizace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dirty="0" smtClean="0">
                <a:latin typeface="Calibri" pitchFamily="34" charset="0"/>
              </a:rPr>
              <a:t>MMR jako zadavatel a Národní síť Zdravých měst jako dodavatel služeb.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dirty="0" smtClean="0">
                <a:latin typeface="Calibri" pitchFamily="34" charset="0"/>
              </a:rPr>
              <a:t>Ministerstva a další subjekty jako administrátoři a editoři za své dokumenty.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dirty="0" smtClean="0">
                <a:latin typeface="Calibri" pitchFamily="34" charset="0"/>
              </a:rPr>
              <a:t>Vše pod platformou Meziresortní skupiny Databáze strategií (MSDS).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endParaRPr lang="cs-CZ" sz="900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SzPct val="60000"/>
            </a:pPr>
            <a:r>
              <a:rPr lang="cs-CZ" sz="2000" b="1" dirty="0" smtClean="0">
                <a:latin typeface="Calibri" pitchFamily="34" charset="0"/>
              </a:rPr>
              <a:t>Fáze hodnocení 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dirty="0" smtClean="0">
                <a:latin typeface="Calibri" pitchFamily="34" charset="0"/>
              </a:rPr>
              <a:t>MMR jako zadavatel a NSZM jako dodavatel – reflexe dosavadních prací, návrh na další rozpracování.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dirty="0" smtClean="0">
                <a:latin typeface="Calibri" pitchFamily="34" charset="0"/>
              </a:rPr>
              <a:t>Ministerstva a další subjekty jako administrátoři a editoři za své dokumenty.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endParaRPr lang="cs-CZ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SzPct val="60000"/>
            </a:pPr>
            <a:r>
              <a:rPr lang="cs-CZ" sz="2000" b="1" dirty="0" smtClean="0">
                <a:latin typeface="Calibri" pitchFamily="34" charset="0"/>
              </a:rPr>
              <a:t>Fáze post-realizace (udržitelnost)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dirty="0" smtClean="0">
                <a:latin typeface="Calibri" pitchFamily="34" charset="0"/>
              </a:rPr>
              <a:t>MMR jako garant Databáze, dodavatel.</a:t>
            </a:r>
          </a:p>
          <a:p>
            <a:pPr marL="342900" indent="-342900">
              <a:lnSpc>
                <a:spcPct val="90000"/>
              </a:lnSpc>
              <a:buSzPct val="60000"/>
              <a:buFont typeface="Wingdings" pitchFamily="2" charset="2"/>
              <a:buChar char="§"/>
            </a:pPr>
            <a:r>
              <a:rPr lang="cs-CZ" dirty="0" smtClean="0">
                <a:latin typeface="Calibri" pitchFamily="34" charset="0"/>
              </a:rPr>
              <a:t>Všechny zainteresované resorty, instituce, (kraje, města, obce) jako hlavní informační zdroje Databáze.</a:t>
            </a:r>
          </a:p>
          <a:p>
            <a:pPr marL="342900" indent="-342900">
              <a:lnSpc>
                <a:spcPct val="90000"/>
              </a:lnSpc>
              <a:buSzPct val="60000"/>
            </a:pPr>
            <a:endParaRPr lang="cs-CZ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Dosavadní výstupy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50" y="1643050"/>
            <a:ext cx="8539163" cy="437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300" dirty="0" smtClean="0">
                <a:latin typeface="Calibri" pitchFamily="34" charset="0"/>
              </a:rPr>
              <a:t>Databázový systém a modul vč. souboru funkcionalit.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300" dirty="0" smtClean="0">
                <a:latin typeface="Calibri" pitchFamily="34" charset="0"/>
              </a:rPr>
              <a:t>Editační individualizované terminály.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300" dirty="0" smtClean="0">
                <a:latin typeface="Calibri" pitchFamily="34" charset="0"/>
              </a:rPr>
              <a:t>Vazby a korelace mezi dokumenty.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300" dirty="0" smtClean="0">
                <a:latin typeface="Calibri" pitchFamily="34" charset="0"/>
              </a:rPr>
              <a:t>Metodika – využití v praxi.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300" dirty="0" smtClean="0">
                <a:latin typeface="Calibri" pitchFamily="34" charset="0"/>
              </a:rPr>
              <a:t>Manuál databáze.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300" dirty="0" smtClean="0">
                <a:latin typeface="Calibri" pitchFamily="34" charset="0"/>
              </a:rPr>
              <a:t>Školení a seminář.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300" dirty="0" smtClean="0">
                <a:latin typeface="Calibri" pitchFamily="34" charset="0"/>
              </a:rPr>
              <a:t>Průběžné zprávy.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300" dirty="0" smtClean="0">
                <a:latin typeface="Calibri" pitchFamily="34" charset="0"/>
              </a:rPr>
              <a:t>Zřízení platformy Meziresortní skupiny Databáze strategií.</a:t>
            </a:r>
          </a:p>
          <a:p>
            <a:pPr marL="342900" indent="-342900">
              <a:lnSpc>
                <a:spcPct val="90000"/>
              </a:lnSpc>
              <a:spcBef>
                <a:spcPts val="1200"/>
              </a:spcBef>
              <a:buSzPct val="60000"/>
              <a:buFont typeface="Wingdings" pitchFamily="2" charset="2"/>
              <a:buChar char="§"/>
            </a:pPr>
            <a:r>
              <a:rPr lang="cs-CZ" sz="2300" dirty="0" smtClean="0">
                <a:latin typeface="Calibri" pitchFamily="34" charset="0"/>
              </a:rPr>
              <a:t>Strategický přístup v programování KP 2014-2020.</a:t>
            </a:r>
            <a:endParaRPr lang="cs-CZ" sz="23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1285860"/>
            <a:ext cx="8610631" cy="48784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45000"/>
            </a:pPr>
            <a:r>
              <a:rPr lang="cs-CZ" sz="1900" b="1" dirty="0" smtClean="0">
                <a:latin typeface="Calibri" pitchFamily="34" charset="0"/>
              </a:rPr>
              <a:t>       Databáze </a:t>
            </a:r>
            <a:r>
              <a:rPr lang="cs-CZ" sz="1900" b="1" dirty="0">
                <a:latin typeface="Calibri" pitchFamily="34" charset="0"/>
              </a:rPr>
              <a:t>je </a:t>
            </a:r>
            <a:r>
              <a:rPr lang="cs-CZ" sz="1900" b="1" dirty="0" smtClean="0">
                <a:latin typeface="Calibri" pitchFamily="34" charset="0"/>
              </a:rPr>
              <a:t>přístupná</a:t>
            </a:r>
            <a:r>
              <a:rPr lang="cs-CZ" sz="1900" b="1" dirty="0">
                <a:latin typeface="Calibri" pitchFamily="34" charset="0"/>
              </a:rPr>
              <a:t>: </a:t>
            </a:r>
            <a:r>
              <a:rPr lang="cs-CZ" sz="1900" b="1" dirty="0" smtClean="0">
                <a:latin typeface="Calibri" pitchFamily="34" charset="0"/>
                <a:hlinkClick r:id="rId2"/>
              </a:rPr>
              <a:t>http</a:t>
            </a:r>
            <a:r>
              <a:rPr lang="cs-CZ" sz="1900" b="1" dirty="0">
                <a:latin typeface="Calibri" pitchFamily="34" charset="0"/>
                <a:hlinkClick r:id="rId2"/>
              </a:rPr>
              <a:t>://databaze-strategie.cz</a:t>
            </a:r>
            <a:r>
              <a:rPr lang="cs-CZ" sz="1900" b="1" dirty="0" smtClean="0">
                <a:latin typeface="Calibri" pitchFamily="34" charset="0"/>
                <a:hlinkClick r:id="rId2"/>
              </a:rPr>
              <a:t>/</a:t>
            </a:r>
            <a:r>
              <a:rPr lang="cs-CZ" sz="1900" b="1" dirty="0" smtClean="0">
                <a:latin typeface="Calibri" pitchFamily="34" charset="0"/>
              </a:rPr>
              <a:t>  </a:t>
            </a:r>
            <a:endParaRPr lang="cs-CZ" sz="19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</a:pPr>
            <a:endParaRPr lang="cs-CZ" sz="2000" b="1" dirty="0" smtClean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</a:pPr>
            <a:endParaRPr lang="cs-CZ" sz="2000" b="1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 </a:t>
            </a:r>
            <a:r>
              <a:rPr lang="cs-CZ" sz="3000" b="1" dirty="0" err="1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HomePage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76328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Portál ČR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7996"/>
            <a:ext cx="8648359" cy="501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22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Portál instituce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28" y="1157996"/>
            <a:ext cx="8618622" cy="49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19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Webové rozhraní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" y="1185744"/>
            <a:ext cx="9245600" cy="489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57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Přehled dokumentů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65" y="1174623"/>
            <a:ext cx="9144446" cy="499068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ovéPole 2"/>
          <p:cNvSpPr txBox="1">
            <a:spLocks noChangeArrowheads="1"/>
          </p:cNvSpPr>
          <p:nvPr/>
        </p:nvSpPr>
        <p:spPr bwMode="auto">
          <a:xfrm>
            <a:off x="5867861" y="1354585"/>
            <a:ext cx="1081088" cy="739775"/>
          </a:xfrm>
          <a:prstGeom prst="rect">
            <a:avLst/>
          </a:prstGeom>
          <a:solidFill>
            <a:srgbClr val="DCE8FC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400" dirty="0">
                <a:latin typeface="Calibri" pitchFamily="34" charset="0"/>
                <a:cs typeface="Calibri" pitchFamily="34" charset="0"/>
              </a:rPr>
              <a:t>doba</a:t>
            </a:r>
          </a:p>
          <a:p>
            <a:pPr algn="ctr" eaLnBrk="1" hangingPunct="1"/>
            <a:r>
              <a:rPr lang="cs-CZ" sz="1400" dirty="0">
                <a:latin typeface="Calibri" pitchFamily="34" charset="0"/>
                <a:cs typeface="Calibri" pitchFamily="34" charset="0"/>
              </a:rPr>
              <a:t>platnosti</a:t>
            </a:r>
          </a:p>
          <a:p>
            <a:pPr algn="ctr" eaLnBrk="1" hangingPunct="1"/>
            <a:r>
              <a:rPr lang="cs-CZ" sz="1400" dirty="0">
                <a:latin typeface="Calibri" pitchFamily="34" charset="0"/>
                <a:cs typeface="Calibri" pitchFamily="34" charset="0"/>
              </a:rPr>
              <a:t>dokumentu</a:t>
            </a:r>
          </a:p>
        </p:txBody>
      </p:sp>
    </p:spTree>
    <p:extLst>
      <p:ext uri="{BB962C8B-B14F-4D97-AF65-F5344CB8AC3E}">
        <p14:creationId xmlns:p14="http://schemas.microsoft.com/office/powerpoint/2010/main" xmlns="" val="4608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2"/>
          <p:cNvSpPr>
            <a:spLocks/>
          </p:cNvSpPr>
          <p:nvPr/>
        </p:nvSpPr>
        <p:spPr bwMode="auto">
          <a:xfrm>
            <a:off x="285720" y="2428868"/>
            <a:ext cx="86423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Metodika přípravy veřejných strategií</a:t>
            </a:r>
            <a:endParaRPr lang="cs-CZ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500063" y="4572000"/>
            <a:ext cx="8143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cs-CZ" sz="14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cs-CZ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Info k dokumentu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939" y="1165738"/>
            <a:ext cx="8892480" cy="50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547664" y="2780928"/>
            <a:ext cx="5450478" cy="302433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8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Komunikace s uživateli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25" y="1249757"/>
            <a:ext cx="94011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14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Zobrazení dokumentu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66865"/>
            <a:ext cx="9144000" cy="496728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567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Indikátory dokumentu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" y="1152492"/>
            <a:ext cx="8792914" cy="513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547664" y="2780927"/>
            <a:ext cx="5450478" cy="3504815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8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Odpovědnosti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83468"/>
            <a:ext cx="8964488" cy="500712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611359" y="2742171"/>
            <a:ext cx="3248673" cy="324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95534" y="4157393"/>
            <a:ext cx="1033463" cy="1555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370723" y="2743975"/>
            <a:ext cx="1560513" cy="83185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rgbClr val="00B050"/>
                </a:solidFill>
                <a:latin typeface="+mj-lt"/>
              </a:rPr>
              <a:t>odkazy </a:t>
            </a:r>
            <a:br>
              <a:rPr lang="cs-CZ" sz="1600" dirty="0">
                <a:solidFill>
                  <a:srgbClr val="00B050"/>
                </a:solidFill>
                <a:latin typeface="+mj-lt"/>
              </a:rPr>
            </a:br>
            <a:r>
              <a:rPr lang="cs-CZ" sz="1600" dirty="0">
                <a:solidFill>
                  <a:srgbClr val="00B050"/>
                </a:solidFill>
                <a:latin typeface="+mj-lt"/>
              </a:rPr>
              <a:t>na detaily</a:t>
            </a:r>
            <a:br>
              <a:rPr lang="cs-CZ" sz="1600" dirty="0">
                <a:solidFill>
                  <a:srgbClr val="00B050"/>
                </a:solidFill>
                <a:latin typeface="+mj-lt"/>
              </a:rPr>
            </a:br>
            <a:r>
              <a:rPr lang="cs-CZ" sz="1600" dirty="0">
                <a:solidFill>
                  <a:srgbClr val="00B050"/>
                </a:solidFill>
                <a:latin typeface="+mj-lt"/>
              </a:rPr>
              <a:t>v dokumentu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611358" y="3210075"/>
            <a:ext cx="3248673" cy="288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6499591" y="3575825"/>
            <a:ext cx="871132" cy="559438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441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Deskriptor / Téma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2016" y="1169004"/>
            <a:ext cx="8832045" cy="49297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870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48038" y="549275"/>
            <a:ext cx="5472112" cy="593709"/>
          </a:xfrm>
          <a:prstGeom prst="rect">
            <a:avLst/>
          </a:prstGeom>
          <a:noFill/>
          <a:ln w="635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cs-CZ" sz="3000" b="1" dirty="0" smtClean="0">
                <a:solidFill>
                  <a:srgbClr val="0070C0"/>
                </a:solidFill>
                <a:latin typeface="Calibri" pitchFamily="34" charset="0"/>
                <a:ea typeface="+mj-ea"/>
                <a:cs typeface="Arial" pitchFamily="34" charset="0"/>
              </a:rPr>
              <a:t>Databáze: Korelace dokumentů</a:t>
            </a:r>
            <a:endParaRPr lang="cs-CZ" sz="3000" b="1" dirty="0">
              <a:solidFill>
                <a:srgbClr val="0070C0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0876" y="1175527"/>
            <a:ext cx="7668000" cy="488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4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8"/>
          <p:cNvSpPr>
            <a:spLocks noGrp="1"/>
          </p:cNvSpPr>
          <p:nvPr>
            <p:ph idx="1"/>
          </p:nvPr>
        </p:nvSpPr>
        <p:spPr bwMode="auto">
          <a:xfrm>
            <a:off x="1643042" y="1857364"/>
            <a:ext cx="6313508" cy="429897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fontAlgn="auto" hangingPunct="1">
              <a:lnSpc>
                <a:spcPct val="80000"/>
              </a:lnSpc>
              <a:defRPr/>
            </a:pPr>
            <a:endParaRPr lang="cs-CZ" sz="2500" b="1" dirty="0" smtClean="0">
              <a:latin typeface="Calibri" pitchFamily="34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cs-CZ" sz="4400" b="1" dirty="0" smtClean="0">
              <a:solidFill>
                <a:srgbClr val="0070C0"/>
              </a:solidFill>
              <a:latin typeface="Calibri" pitchFamily="34" charset="0"/>
              <a:ea typeface="+mj-ea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4400" b="1" dirty="0" smtClean="0">
                <a:solidFill>
                  <a:srgbClr val="0070C0"/>
                </a:solidFill>
                <a:latin typeface="Calibri" pitchFamily="34" charset="0"/>
                <a:ea typeface="+mj-ea"/>
              </a:rPr>
              <a:t>Děkujeme za pozornost</a:t>
            </a:r>
          </a:p>
          <a:p>
            <a:pPr algn="ctr" eaLnBrk="1" fontAlgn="auto" hangingPunct="1">
              <a:lnSpc>
                <a:spcPct val="80000"/>
              </a:lnSpc>
              <a:defRPr/>
            </a:pPr>
            <a:endParaRPr lang="cs-CZ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algn="ctr" eaLnBrk="1" fontAlgn="auto" hangingPunct="1">
              <a:lnSpc>
                <a:spcPct val="80000"/>
              </a:lnSpc>
              <a:defRPr/>
            </a:pPr>
            <a:endParaRPr lang="cs-CZ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cs-CZ" sz="1600" dirty="0" smtClean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Ing. Igor Hartmann (</a:t>
            </a:r>
            <a:r>
              <a:rPr lang="cs-CZ" sz="1600" dirty="0" err="1" smtClean="0">
                <a:solidFill>
                  <a:srgbClr val="000099"/>
                </a:solidFill>
                <a:latin typeface="Calibri" pitchFamily="34" charset="0"/>
                <a:cs typeface="Arial" charset="0"/>
                <a:hlinkClick r:id="rId3"/>
              </a:rPr>
              <a:t>igor.hartmann</a:t>
            </a:r>
            <a:r>
              <a:rPr lang="cs-CZ" sz="1600" dirty="0" smtClean="0">
                <a:solidFill>
                  <a:srgbClr val="000099"/>
                </a:solidFill>
                <a:latin typeface="Calibri" pitchFamily="34" charset="0"/>
                <a:cs typeface="Arial" charset="0"/>
                <a:hlinkClick r:id="rId3"/>
              </a:rPr>
              <a:t>@</a:t>
            </a:r>
            <a:r>
              <a:rPr lang="cs-CZ" sz="1600" dirty="0" err="1" smtClean="0">
                <a:solidFill>
                  <a:srgbClr val="000099"/>
                </a:solidFill>
                <a:latin typeface="Calibri" pitchFamily="34" charset="0"/>
                <a:cs typeface="Arial" charset="0"/>
                <a:hlinkClick r:id="rId3"/>
              </a:rPr>
              <a:t>mmr.cz</a:t>
            </a:r>
            <a:r>
              <a:rPr lang="cs-CZ" sz="1600" dirty="0" smtClean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cs-CZ" sz="1600" dirty="0" smtClean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Ing. David Škorňa (</a:t>
            </a:r>
            <a:r>
              <a:rPr lang="cs-CZ" sz="1600" dirty="0" err="1" smtClean="0">
                <a:solidFill>
                  <a:srgbClr val="000099"/>
                </a:solidFill>
                <a:latin typeface="Calibri" pitchFamily="34" charset="0"/>
                <a:cs typeface="Arial" charset="0"/>
                <a:hlinkClick r:id="rId4"/>
              </a:rPr>
              <a:t>david.skorna</a:t>
            </a:r>
            <a:r>
              <a:rPr lang="cs-CZ" sz="1600" dirty="0" smtClean="0">
                <a:solidFill>
                  <a:srgbClr val="000099"/>
                </a:solidFill>
                <a:latin typeface="Calibri" pitchFamily="34" charset="0"/>
                <a:cs typeface="Arial" charset="0"/>
                <a:hlinkClick r:id="rId4"/>
              </a:rPr>
              <a:t>@</a:t>
            </a:r>
            <a:r>
              <a:rPr lang="cs-CZ" sz="1600" dirty="0" err="1" smtClean="0">
                <a:solidFill>
                  <a:srgbClr val="000099"/>
                </a:solidFill>
                <a:latin typeface="Calibri" pitchFamily="34" charset="0"/>
                <a:cs typeface="Arial" charset="0"/>
                <a:hlinkClick r:id="rId4"/>
              </a:rPr>
              <a:t>mmr.cz</a:t>
            </a:r>
            <a:r>
              <a:rPr lang="cs-CZ" sz="1600" dirty="0" smtClean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 )</a:t>
            </a:r>
          </a:p>
          <a:p>
            <a:pPr eaLnBrk="1" fontAlgn="auto" hangingPunct="1">
              <a:lnSpc>
                <a:spcPct val="80000"/>
              </a:lnSpc>
              <a:defRPr/>
            </a:pPr>
            <a:r>
              <a:rPr lang="cs-CZ" sz="1600" dirty="0" smtClean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Ing. Petr Švec (</a:t>
            </a:r>
            <a:r>
              <a:rPr lang="pl-PL" sz="1600" u="sng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hlinkClick r:id="rId5"/>
              </a:rPr>
              <a:t>svec@nszm.cz</a:t>
            </a:r>
            <a:r>
              <a:rPr lang="cs-CZ" sz="1600" dirty="0" smtClean="0">
                <a:solidFill>
                  <a:srgbClr val="000099"/>
                </a:solidFill>
                <a:latin typeface="Calibri" pitchFamily="34" charset="0"/>
                <a:cs typeface="Arial" charset="0"/>
              </a:rPr>
              <a:t>)</a:t>
            </a:r>
          </a:p>
          <a:p>
            <a:pPr algn="ctr" eaLnBrk="1" fontAlgn="auto" hangingPunct="1">
              <a:lnSpc>
                <a:spcPct val="80000"/>
              </a:lnSpc>
              <a:defRPr/>
            </a:pPr>
            <a:endParaRPr lang="en-GB" sz="1600" b="1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79388" y="5661025"/>
            <a:ext cx="82962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-1588">
              <a:spcBef>
                <a:spcPct val="20000"/>
              </a:spcBef>
            </a:pPr>
            <a:endParaRPr lang="cs-CZ" sz="12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643050"/>
            <a:ext cx="8605838" cy="4954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Projekt z OP Lidské zdroje a zaměstnanost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20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Realizátor MF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Doba trvání 2010 – 2012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20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Hlavní dodavatel Ernst &amp; </a:t>
            </a:r>
            <a:r>
              <a:rPr lang="cs-CZ" sz="2000" b="1" dirty="0" err="1" smtClean="0">
                <a:latin typeface="Arial" pitchFamily="34" charset="0"/>
                <a:ea typeface="+mn-ea"/>
                <a:cs typeface="Arial" pitchFamily="34" charset="0"/>
              </a:rPr>
              <a:t>Young</a:t>
            </a:r>
            <a:endParaRPr lang="cs-CZ" sz="20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20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Spolupráce  ministerstva,  Úřad vlády, ČSÚ, AK ČR, SMO ČR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20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Konzultanti z MMR, UK, NSZM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844824"/>
            <a:ext cx="8605838" cy="47528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Hlavní důvody vzniku projektu vyplynuly z nedostatků uvedených ve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Strategií realizace </a:t>
            </a:r>
            <a:r>
              <a:rPr lang="cs-CZ" sz="2000" b="1" dirty="0" err="1" smtClean="0">
                <a:latin typeface="Arial" pitchFamily="34" charset="0"/>
                <a:ea typeface="+mn-ea"/>
                <a:cs typeface="Arial" pitchFamily="34" charset="0"/>
              </a:rPr>
              <a:t>Smart</a:t>
            </a: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cs-CZ" sz="2000" b="1" dirty="0" err="1" smtClean="0">
                <a:latin typeface="Arial" pitchFamily="34" charset="0"/>
                <a:ea typeface="+mn-ea"/>
                <a:cs typeface="Arial" pitchFamily="34" charset="0"/>
              </a:rPr>
              <a:t>Administration</a:t>
            </a: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 2007-2015 (</a:t>
            </a:r>
            <a:r>
              <a:rPr lang="cs-CZ" sz="2000" b="1" dirty="0" err="1" smtClean="0">
                <a:latin typeface="Arial" pitchFamily="34" charset="0"/>
                <a:ea typeface="+mn-ea"/>
                <a:cs typeface="Arial" pitchFamily="34" charset="0"/>
              </a:rPr>
              <a:t>uv</a:t>
            </a: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 č.757/2007)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endParaRPr lang="cs-CZ" sz="20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Neexistence metodických postupů pro strategické řízení (vznikají strukturně a časově neporovnatelné strategie, chybí hierarchie strategií)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Neprovázanost základních programových dokumentů vlády s dalšími strategickými materiály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Chybí vazba strategií a koncepcí na rozpočty a rozpočtový proces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Existence kultury „strategií do šuplíku“ – strategie jsou pojímány jako vágní a nezávazné materiály, které je třeba jen „vzít na vědomí“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844824"/>
            <a:ext cx="8605838" cy="475282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Hlavní cíle projektu Metodika přípravy veřejných strategií: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Vytvořit obecně vhodný a aplikovatelný postup tvorby strategických dokumentů ve veřejné správě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Zvýšit kvalitu a vzájemnou provázanost strategických dokumentů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Přispět k odstraňování dříve zmíněných nedostatků.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20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V žádném případě nejde o stanovování věcného obsahu strategií a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zasahování do působností jednotlivých správních orgánů.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endParaRPr lang="cs-CZ" sz="20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Komparativní analýza přípravy veřejných strategií v zahraničí a ČR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(Velká Británie, Francie, Dánsko, Rakousko, Nový Zéland, EU)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340768"/>
            <a:ext cx="8605838" cy="52568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Šest základních kapitol Metodiky přípravy veřejných strategií: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Úvod  - okolnosti vzniku Metodiky, účel a cíle Metodiky, stručný popis struktury a obsahu Metodiky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Principy tvorby veřejných strategií – základní principy, příklady konkrétní aplikace těchto principů, principy projektového řízení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Proces tvorby strategického dokumentu – základní fáze procesu, konkrétní kroky a aktivity, základní výstupy a jejich struktura, postupy projektového řízení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Aplikace procesu tvorby strategického dokumentu – hierarchizace a kategorizace strategických dokumentů, návrh organizační struktury tvorby strategie, příklady možného použití Metodiky na úrovni státní správy a krajské samosprávy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Slovník pojmů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Nástroje a šablony – vč. vzorové struktury strategického dokumentu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2000" b="1" dirty="0" smtClean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340768"/>
            <a:ext cx="8605838" cy="52568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Tři pilotní projekty: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Scénář přípravy Strategie veřejných služeb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Strategie rozvoje kraje do roku 2020 – Plzeňský kraj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Ověření využitelnosti Metodiky přípravy veřejných strategií na úrovni malých obcí, </a:t>
            </a:r>
            <a:r>
              <a:rPr lang="cs-CZ" sz="2000" b="1" dirty="0" err="1" smtClean="0">
                <a:latin typeface="Arial" pitchFamily="34" charset="0"/>
                <a:ea typeface="+mn-ea"/>
                <a:cs typeface="Arial" pitchFamily="34" charset="0"/>
              </a:rPr>
              <a:t>mikroregionů</a:t>
            </a: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 a MAS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endParaRPr lang="cs-CZ" sz="12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Úkoly do budoucnosti: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Předložit Metodiku do připomínkového řízení a do vlády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Provázat Metodiku s připravovaným projektem AK ČR „Analýza stavu implementace strategických dokumentů vč. vytvoření metodiky strategického řízení a plánování a již probíhajícím projektem MMR „Elektronická metodická podpora tvorby rozvojových dokumentů obcí“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Provázání metodik přípravy strategií na národní, krajské a obecní úrovni s Databází strategií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None/>
              <a:defRPr/>
            </a:pPr>
            <a:endParaRPr lang="cs-CZ" sz="2000" b="1" dirty="0" smtClean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1556792"/>
            <a:ext cx="8605838" cy="504085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Uplatnění Metodiky v přípravě dokumentů pro kohezní politiku ČR pro roky 2014-2020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2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Zpřesňování a aktualizace Metodiky podle potřeb praxe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2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Dopracování Metodiky zejména pokud jde o nástroje, vzory a šablony pro zpracovatele strategií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2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Sjednocení dosavadních dvou webových stránek (</a:t>
            </a: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  <a:hlinkClick r:id="rId3"/>
              </a:rPr>
              <a:t>www.</a:t>
            </a:r>
            <a:r>
              <a:rPr lang="cs-CZ" sz="2000" b="1" dirty="0" err="1" smtClean="0">
                <a:latin typeface="Arial" pitchFamily="34" charset="0"/>
                <a:ea typeface="+mn-ea"/>
                <a:cs typeface="Arial" pitchFamily="34" charset="0"/>
                <a:hlinkClick r:id="rId3"/>
              </a:rPr>
              <a:t>verejne</a:t>
            </a: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  <a:hlinkClick r:id="rId3"/>
              </a:rPr>
              <a:t>-strategie.</a:t>
            </a:r>
            <a:r>
              <a:rPr lang="cs-CZ" sz="2000" b="1" dirty="0" err="1" smtClean="0">
                <a:latin typeface="Arial" pitchFamily="34" charset="0"/>
                <a:ea typeface="+mn-ea"/>
                <a:cs typeface="Arial" pitchFamily="34" charset="0"/>
                <a:hlinkClick r:id="rId3"/>
              </a:rPr>
              <a:t>cz</a:t>
            </a: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  <a:hlinkClick r:id="rId4"/>
              </a:rPr>
              <a:t>http://databaze-strategie.cz</a:t>
            </a: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2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Metodická a poradenská činnost</a:t>
            </a: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endParaRPr lang="cs-CZ" sz="1200" b="1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marL="457200" lvl="1" indent="-457200" eaLnBrk="1" hangingPunct="1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45000"/>
              <a:buFont typeface="Wingdings" pitchFamily="2" charset="2"/>
              <a:buChar char="q"/>
              <a:defRPr/>
            </a:pPr>
            <a:r>
              <a:rPr lang="cs-CZ" sz="2000" b="1" dirty="0" smtClean="0">
                <a:latin typeface="Arial" pitchFamily="34" charset="0"/>
                <a:ea typeface="+mn-ea"/>
                <a:cs typeface="Arial" pitchFamily="34" charset="0"/>
              </a:rPr>
              <a:t>Zabezpečení proškolování zpracovatelů strategií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2"/>
          <p:cNvSpPr>
            <a:spLocks/>
          </p:cNvSpPr>
          <p:nvPr/>
        </p:nvSpPr>
        <p:spPr bwMode="auto">
          <a:xfrm>
            <a:off x="285720" y="2000240"/>
            <a:ext cx="86423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sz="3600" b="1" dirty="0" smtClean="0">
                <a:solidFill>
                  <a:srgbClr val="0060A8"/>
                </a:solidFill>
                <a:latin typeface="Calibri" pitchFamily="34" charset="0"/>
              </a:rPr>
              <a:t>Databáze strategických dokumentů</a:t>
            </a:r>
            <a:endParaRPr lang="cs-CZ" sz="3600" b="1" dirty="0">
              <a:solidFill>
                <a:srgbClr val="0060A8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296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R_sablona_1024x768_v1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MR_Prezentace_klasika">
  <a:themeElements>
    <a:clrScheme name="1_MMR_Prezentace_klasik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MR_Prezentace_klasik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MR_Prezentace_klasik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908</Words>
  <Application>Microsoft Office PowerPoint</Application>
  <PresentationFormat>Předvádění na obrazovce (4:3)</PresentationFormat>
  <Paragraphs>156</Paragraphs>
  <Slides>27</Slides>
  <Notes>12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MMR_sablona_1024x768_v1</vt:lpstr>
      <vt:lpstr>1_MMR_Prezentace_klasika</vt:lpstr>
      <vt:lpstr>Visio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Zaměření</vt:lpstr>
      <vt:lpstr>Strategický přístup ČR 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Tippman</dc:creator>
  <cp:lastModifiedBy>David Škorňa</cp:lastModifiedBy>
  <cp:revision>385</cp:revision>
  <cp:lastPrinted>2012-12-13T07:41:04Z</cp:lastPrinted>
  <dcterms:created xsi:type="dcterms:W3CDTF">2012-04-02T09:55:48Z</dcterms:created>
  <dcterms:modified xsi:type="dcterms:W3CDTF">2012-12-13T07:41:41Z</dcterms:modified>
</cp:coreProperties>
</file>