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689" r:id="rId5"/>
    <p:sldId id="718" r:id="rId6"/>
    <p:sldId id="719" r:id="rId7"/>
    <p:sldId id="720" r:id="rId8"/>
    <p:sldId id="721" r:id="rId9"/>
    <p:sldId id="722" r:id="rId10"/>
    <p:sldId id="723" r:id="rId11"/>
    <p:sldId id="724" r:id="rId12"/>
    <p:sldId id="728" r:id="rId13"/>
    <p:sldId id="726" r:id="rId14"/>
    <p:sldId id="725" r:id="rId15"/>
    <p:sldId id="496" r:id="rId16"/>
    <p:sldId id="727" r:id="rId17"/>
    <p:sldId id="665" r:id="rId18"/>
    <p:sldId id="729" r:id="rId19"/>
    <p:sldId id="715" r:id="rId20"/>
    <p:sldId id="688" r:id="rId2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límová" initials="Vilímová" lastIdx="3" clrIdx="0"/>
  <p:cmAuthor id="1" name="Ondřej Pešek" initials="O.P." lastIdx="1" clrIdx="1"/>
  <p:cmAuthor id="2" name="Horák Petr" initials="HP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89186" autoAdjust="0"/>
  </p:normalViewPr>
  <p:slideViewPr>
    <p:cSldViewPr snapToGrid="0" snapToObjects="1">
      <p:cViewPr varScale="1">
        <p:scale>
          <a:sx n="128" d="100"/>
          <a:sy n="128" d="100"/>
        </p:scale>
        <p:origin x="8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497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Myriad Pro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4399-29F8-8341-87CE-45A59C8F3470}" type="datetimeFigureOut">
              <a:rPr lang="en-US" smtClean="0">
                <a:latin typeface="Myriad Pro"/>
              </a:rPr>
              <a:t>11/9/2017</a:t>
            </a:fld>
            <a:endParaRPr lang="en-US" dirty="0">
              <a:latin typeface="Myriad Pro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Myriad Pro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01622-6527-A840-93D2-B71E71D7D97B}" type="slidenum">
              <a:rPr lang="en-US" smtClean="0">
                <a:latin typeface="Myriad Pro"/>
              </a:rPr>
              <a:t>‹#›</a:t>
            </a:fld>
            <a:endParaRPr lang="en-US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019881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yriad Pro"/>
              </a:defRPr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yriad Pro"/>
              </a:defRPr>
            </a:lvl1pPr>
          </a:lstStyle>
          <a:p>
            <a:fld id="{7C3F2CD4-E069-445A-BD66-BB3668602FA3}" type="datetimeFigureOut">
              <a:rPr lang="cs-CZ" smtClean="0"/>
              <a:pPr/>
              <a:t>09.11.2017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yriad Pro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yriad Pro"/>
              </a:defRPr>
            </a:lvl1pPr>
          </a:lstStyle>
          <a:p>
            <a:fld id="{1051D7E5-5FFD-4EA7-AFB2-230C5652B0C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4326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yriad Pro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yriad Pro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yriad Pro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yriad Pro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yriad Pro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1D7E5-5FFD-4EA7-AFB2-230C5652B0C9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865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altLang="cs-CZ" dirty="0" smtClean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272212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943E-9439-4ED7-8582-A04441348B6A}" type="datetime1">
              <a:rPr lang="en-US" smtClean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76E-30D8-4BC4-9116-EAADCB965873}" type="datetime1">
              <a:rPr lang="en-US" smtClean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ABD6-B6F1-4884-A1A1-414CBADE9625}" type="datetime1">
              <a:rPr lang="en-US" smtClean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1868-F431-4637-A8F0-03E1A0E2D51A}" type="datetime1">
              <a:rPr lang="en-US" smtClean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6159-6269-4331-AF2C-71493949CF7A}" type="datetime1">
              <a:rPr lang="en-US" smtClean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C9CB0-132B-4473-B5B7-A75F9A929AE5}" type="datetime1">
              <a:rPr lang="en-US" smtClean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66E-F36C-46C1-87E6-037E0818CB96}" type="datetime1">
              <a:rPr lang="en-US" smtClean="0"/>
              <a:t>11/9/2017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6FD9-BB65-4ABF-844F-5F7B5680681F}" type="datetime1">
              <a:rPr lang="en-US" smtClean="0"/>
              <a:t>11/9/2017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BC0D-41AF-445C-88AD-42D3E736B846}" type="datetime1">
              <a:rPr lang="en-US" smtClean="0"/>
              <a:t>11/9/2017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2745-99F1-4515-9940-D6C6515061F5}" type="datetime1">
              <a:rPr lang="en-US" smtClean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76FE-A843-4ADE-9686-0518BCB2D9A1}" type="datetime1">
              <a:rPr lang="en-US" smtClean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6831C140-4FEA-4CAB-B9CA-2BD7C0FF3793}" type="datetime1">
              <a:rPr lang="en-US" smtClean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lldirop@mmr.cz" TargetMode="External"/><Relationship Id="rId2" Type="http://schemas.openxmlformats.org/officeDocument/2006/relationships/hyperlink" Target="http://www.dotaceeu.cz/irop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018" y="472616"/>
            <a:ext cx="6275412" cy="3384758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cs-CZ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 </a:t>
            </a:r>
            <a:r>
              <a:rPr lang="cs-CZ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3.3 IROP - </a:t>
            </a:r>
            <a:r>
              <a:rPr lang="cs-CZ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dokumenty </a:t>
            </a:r>
            <a:r>
              <a:rPr lang="cs-CZ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územního </a:t>
            </a:r>
            <a:r>
              <a:rPr lang="cs-CZ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rozvoje </a:t>
            </a:r>
            <a:r>
              <a:rPr lang="cs-CZ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zaměřením na územní studie krajiny </a:t>
            </a:r>
            <a:endParaRPr lang="cs-CZ" sz="3600" cap="none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yriad Pro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591" y="4182533"/>
            <a:ext cx="7145276" cy="1066801"/>
          </a:xfrm>
        </p:spPr>
        <p:txBody>
          <a:bodyPr>
            <a:noAutofit/>
          </a:bodyPr>
          <a:lstStyle/>
          <a:p>
            <a:pPr algn="l"/>
            <a:r>
              <a:rPr lang="cs-CZ" sz="2400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10.11.2017</a:t>
            </a:r>
            <a:endParaRPr lang="cs-CZ" sz="2400" b="1" cap="al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cs-CZ" sz="2400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Praha</a:t>
            </a:r>
          </a:p>
          <a:p>
            <a:pPr algn="l"/>
            <a:r>
              <a:rPr lang="cs-CZ" sz="1800" dirty="0" smtClean="0"/>
              <a:t>Mgr. Ondřej Pešek</a:t>
            </a:r>
            <a:endParaRPr lang="cs-CZ" sz="1800" b="1" cap="al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dirty="0">
              <a:solidFill>
                <a:schemeClr val="tx2">
                  <a:lumMod val="75000"/>
                </a:schemeClr>
              </a:solidFill>
              <a:cs typeface="Myriad Pro"/>
            </a:endParaRPr>
          </a:p>
        </p:txBody>
      </p:sp>
      <p:pic>
        <p:nvPicPr>
          <p:cNvPr id="2050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96" y="58802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3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" y="179880"/>
            <a:ext cx="9091534" cy="6388829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1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522"/>
            <a:ext cx="8229600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717" y="391266"/>
            <a:ext cx="8350370" cy="1242487"/>
          </a:xfrm>
        </p:spPr>
        <p:txBody>
          <a:bodyPr>
            <a:normAutofit fontScale="47500" lnSpcReduction="2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6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 3.3 - Podpora </a:t>
            </a:r>
            <a:r>
              <a:rPr lang="cs-CZ" sz="6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pořizování a uplatňování dokumentů územního rozvoje </a:t>
            </a:r>
            <a:endParaRPr lang="cs-CZ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11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612475" y="1687900"/>
            <a:ext cx="791905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-309563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b="1" u="sng" dirty="0" smtClean="0"/>
              <a:t>9</a:t>
            </a:r>
            <a:r>
              <a:rPr lang="cs-CZ" sz="2000" b="1" u="sng" dirty="0"/>
              <a:t>. výzva IROP – Územní </a:t>
            </a:r>
            <a:r>
              <a:rPr lang="cs-CZ" sz="2000" b="1" u="sng" dirty="0" smtClean="0"/>
              <a:t>studie krajiny</a:t>
            </a:r>
            <a:endParaRPr lang="cs-CZ" sz="2000" b="1" u="sng" dirty="0"/>
          </a:p>
          <a:p>
            <a:pPr marL="433387" lvl="1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/>
              <a:t>nejdražší projekty</a:t>
            </a:r>
          </a:p>
          <a:p>
            <a:pPr marL="90487" lvl="1">
              <a:spcBef>
                <a:spcPts val="600"/>
              </a:spcBef>
              <a:spcAft>
                <a:spcPts val="600"/>
              </a:spcAft>
              <a:defRPr/>
            </a:pPr>
            <a:endParaRPr lang="cs-CZ" sz="2000" b="1" dirty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0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936560"/>
              </p:ext>
            </p:extLst>
          </p:nvPr>
        </p:nvGraphicFramePr>
        <p:xfrm>
          <a:off x="612475" y="2617800"/>
          <a:ext cx="7558071" cy="2754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4214">
                  <a:extLst>
                    <a:ext uri="{9D8B030D-6E8A-4147-A177-3AD203B41FA5}">
                      <a16:colId xmlns:a16="http://schemas.microsoft.com/office/drawing/2014/main" val="2440411073"/>
                    </a:ext>
                  </a:extLst>
                </a:gridCol>
                <a:gridCol w="1510414">
                  <a:extLst>
                    <a:ext uri="{9D8B030D-6E8A-4147-A177-3AD203B41FA5}">
                      <a16:colId xmlns:a16="http://schemas.microsoft.com/office/drawing/2014/main" val="3234054719"/>
                    </a:ext>
                  </a:extLst>
                </a:gridCol>
                <a:gridCol w="1510414">
                  <a:extLst>
                    <a:ext uri="{9D8B030D-6E8A-4147-A177-3AD203B41FA5}">
                      <a16:colId xmlns:a16="http://schemas.microsoft.com/office/drawing/2014/main" val="728372889"/>
                    </a:ext>
                  </a:extLst>
                </a:gridCol>
                <a:gridCol w="1323029">
                  <a:extLst>
                    <a:ext uri="{9D8B030D-6E8A-4147-A177-3AD203B41FA5}">
                      <a16:colId xmlns:a16="http://schemas.microsoft.com/office/drawing/2014/main" val="2365447998"/>
                    </a:ext>
                  </a:extLst>
                </a:gridCol>
              </a:tblGrid>
              <a:tr h="437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Název projektu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</a:rPr>
                        <a:t>SO ORP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Celkové způsobilé výdaje projektu (Kč)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EFRR projektu (Kč)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415374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Územní studie krajiny správního obvodu ORP Znojmo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Znojmo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5 856 400,0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4 977 940,0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2605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Územní studie krajiny pro správní obvod obce s rozšířenou působností Liberec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Liberec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4 535 080,0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3 854 818,0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278100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Územní studie krajiny správního obvodu ORP Černošice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Černošice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4 210 800,0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3 579 180,0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557129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Územní studie krajiny správního obvodu obce s rozšířenou působností Tachov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Tachov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4 089 800,0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3 476 330,0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623098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Krajina jižního Valašska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Valašské </a:t>
                      </a:r>
                      <a:r>
                        <a:rPr lang="cs-CZ" sz="900" dirty="0">
                          <a:effectLst/>
                        </a:rPr>
                        <a:t>Klobouky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3 605 800,0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3 064 930,0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2604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Zpracování Územní studie krajiny obce s rozšířenou působností Brandýs nad Labem-Stará Boleslav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Brandýs </a:t>
                      </a:r>
                      <a:r>
                        <a:rPr lang="cs-CZ" sz="900" dirty="0">
                          <a:effectLst/>
                        </a:rPr>
                        <a:t>Nad Labem-Stará Boleslav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3 427 930,0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2 913 740,5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335874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Územní studie krajiny ORP Třebíč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Třebíč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2 940 300,0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2 499 255,0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054203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Územní studie krajiny pro správní obvod ORP Plzeň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Plzeň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2 855 600,0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2 427 260,0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506094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Územní studie krajiny správního obvodu obce s rozšířenou působností Vimperk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Vimperk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2 359 500,0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2 005 575,0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689359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Územní studie krajiny správního obvodu ORP Opava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Opava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2 305 050,0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1 959 292,5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82713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08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10"/>
            <a:ext cx="9144000" cy="680838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cs-CZ" sz="3600" cap="none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Calibri" pitchFamily="34" charset="0"/>
              </a:rPr>
              <a:t/>
            </a:r>
            <a:br>
              <a:rPr lang="cs-CZ" sz="3600" cap="none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Calibri" pitchFamily="34" charset="0"/>
              </a:rPr>
            </a:br>
            <a:endParaRPr lang="cs-CZ" cap="none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Calibri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192109" y="966866"/>
            <a:ext cx="8674573" cy="3593499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cs-CZ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45. VÝZVA </a:t>
            </a:r>
            <a:r>
              <a:rPr lang="cs-CZ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IROP</a:t>
            </a:r>
            <a:r>
              <a:rPr lang="cs-CZ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POŘIZOVÁNÍ A UPLATŇOVÁNÍ DOKUMENTŮ ÚZEMNÍHO ROZVOJE – INTEGROVANÉ PROJEKTY CLLD</a:t>
            </a:r>
            <a:endParaRPr lang="cs-CZ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/>
            </a: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</a:br>
            <a:endParaRPr lang="cs-CZ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  <a:p>
            <a:pPr algn="ctr"/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       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12</a:t>
            </a:fld>
            <a:endParaRPr lang="en-US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09" y="593986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31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6" y="3201"/>
            <a:ext cx="9091534" cy="6535711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567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522"/>
            <a:ext cx="8229600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717" y="391266"/>
            <a:ext cx="8350370" cy="1242487"/>
          </a:xfrm>
        </p:spPr>
        <p:txBody>
          <a:bodyPr>
            <a:normAutofit fontScale="40000" lnSpcReduction="2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6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45. VÝZVA IROP</a:t>
            </a:r>
            <a:r>
              <a:rPr lang="cs-CZ" sz="9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9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5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POŘIZOVÁNÍ A UPLATŇOVÁNÍ DOKUMENTŮ ÚZEMNÍHO ROZVOJE – INTEGROVANÉ PROJEKTY CLLD</a:t>
            </a:r>
            <a:endParaRPr lang="cs-CZ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14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767750" y="1687900"/>
            <a:ext cx="741871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dirty="0" smtClean="0"/>
              <a:t>Vyhlášení výzvy: 12.8.2016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dirty="0" smtClean="0"/>
              <a:t>Ukončení příjmu žádosti: 31.10.2022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dirty="0" smtClean="0"/>
              <a:t>Realizace: do 30.6.2023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dirty="0"/>
              <a:t>Alokace: 95 000 </a:t>
            </a:r>
            <a:r>
              <a:rPr lang="cs-CZ" dirty="0" smtClean="0"/>
              <a:t>000 Kč z EU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dirty="0" smtClean="0"/>
              <a:t>Dotace: 95 % z EU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dirty="0" smtClean="0"/>
              <a:t>Žadatelé: ORP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dirty="0" smtClean="0"/>
              <a:t>Pouze projekty nezakládající veřejnou podporu dle čl.107 SFEU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1913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522"/>
            <a:ext cx="8229600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717" y="391266"/>
            <a:ext cx="8350370" cy="1242487"/>
          </a:xfrm>
        </p:spPr>
        <p:txBody>
          <a:bodyPr>
            <a:normAutofit fontScale="40000" lnSpcReduction="2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6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45. VÝZVA IROP</a:t>
            </a:r>
            <a:r>
              <a:rPr lang="cs-CZ" sz="9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9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5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POŘIZOVÁNÍ A UPLATŇOVÁNÍ DOKUMENTŮ ÚZEMNÍHO ROZVOJE – INTEGROVANÉ PROJEKTY CLLD</a:t>
            </a:r>
            <a:endParaRPr lang="cs-CZ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15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404734" y="1687900"/>
            <a:ext cx="83645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-40005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b="1" dirty="0" smtClean="0"/>
              <a:t>Dne 08</a:t>
            </a:r>
            <a:r>
              <a:rPr lang="cs-CZ" b="1" dirty="0"/>
              <a:t>. 11. 2017 byla schválena revize Programového dokumentu </a:t>
            </a:r>
            <a:r>
              <a:rPr lang="cs-CZ" b="1" dirty="0" smtClean="0"/>
              <a:t>IROP.</a:t>
            </a:r>
            <a:endParaRPr lang="cs-CZ" dirty="0" smtClean="0"/>
          </a:p>
          <a:p>
            <a:pPr marL="400050" lvl="1" indent="-400050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cs-CZ" sz="2000" dirty="0" smtClean="0"/>
              <a:t>rozšíření okruhu žadatelů na obce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defRPr/>
            </a:pPr>
            <a:endParaRPr lang="cs-CZ" sz="2000" dirty="0" smtClean="0"/>
          </a:p>
          <a:p>
            <a:pPr marL="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 smtClean="0"/>
              <a:t>Další kroky:</a:t>
            </a:r>
          </a:p>
          <a:p>
            <a:pPr marL="400050" lvl="1" indent="-4000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nutná </a:t>
            </a:r>
            <a:r>
              <a:rPr lang="cs-CZ" sz="2000" dirty="0"/>
              <a:t>úprava </a:t>
            </a:r>
            <a:r>
              <a:rPr lang="cs-CZ" sz="2000" dirty="0" smtClean="0"/>
              <a:t>kritérií</a:t>
            </a:r>
          </a:p>
          <a:p>
            <a:pPr marL="400050" lvl="1" indent="-4000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revize Specifických pravil </a:t>
            </a:r>
          </a:p>
          <a:p>
            <a:pPr marL="400050" lvl="1" indent="-4000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revize strategií MAS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180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549667"/>
            <a:ext cx="8767068" cy="4831882"/>
          </a:xfrm>
        </p:spPr>
        <p:txBody>
          <a:bodyPr rtlCol="0">
            <a:noAutofit/>
          </a:bodyPr>
          <a:lstStyle/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2200" b="1" dirty="0" smtClean="0"/>
              <a:t>Oprávnění žadatelé</a:t>
            </a:r>
            <a:r>
              <a:rPr lang="cs-CZ" altLang="cs-CZ" sz="2200" b="1" dirty="0"/>
              <a:t>: </a:t>
            </a:r>
            <a:r>
              <a:rPr lang="cs-CZ" sz="2200" dirty="0" smtClean="0"/>
              <a:t>obce s rozšířenou působností (ORP)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1800" dirty="0" smtClean="0">
                <a:solidFill>
                  <a:srgbClr val="FF0000"/>
                </a:solidFill>
              </a:rPr>
              <a:t>(budou přidány i obce)</a:t>
            </a:r>
          </a:p>
          <a:p>
            <a:pPr marL="0" indent="0">
              <a:buNone/>
            </a:pPr>
            <a:r>
              <a:rPr lang="cs-CZ" sz="2000" b="1" dirty="0" smtClean="0"/>
              <a:t>	Aktivity</a:t>
            </a:r>
            <a:r>
              <a:rPr lang="cs-CZ" sz="2000" b="1" dirty="0"/>
              <a:t>: </a:t>
            </a:r>
          </a:p>
          <a:p>
            <a:pPr lvl="1"/>
            <a:r>
              <a:rPr lang="cs-CZ" sz="1800" dirty="0"/>
              <a:t>Územní plány / změny územních plánů</a:t>
            </a:r>
          </a:p>
          <a:p>
            <a:pPr lvl="1"/>
            <a:r>
              <a:rPr lang="cs-CZ" sz="1800" dirty="0"/>
              <a:t>Regulační plány</a:t>
            </a:r>
          </a:p>
          <a:p>
            <a:pPr lvl="1"/>
            <a:r>
              <a:rPr lang="cs-CZ" sz="1800" dirty="0"/>
              <a:t>Územní studie</a:t>
            </a:r>
          </a:p>
          <a:p>
            <a:pPr marL="1085850" lvl="2">
              <a:buFontTx/>
              <a:buChar char="-"/>
            </a:pPr>
            <a:r>
              <a:rPr lang="cs-CZ" sz="1600" dirty="0"/>
              <a:t>krajina (pro celý SO ORP)</a:t>
            </a:r>
          </a:p>
          <a:p>
            <a:pPr marL="1085850" lvl="2">
              <a:buFontTx/>
              <a:buChar char="-"/>
            </a:pPr>
            <a:r>
              <a:rPr lang="cs-CZ" sz="1600" dirty="0"/>
              <a:t>veřejné prostranství</a:t>
            </a:r>
          </a:p>
          <a:p>
            <a:pPr marL="1085850" lvl="2">
              <a:buFontTx/>
              <a:buChar char="-"/>
            </a:pPr>
            <a:r>
              <a:rPr lang="pl-PL" sz="1600" dirty="0"/>
              <a:t>veřejná technická infrastruktura, veřejná dopravní infrastruktura</a:t>
            </a:r>
          </a:p>
          <a:p>
            <a:pPr marL="285750" indent="-285750">
              <a:buFontTx/>
              <a:buChar char="-"/>
            </a:pPr>
            <a:endParaRPr lang="pl-PL" sz="2000" dirty="0"/>
          </a:p>
          <a:p>
            <a:pPr marL="0" indent="0">
              <a:buNone/>
            </a:pPr>
            <a:r>
              <a:rPr lang="pl-PL" sz="2000" b="1" dirty="0" smtClean="0"/>
              <a:t>	Podmínka</a:t>
            </a:r>
            <a:r>
              <a:rPr lang="pl-PL" sz="2000" b="1" dirty="0"/>
              <a:t>: </a:t>
            </a:r>
            <a:r>
              <a:rPr lang="pl-PL" sz="2000" b="1" u="sng" dirty="0">
                <a:solidFill>
                  <a:srgbClr val="FF0000"/>
                </a:solidFill>
              </a:rPr>
              <a:t>podepsaná smlouva s dodavatelem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67544" y="280643"/>
            <a:ext cx="8229600" cy="126902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45. </a:t>
            </a: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VÝZVA IROP</a:t>
            </a:r>
            <a:b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</a:br>
            <a:r>
              <a:rPr lang="cs-CZ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podpora pořizování a uplatňování dokumentů územního rozvoje – </a:t>
            </a:r>
            <a:r>
              <a:rPr lang="cs-CZ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Integrované projekty CLLD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9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01579" y="462013"/>
            <a:ext cx="8229600" cy="5707781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cs-CZ" dirty="0" smtClean="0"/>
              <a:t>Děkuji </a:t>
            </a:r>
            <a:r>
              <a:rPr lang="cs-CZ" dirty="0" smtClean="0"/>
              <a:t>vám ZA POZORNOST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b="0" cap="none" dirty="0">
                <a:solidFill>
                  <a:prstClr val="black"/>
                </a:solidFill>
                <a:ea typeface="+mn-ea"/>
                <a:cs typeface="+mn-cs"/>
              </a:rPr>
              <a:t>Bližší informace naleznete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b="0" cap="none" dirty="0">
                <a:solidFill>
                  <a:prstClr val="black"/>
                </a:solidFill>
                <a:ea typeface="+mn-ea"/>
                <a:cs typeface="+mn-cs"/>
                <a:hlinkClick r:id="rId2"/>
              </a:rPr>
              <a:t>http://</a:t>
            </a:r>
            <a:r>
              <a:rPr lang="cs-CZ" sz="3200" b="0" cap="none" dirty="0" smtClean="0">
                <a:solidFill>
                  <a:prstClr val="black"/>
                </a:solidFill>
                <a:ea typeface="+mn-ea"/>
                <a:cs typeface="+mn-cs"/>
                <a:hlinkClick r:id="rId2"/>
              </a:rPr>
              <a:t>www.dotaceeu.cz/irop</a:t>
            </a:r>
            <a:r>
              <a:rPr lang="cs-CZ" sz="3200" b="0" cap="none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cs-CZ" sz="3200" b="0" cap="none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cs-CZ" sz="3200" b="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cs-CZ" sz="3200" b="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cs-CZ" sz="3200" b="0" cap="none" dirty="0" smtClean="0">
                <a:solidFill>
                  <a:prstClr val="black"/>
                </a:solidFill>
                <a:ea typeface="+mn-ea"/>
                <a:cs typeface="+mn-cs"/>
              </a:rPr>
              <a:t>V případě dotazů nás kontaktujte </a:t>
            </a:r>
            <a:br>
              <a:rPr lang="cs-CZ" sz="3200" b="0" cap="none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l-PL" sz="2800" dirty="0" smtClean="0">
                <a:solidFill>
                  <a:srgbClr val="000000"/>
                </a:solidFill>
                <a:ea typeface="+mn-ea"/>
                <a:cs typeface="Myriad Pro"/>
                <a:hlinkClick r:id="rId3"/>
              </a:rPr>
              <a:t>irop@mmr.cz</a:t>
            </a:r>
            <a:r>
              <a:rPr lang="pl-PL" sz="2800" dirty="0">
                <a:solidFill>
                  <a:srgbClr val="000000"/>
                </a:solidFill>
                <a:ea typeface="+mn-ea"/>
                <a:cs typeface="Myriad Pro"/>
              </a:rPr>
              <a:t/>
            </a:r>
            <a:br>
              <a:rPr lang="pl-PL" sz="2800" dirty="0">
                <a:solidFill>
                  <a:srgbClr val="000000"/>
                </a:solidFill>
                <a:ea typeface="+mn-ea"/>
                <a:cs typeface="Myriad Pro"/>
              </a:rPr>
            </a:br>
            <a:r>
              <a:rPr lang="cs-CZ" sz="3200" b="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cs-CZ" sz="3200" b="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cs-CZ" sz="3200" b="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cs-CZ" sz="3200" b="0" cap="none" dirty="0">
                <a:solidFill>
                  <a:prstClr val="black"/>
                </a:solidFill>
                <a:ea typeface="+mn-ea"/>
                <a:cs typeface="+mn-cs"/>
              </a:rPr>
            </a:br>
            <a:endParaRPr lang="cs-CZ" sz="2800" dirty="0">
              <a:solidFill>
                <a:srgbClr val="000000"/>
              </a:solidFill>
              <a:ea typeface="+mn-ea"/>
              <a:cs typeface="Myriad Pro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17</a:t>
            </a:fld>
            <a:endParaRPr lang="en-US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073541"/>
            <a:ext cx="4199492" cy="790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383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522"/>
            <a:ext cx="8229600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717" y="391266"/>
            <a:ext cx="8350370" cy="1242487"/>
          </a:xfrm>
        </p:spPr>
        <p:txBody>
          <a:bodyPr>
            <a:normAutofit fontScale="47500" lnSpcReduction="2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6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 3.3 - Podpora </a:t>
            </a:r>
            <a:r>
              <a:rPr lang="cs-CZ" sz="6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pořizování a uplatňování dokumentů územního rozvoje </a:t>
            </a:r>
            <a:endParaRPr lang="cs-CZ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612475" y="1687900"/>
            <a:ext cx="791905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SC 3.3 IROP navazuje na OI 5.3. IOP (ÚP a ÚAP)</a:t>
            </a:r>
          </a:p>
          <a:p>
            <a:pPr marL="68580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Původní alokace SC 3.3 cca 1,2 mld. Kč z EU</a:t>
            </a:r>
          </a:p>
          <a:p>
            <a:pPr marL="1143000" lvl="2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kraje? obce? ORP?</a:t>
            </a:r>
          </a:p>
          <a:p>
            <a:pPr marL="68580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Aktuální alokace SC 3.3 cca 200 mil. Kč z EU</a:t>
            </a:r>
          </a:p>
          <a:p>
            <a:pPr marL="68580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Dotace 85 % EU, 5 % státní rozpočet</a:t>
            </a:r>
          </a:p>
          <a:p>
            <a:pPr marL="400050" lvl="1">
              <a:spcBef>
                <a:spcPts val="600"/>
              </a:spcBef>
              <a:spcAft>
                <a:spcPts val="600"/>
              </a:spcAft>
              <a:defRPr/>
            </a:pPr>
            <a:endParaRPr lang="cs-CZ" dirty="0" smtClean="0"/>
          </a:p>
          <a:p>
            <a:pPr marL="68580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2. výzva IROP – Územní plány (535 mil. Kč)</a:t>
            </a:r>
          </a:p>
          <a:p>
            <a:pPr marL="68580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3. výzva IROP – Regulační plány (199 mil. Kč)</a:t>
            </a:r>
          </a:p>
          <a:p>
            <a:pPr marL="68580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9. výzva IROP – Územní studie (382 mil. Kč; sníženo na 150 mil. Kč)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729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522"/>
            <a:ext cx="8229600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717" y="391266"/>
            <a:ext cx="8350370" cy="1242487"/>
          </a:xfrm>
        </p:spPr>
        <p:txBody>
          <a:bodyPr>
            <a:normAutofit fontScale="47500" lnSpcReduction="2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6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 3.3 - Podpora </a:t>
            </a:r>
            <a:r>
              <a:rPr lang="cs-CZ" sz="6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pořizování a uplatňování dokumentů územního rozvoje </a:t>
            </a:r>
            <a:endParaRPr lang="cs-CZ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612475" y="1687900"/>
            <a:ext cx="791905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-309563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b="1" u="sng" dirty="0" smtClean="0"/>
              <a:t>2. výzva IROP – Územní plány 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alokace výzvy: </a:t>
            </a:r>
            <a:r>
              <a:rPr lang="cs-CZ" b="1" dirty="0" smtClean="0"/>
              <a:t>535 mil. Kč z EU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/>
              <a:t>t</a:t>
            </a:r>
            <a:r>
              <a:rPr lang="cs-CZ" dirty="0" smtClean="0"/>
              <a:t>ermín výzvy: </a:t>
            </a:r>
            <a:r>
              <a:rPr lang="cs-CZ" b="1" dirty="0" smtClean="0"/>
              <a:t>červenec 2015 – březen 2017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/>
              <a:t>u</a:t>
            </a:r>
            <a:r>
              <a:rPr lang="cs-CZ" dirty="0" smtClean="0"/>
              <a:t>končení realizace projektu do: </a:t>
            </a:r>
            <a:r>
              <a:rPr lang="cs-CZ" b="1" dirty="0" smtClean="0"/>
              <a:t>31. 12. 2019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/>
              <a:t>z</a:t>
            </a:r>
            <a:r>
              <a:rPr lang="cs-CZ" dirty="0" smtClean="0"/>
              <a:t>aměření: </a:t>
            </a:r>
            <a:r>
              <a:rPr lang="cs-CZ" b="1" dirty="0" smtClean="0"/>
              <a:t>nové územní plány, změny územních plánů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počet registrovaných projektů:  </a:t>
            </a:r>
            <a:r>
              <a:rPr lang="cs-CZ" b="1" dirty="0" smtClean="0"/>
              <a:t>35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počet úspěšných projektů: </a:t>
            </a:r>
            <a:r>
              <a:rPr lang="cs-CZ" b="1" dirty="0" smtClean="0"/>
              <a:t>33 </a:t>
            </a:r>
            <a:r>
              <a:rPr lang="cs-CZ" dirty="0" smtClean="0"/>
              <a:t>(za 35 mil. Kč z EU)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/>
              <a:t>p</a:t>
            </a:r>
            <a:r>
              <a:rPr lang="cs-CZ" dirty="0" smtClean="0"/>
              <a:t>růměrná cena: </a:t>
            </a:r>
            <a:r>
              <a:rPr lang="cs-CZ" b="1" dirty="0" smtClean="0"/>
              <a:t>1,3 mil. Kč</a:t>
            </a:r>
            <a:r>
              <a:rPr lang="cs-CZ" dirty="0" smtClean="0"/>
              <a:t> celkových způsobilých výdajů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2491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522"/>
            <a:ext cx="8229600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717" y="391266"/>
            <a:ext cx="8350370" cy="1242487"/>
          </a:xfrm>
        </p:spPr>
        <p:txBody>
          <a:bodyPr>
            <a:normAutofit fontScale="47500" lnSpcReduction="2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6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 3.3 - Podpora </a:t>
            </a:r>
            <a:r>
              <a:rPr lang="cs-CZ" sz="6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pořizování a uplatňování dokumentů územního rozvoje </a:t>
            </a:r>
            <a:endParaRPr lang="cs-CZ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612475" y="1687900"/>
            <a:ext cx="829861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-309563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b="1" u="sng" dirty="0" smtClean="0"/>
              <a:t>2. výzva IROP – Územní plány 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/>
              <a:t>n</a:t>
            </a:r>
            <a:r>
              <a:rPr lang="cs-CZ" dirty="0" smtClean="0"/>
              <a:t>ejdražší projekty</a:t>
            </a:r>
          </a:p>
          <a:p>
            <a:pPr marL="90487" lvl="1">
              <a:spcBef>
                <a:spcPts val="600"/>
              </a:spcBef>
              <a:spcAft>
                <a:spcPts val="600"/>
              </a:spcAft>
              <a:defRPr/>
            </a:pPr>
            <a:endParaRPr lang="cs-CZ" dirty="0" smtClean="0"/>
          </a:p>
          <a:p>
            <a:pPr marL="90487" lvl="1">
              <a:spcBef>
                <a:spcPts val="600"/>
              </a:spcBef>
              <a:spcAft>
                <a:spcPts val="600"/>
              </a:spcAft>
              <a:defRPr/>
            </a:pPr>
            <a:endParaRPr lang="cs-CZ" dirty="0"/>
          </a:p>
          <a:p>
            <a:pPr marL="90487" lvl="1">
              <a:spcBef>
                <a:spcPts val="600"/>
              </a:spcBef>
              <a:spcAft>
                <a:spcPts val="600"/>
              </a:spcAft>
              <a:defRPr/>
            </a:pPr>
            <a:endParaRPr lang="cs-CZ" dirty="0"/>
          </a:p>
          <a:p>
            <a:pPr marL="90487" lvl="1">
              <a:spcBef>
                <a:spcPts val="600"/>
              </a:spcBef>
              <a:spcAft>
                <a:spcPts val="600"/>
              </a:spcAft>
              <a:defRPr/>
            </a:pPr>
            <a:endParaRPr lang="cs-CZ" dirty="0" smtClean="0"/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/>
              <a:t>j</a:t>
            </a:r>
            <a:r>
              <a:rPr lang="cs-CZ" dirty="0" smtClean="0"/>
              <a:t>iž dokončené projekty </a:t>
            </a:r>
            <a:r>
              <a:rPr lang="cs-CZ" sz="1200" dirty="0" smtClean="0"/>
              <a:t>(z pohledu IROP; mohou probíhat opakovaná veřejná projednávání)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330081"/>
              </p:ext>
            </p:extLst>
          </p:nvPr>
        </p:nvGraphicFramePr>
        <p:xfrm>
          <a:off x="2055494" y="2561602"/>
          <a:ext cx="4497706" cy="1441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8924">
                  <a:extLst>
                    <a:ext uri="{9D8B030D-6E8A-4147-A177-3AD203B41FA5}">
                      <a16:colId xmlns:a16="http://schemas.microsoft.com/office/drawing/2014/main" val="3155110891"/>
                    </a:ext>
                  </a:extLst>
                </a:gridCol>
                <a:gridCol w="1261544">
                  <a:extLst>
                    <a:ext uri="{9D8B030D-6E8A-4147-A177-3AD203B41FA5}">
                      <a16:colId xmlns:a16="http://schemas.microsoft.com/office/drawing/2014/main" val="962721766"/>
                    </a:ext>
                  </a:extLst>
                </a:gridCol>
                <a:gridCol w="1077238">
                  <a:extLst>
                    <a:ext uri="{9D8B030D-6E8A-4147-A177-3AD203B41FA5}">
                      <a16:colId xmlns:a16="http://schemas.microsoft.com/office/drawing/2014/main" val="3431701273"/>
                    </a:ext>
                  </a:extLst>
                </a:gridCol>
              </a:tblGrid>
              <a:tr h="354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Název projektu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Celkové způsobilé výdaje projektu (Kč)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Dotace EU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(Kč)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119483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Návrh územního plánu města Liberec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5 268 340,00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4 478 089,00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75880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Územní plán Mladá Boleslav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4 196 000,00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3 566 600,00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972928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Územní plán Litvínov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3 061 118,50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2 601 950,70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68435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Územní plán města Mostu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1 878 525,00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1 596 746,30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122059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Zpracování územního plánu Náchod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1 851 300,00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1 573 605,00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9225466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242663"/>
              </p:ext>
            </p:extLst>
          </p:nvPr>
        </p:nvGraphicFramePr>
        <p:xfrm>
          <a:off x="2055494" y="4598340"/>
          <a:ext cx="4497706" cy="1354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8924">
                  <a:extLst>
                    <a:ext uri="{9D8B030D-6E8A-4147-A177-3AD203B41FA5}">
                      <a16:colId xmlns:a16="http://schemas.microsoft.com/office/drawing/2014/main" val="4219457713"/>
                    </a:ext>
                  </a:extLst>
                </a:gridCol>
                <a:gridCol w="1261544">
                  <a:extLst>
                    <a:ext uri="{9D8B030D-6E8A-4147-A177-3AD203B41FA5}">
                      <a16:colId xmlns:a16="http://schemas.microsoft.com/office/drawing/2014/main" val="2981737032"/>
                    </a:ext>
                  </a:extLst>
                </a:gridCol>
                <a:gridCol w="1077238">
                  <a:extLst>
                    <a:ext uri="{9D8B030D-6E8A-4147-A177-3AD203B41FA5}">
                      <a16:colId xmlns:a16="http://schemas.microsoft.com/office/drawing/2014/main" val="2417349875"/>
                    </a:ext>
                  </a:extLst>
                </a:gridCol>
              </a:tblGrid>
              <a:tr h="415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Název projektu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Celkové způsobilé výdaje projektu (Kč)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Dotace EU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(Kč)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22207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Zpracování územního plánu Náchod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1 851 </a:t>
                      </a:r>
                      <a:r>
                        <a:rPr lang="cs-CZ" sz="900" dirty="0" smtClean="0">
                          <a:effectLst/>
                        </a:rPr>
                        <a:t>300,00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1 573 </a:t>
                      </a:r>
                      <a:r>
                        <a:rPr lang="cs-CZ" sz="900" dirty="0" smtClean="0">
                          <a:effectLst/>
                        </a:rPr>
                        <a:t>605,00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714969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Územní plán Blatná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1 536 </a:t>
                      </a:r>
                      <a:r>
                        <a:rPr lang="cs-CZ" sz="900" dirty="0" smtClean="0">
                          <a:effectLst/>
                        </a:rPr>
                        <a:t>700,00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1 306 </a:t>
                      </a:r>
                      <a:r>
                        <a:rPr lang="cs-CZ" sz="900" dirty="0" smtClean="0">
                          <a:effectLst/>
                        </a:rPr>
                        <a:t>195,00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509979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Vypracování územního plánu Ústí nad Orlicí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794 </a:t>
                      </a:r>
                      <a:r>
                        <a:rPr lang="cs-CZ" sz="900" dirty="0" smtClean="0">
                          <a:effectLst/>
                        </a:rPr>
                        <a:t>062,50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674 </a:t>
                      </a:r>
                      <a:r>
                        <a:rPr lang="cs-CZ" sz="900" dirty="0" smtClean="0">
                          <a:effectLst/>
                        </a:rPr>
                        <a:t>953,10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603361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Územní plán města Votice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636 </a:t>
                      </a:r>
                      <a:r>
                        <a:rPr lang="cs-CZ" sz="900" dirty="0" smtClean="0">
                          <a:effectLst/>
                        </a:rPr>
                        <a:t>460,00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540 </a:t>
                      </a:r>
                      <a:r>
                        <a:rPr lang="cs-CZ" sz="900" dirty="0" smtClean="0">
                          <a:effectLst/>
                        </a:rPr>
                        <a:t>991,00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05486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76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522"/>
            <a:ext cx="8229600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717" y="391266"/>
            <a:ext cx="8350370" cy="1242487"/>
          </a:xfrm>
        </p:spPr>
        <p:txBody>
          <a:bodyPr>
            <a:normAutofit fontScale="47500" lnSpcReduction="2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6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 3.3 - Podpora </a:t>
            </a:r>
            <a:r>
              <a:rPr lang="cs-CZ" sz="6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pořizování a uplatňování dokumentů územního rozvoje </a:t>
            </a:r>
            <a:endParaRPr lang="cs-CZ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5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612475" y="1687900"/>
            <a:ext cx="791905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-309563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b="1" u="sng" dirty="0" smtClean="0"/>
              <a:t>3. výzva IROP – Regulační plány 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alokace výzvy: </a:t>
            </a:r>
            <a:r>
              <a:rPr lang="cs-CZ" b="1" dirty="0"/>
              <a:t>199 mil. </a:t>
            </a:r>
            <a:r>
              <a:rPr lang="cs-CZ" b="1" dirty="0" smtClean="0"/>
              <a:t>Kč z EU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/>
              <a:t>t</a:t>
            </a:r>
            <a:r>
              <a:rPr lang="cs-CZ" dirty="0" smtClean="0"/>
              <a:t>ermín výzvy: </a:t>
            </a:r>
            <a:r>
              <a:rPr lang="cs-CZ" b="1" dirty="0" smtClean="0"/>
              <a:t>září 2015 – březen 2017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/>
              <a:t>u</a:t>
            </a:r>
            <a:r>
              <a:rPr lang="cs-CZ" dirty="0" smtClean="0"/>
              <a:t>končení realizace projektu do: </a:t>
            </a:r>
            <a:r>
              <a:rPr lang="cs-CZ" b="1" dirty="0" smtClean="0"/>
              <a:t>31. 12. 2019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zaměření: </a:t>
            </a:r>
            <a:r>
              <a:rPr lang="cs-CZ" b="1" dirty="0"/>
              <a:t>RP z podnětu obce nenahrazují územní </a:t>
            </a:r>
            <a:r>
              <a:rPr lang="cs-CZ" b="1" dirty="0" smtClean="0"/>
              <a:t>rozhodnutí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počet registrovaných projektů:  </a:t>
            </a:r>
            <a:r>
              <a:rPr lang="cs-CZ" b="1" dirty="0" smtClean="0"/>
              <a:t>11 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počet úspěšných projektů: </a:t>
            </a:r>
            <a:r>
              <a:rPr lang="cs-CZ" b="1" dirty="0" smtClean="0"/>
              <a:t>11 </a:t>
            </a:r>
            <a:r>
              <a:rPr lang="cs-CZ" dirty="0" smtClean="0"/>
              <a:t>(</a:t>
            </a:r>
            <a:r>
              <a:rPr lang="cs-CZ" dirty="0"/>
              <a:t>19 </a:t>
            </a:r>
            <a:r>
              <a:rPr lang="cs-CZ" dirty="0" smtClean="0"/>
              <a:t>dokumentů za 9 mil. Kč z EU)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/>
              <a:t>p</a:t>
            </a:r>
            <a:r>
              <a:rPr lang="cs-CZ" dirty="0" smtClean="0"/>
              <a:t>růměrná cena dokumentu: </a:t>
            </a:r>
            <a:r>
              <a:rPr lang="cs-CZ" b="1" dirty="0" smtClean="0"/>
              <a:t>475 tis. Kč</a:t>
            </a:r>
            <a:r>
              <a:rPr lang="cs-CZ" dirty="0" smtClean="0"/>
              <a:t> celkových způsobilých výdajů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1809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522"/>
            <a:ext cx="8229600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717" y="391266"/>
            <a:ext cx="8350370" cy="1242487"/>
          </a:xfrm>
        </p:spPr>
        <p:txBody>
          <a:bodyPr>
            <a:normAutofit fontScale="47500" lnSpcReduction="2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6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 3.3 - Podpora </a:t>
            </a:r>
            <a:r>
              <a:rPr lang="cs-CZ" sz="6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pořizování a uplatňování dokumentů územního rozvoje </a:t>
            </a:r>
            <a:endParaRPr lang="cs-CZ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6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612475" y="1687900"/>
            <a:ext cx="79190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-309563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b="1" u="sng" dirty="0" smtClean="0"/>
              <a:t>3. výzva IROP – Regulační plány 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0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900693"/>
              </p:ext>
            </p:extLst>
          </p:nvPr>
        </p:nvGraphicFramePr>
        <p:xfrm>
          <a:off x="763275" y="2316958"/>
          <a:ext cx="7923525" cy="2606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4944">
                  <a:extLst>
                    <a:ext uri="{9D8B030D-6E8A-4147-A177-3AD203B41FA5}">
                      <a16:colId xmlns:a16="http://schemas.microsoft.com/office/drawing/2014/main" val="1258516909"/>
                    </a:ext>
                  </a:extLst>
                </a:gridCol>
                <a:gridCol w="1439037">
                  <a:extLst>
                    <a:ext uri="{9D8B030D-6E8A-4147-A177-3AD203B41FA5}">
                      <a16:colId xmlns:a16="http://schemas.microsoft.com/office/drawing/2014/main" val="112064891"/>
                    </a:ext>
                  </a:extLst>
                </a:gridCol>
                <a:gridCol w="1439037">
                  <a:extLst>
                    <a:ext uri="{9D8B030D-6E8A-4147-A177-3AD203B41FA5}">
                      <a16:colId xmlns:a16="http://schemas.microsoft.com/office/drawing/2014/main" val="4193816175"/>
                    </a:ext>
                  </a:extLst>
                </a:gridCol>
                <a:gridCol w="1260507">
                  <a:extLst>
                    <a:ext uri="{9D8B030D-6E8A-4147-A177-3AD203B41FA5}">
                      <a16:colId xmlns:a16="http://schemas.microsoft.com/office/drawing/2014/main" val="1148885234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</a:rPr>
                        <a:t>Podpořené</a:t>
                      </a:r>
                      <a:r>
                        <a:rPr lang="cs-CZ" sz="1000" baseline="0" dirty="0" smtClean="0">
                          <a:effectLst/>
                        </a:rPr>
                        <a:t> projekty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Název žadatele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Celkové způsobilé výdaje projektu (Kč)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EFRR projektu (Kč)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20943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Regulační plány pro Olomouc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Olomouc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2 695 324,80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2 291 026,10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571684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Regulační plán Mikulov - MPR včetně ochranného pásma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Mikulov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1 923 900,00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1 635 315,00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56191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Regulační plán RP1 - Nemocnice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Uherské </a:t>
                      </a:r>
                      <a:r>
                        <a:rPr lang="cs-CZ" sz="900" dirty="0">
                          <a:effectLst/>
                        </a:rPr>
                        <a:t>Hradiště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1 476 200,00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1 254 770,00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590357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Regulační plán Městské památkové rezervace Nový Jičín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Nový </a:t>
                      </a:r>
                      <a:r>
                        <a:rPr lang="cs-CZ" sz="900" dirty="0">
                          <a:effectLst/>
                        </a:rPr>
                        <a:t>Jičín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785 000,00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667 250,00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740710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Regulační plán Městské památkové zóny Vysoké Mýto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Vysoké </a:t>
                      </a:r>
                      <a:r>
                        <a:rPr lang="cs-CZ" sz="900" dirty="0">
                          <a:effectLst/>
                        </a:rPr>
                        <a:t>Mýto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719 950,00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611 957,50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785638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Regulační plán Hodonín - obytná zóna Výhon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Hodonín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603 306,00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512 810,10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647866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Regulační plán Mlýnský ostrov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Pardubice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508 200,00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431 970,00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22578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Regulační plán městské památkové rezervace Kolín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Kolín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496 100,00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421 685,00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67266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Regulační plán MPZ Český Brod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Český </a:t>
                      </a:r>
                      <a:r>
                        <a:rPr lang="cs-CZ" sz="900" dirty="0">
                          <a:effectLst/>
                        </a:rPr>
                        <a:t>Brod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490 050,00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416 542,50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516745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Regulační plán Městské památkové rezervace Jindřichův Hradec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Jindřichův </a:t>
                      </a:r>
                      <a:r>
                        <a:rPr lang="cs-CZ" sz="900" dirty="0">
                          <a:effectLst/>
                        </a:rPr>
                        <a:t>Hradec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369 050,00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313 692,50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9641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Regulační plán historického centra Orlové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Orlová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301 290,00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256 096,50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79823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9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522"/>
            <a:ext cx="8229600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717" y="391266"/>
            <a:ext cx="8350370" cy="1242487"/>
          </a:xfrm>
        </p:spPr>
        <p:txBody>
          <a:bodyPr>
            <a:normAutofit fontScale="47500" lnSpcReduction="2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6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 3.3 - Podpora </a:t>
            </a:r>
            <a:r>
              <a:rPr lang="cs-CZ" sz="6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pořizování a uplatňování dokumentů územního rozvoje </a:t>
            </a:r>
            <a:endParaRPr lang="cs-CZ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7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612475" y="1687900"/>
            <a:ext cx="791905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-309563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b="1" u="sng" dirty="0" smtClean="0"/>
              <a:t>9. výzva IROP – Územní studie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alokace výzvy: </a:t>
            </a:r>
            <a:r>
              <a:rPr lang="pt-BR" b="1" dirty="0" smtClean="0"/>
              <a:t>382 </a:t>
            </a:r>
            <a:r>
              <a:rPr lang="pt-BR" b="1" dirty="0"/>
              <a:t>mil. </a:t>
            </a:r>
            <a:r>
              <a:rPr lang="pt-BR" b="1" dirty="0" smtClean="0"/>
              <a:t>Kč</a:t>
            </a:r>
            <a:r>
              <a:rPr lang="cs-CZ" b="1" dirty="0" smtClean="0"/>
              <a:t> z EU</a:t>
            </a:r>
            <a:r>
              <a:rPr lang="pt-BR" b="1" dirty="0" smtClean="0"/>
              <a:t>; </a:t>
            </a:r>
            <a:r>
              <a:rPr lang="pt-BR" b="1" dirty="0"/>
              <a:t>sníženo na 150 mil. </a:t>
            </a:r>
            <a:r>
              <a:rPr lang="pt-BR" b="1" dirty="0" smtClean="0"/>
              <a:t>Kč</a:t>
            </a:r>
            <a:r>
              <a:rPr lang="cs-CZ" b="1" dirty="0" smtClean="0"/>
              <a:t> z EU</a:t>
            </a:r>
            <a:endParaRPr lang="pt-BR" b="1" dirty="0"/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termín výzvy: </a:t>
            </a:r>
            <a:r>
              <a:rPr lang="cs-CZ" b="1" dirty="0" smtClean="0"/>
              <a:t>září 2015 – červenec 2017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/>
              <a:t>u</a:t>
            </a:r>
            <a:r>
              <a:rPr lang="cs-CZ" dirty="0" smtClean="0"/>
              <a:t>končení realizace projektu do: </a:t>
            </a:r>
            <a:r>
              <a:rPr lang="cs-CZ" b="1" dirty="0" smtClean="0"/>
              <a:t>31. 12. 2019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zaměření: </a:t>
            </a:r>
            <a:r>
              <a:rPr lang="cs-CZ" b="1" dirty="0" smtClean="0"/>
              <a:t>zpracování ÚS</a:t>
            </a:r>
          </a:p>
          <a:p>
            <a:pPr marL="857250" lvl="2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 smtClean="0"/>
              <a:t>technická infrastruktura </a:t>
            </a:r>
            <a:r>
              <a:rPr lang="cs-CZ" dirty="0" smtClean="0"/>
              <a:t>(ve vazbě na TEN-E, záměry PÚR)</a:t>
            </a:r>
          </a:p>
          <a:p>
            <a:pPr marL="857250" lvl="2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 smtClean="0"/>
              <a:t>dopravní infrastruktura </a:t>
            </a:r>
            <a:r>
              <a:rPr lang="cs-CZ" dirty="0" smtClean="0"/>
              <a:t>(ve vazbě na TEN-T, </a:t>
            </a:r>
            <a:r>
              <a:rPr lang="cs-CZ" dirty="0"/>
              <a:t>záměry PÚR</a:t>
            </a:r>
            <a:r>
              <a:rPr lang="cs-CZ" dirty="0" smtClean="0"/>
              <a:t>)</a:t>
            </a:r>
          </a:p>
          <a:p>
            <a:pPr marL="857250" lvl="2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 smtClean="0"/>
              <a:t>veřejná prostranství</a:t>
            </a:r>
          </a:p>
          <a:p>
            <a:pPr marL="857250" lvl="2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 smtClean="0"/>
              <a:t>krajina</a:t>
            </a:r>
            <a:endParaRPr lang="cs-CZ" b="1" dirty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6127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522"/>
            <a:ext cx="8229600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717" y="391266"/>
            <a:ext cx="8350370" cy="1242487"/>
          </a:xfrm>
        </p:spPr>
        <p:txBody>
          <a:bodyPr>
            <a:normAutofit fontScale="47500" lnSpcReduction="2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6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 3.3 - Podpora </a:t>
            </a:r>
            <a:r>
              <a:rPr lang="cs-CZ" sz="6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pořizování a uplatňování dokumentů územního rozvoje </a:t>
            </a:r>
            <a:endParaRPr lang="cs-CZ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8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612475" y="1687900"/>
            <a:ext cx="791905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-309563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b="1" u="sng" dirty="0"/>
              <a:t>9. výzva IROP – Územní studie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počet registrovaných projektů:  </a:t>
            </a:r>
            <a:r>
              <a:rPr lang="cs-CZ" b="1" dirty="0" smtClean="0"/>
              <a:t>167 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počet úspěšných projektů: </a:t>
            </a:r>
            <a:r>
              <a:rPr lang="cs-CZ" b="1" dirty="0" smtClean="0"/>
              <a:t>136 </a:t>
            </a:r>
            <a:r>
              <a:rPr lang="cs-CZ" dirty="0" smtClean="0"/>
              <a:t>(+ náhradní projekty) za 150 mil. Kč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/>
              <a:t>p</a:t>
            </a:r>
            <a:r>
              <a:rPr lang="cs-CZ" dirty="0" smtClean="0"/>
              <a:t>očet dokumentů ÚS: </a:t>
            </a:r>
            <a:r>
              <a:rPr lang="cs-CZ" b="1" dirty="0" smtClean="0"/>
              <a:t>316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/>
              <a:t>p</a:t>
            </a:r>
            <a:r>
              <a:rPr lang="cs-CZ" dirty="0" smtClean="0"/>
              <a:t>růměrná cena dokumentu: </a:t>
            </a:r>
            <a:r>
              <a:rPr lang="cs-CZ" b="1" dirty="0" smtClean="0"/>
              <a:t>580 tis. Kč </a:t>
            </a:r>
            <a:r>
              <a:rPr lang="cs-CZ" dirty="0" smtClean="0"/>
              <a:t>celkových způsobilých výdajů</a:t>
            </a:r>
          </a:p>
          <a:p>
            <a:pPr marL="90487" lvl="1">
              <a:spcBef>
                <a:spcPts val="600"/>
              </a:spcBef>
              <a:spcAft>
                <a:spcPts val="600"/>
              </a:spcAft>
              <a:defRPr/>
            </a:pPr>
            <a:endParaRPr lang="cs-CZ" sz="2000" b="1" dirty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0843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522"/>
            <a:ext cx="8229600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717" y="391266"/>
            <a:ext cx="8350370" cy="1242487"/>
          </a:xfrm>
        </p:spPr>
        <p:txBody>
          <a:bodyPr>
            <a:normAutofit fontScale="47500" lnSpcReduction="2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6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 3.3 - Podpora </a:t>
            </a:r>
            <a:r>
              <a:rPr lang="cs-CZ" sz="6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pořizování a uplatňování dokumentů územního rozvoje </a:t>
            </a:r>
            <a:endParaRPr lang="cs-CZ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9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612475" y="1687900"/>
            <a:ext cx="79190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3387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000" b="1" u="sng" dirty="0" smtClean="0"/>
              <a:t>Územní studie krajiny</a:t>
            </a:r>
            <a:endParaRPr lang="cs-CZ" sz="2000" b="1" u="sng" dirty="0"/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/>
              <a:t>počet </a:t>
            </a:r>
            <a:r>
              <a:rPr lang="cs-CZ" sz="2000" dirty="0" smtClean="0"/>
              <a:t>dokumentů v úspěšných projektech:  </a:t>
            </a:r>
            <a:r>
              <a:rPr lang="cs-CZ" sz="2000" b="1" dirty="0" smtClean="0"/>
              <a:t>47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 smtClean="0"/>
              <a:t>průměrná </a:t>
            </a:r>
            <a:r>
              <a:rPr lang="cs-CZ" sz="2000" dirty="0"/>
              <a:t>cena </a:t>
            </a:r>
            <a:r>
              <a:rPr lang="cs-CZ" sz="2000" dirty="0" smtClean="0"/>
              <a:t>dokumentu: </a:t>
            </a:r>
            <a:r>
              <a:rPr lang="cs-CZ" sz="2000" b="1" dirty="0" smtClean="0"/>
              <a:t>2 mil. Kč </a:t>
            </a:r>
            <a:r>
              <a:rPr lang="cs-CZ" dirty="0"/>
              <a:t>celkových způsobilých </a:t>
            </a:r>
            <a:r>
              <a:rPr lang="cs-CZ" dirty="0" smtClean="0"/>
              <a:t>výdajů</a:t>
            </a:r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/>
              <a:t>p</a:t>
            </a:r>
            <a:r>
              <a:rPr lang="cs-CZ" dirty="0" smtClean="0"/>
              <a:t>okrytí ČR: cca 23 % území</a:t>
            </a:r>
            <a:endParaRPr lang="cs-CZ" dirty="0"/>
          </a:p>
          <a:p>
            <a:pPr marL="400050" lvl="1" indent="-309563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cs-CZ" sz="2000" b="1" dirty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60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E9813AA5530D4AAC2B4611BDF26DD7" ma:contentTypeVersion="0" ma:contentTypeDescription="Vytvoří nový dokument" ma:contentTypeScope="" ma:versionID="5f09c946f50ad25c68b4d7d1396217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c98b5e5f0a4b7642889d07697278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35533C-2364-4BB7-BD2B-4E37E12FD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0ECBAF2-612A-4AE4-9F88-62784706A3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9BE06D-B319-48B7-B5A2-AEB520ADF612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6074</TotalTime>
  <Words>1090</Words>
  <Application>Microsoft Office PowerPoint</Application>
  <PresentationFormat>Předvádění na obrazovce (4:3)</PresentationFormat>
  <Paragraphs>256</Paragraphs>
  <Slides>17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Courier New</vt:lpstr>
      <vt:lpstr>Myriad Pro</vt:lpstr>
      <vt:lpstr>Myriad Pro Black</vt:lpstr>
      <vt:lpstr>Times New Roman</vt:lpstr>
      <vt:lpstr>Wingdings</vt:lpstr>
      <vt:lpstr>Office Theme</vt:lpstr>
      <vt:lpstr>SC 3.3 IROP - dokumenty územního rozvoje se zaměřením na územní studie krajiny </vt:lpstr>
      <vt:lpstr>  </vt:lpstr>
      <vt:lpstr>  </vt:lpstr>
      <vt:lpstr>  </vt:lpstr>
      <vt:lpstr>  </vt:lpstr>
      <vt:lpstr>  </vt:lpstr>
      <vt:lpstr>  </vt:lpstr>
      <vt:lpstr>  </vt:lpstr>
      <vt:lpstr>  </vt:lpstr>
      <vt:lpstr>Prezentace aplikace PowerPoint</vt:lpstr>
      <vt:lpstr>  </vt:lpstr>
      <vt:lpstr> </vt:lpstr>
      <vt:lpstr>Prezentace aplikace PowerPoint</vt:lpstr>
      <vt:lpstr>  </vt:lpstr>
      <vt:lpstr>  </vt:lpstr>
      <vt:lpstr>Prezentace aplikace PowerPoint</vt:lpstr>
      <vt:lpstr>Děkuji vám ZA POZORNOST  Bližší informace naleznete http://www.dotaceeu.cz/irop  V případě dotazů nás kontaktujte  irop@mmr.cz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STŘEDNĚ DLOUHÝ  NADPIS NA DVA ŘÁDKY</dc:title>
  <dc:creator>Misa Sisa</dc:creator>
  <cp:lastModifiedBy>Pešek Ondřej</cp:lastModifiedBy>
  <cp:revision>528</cp:revision>
  <cp:lastPrinted>2017-05-12T11:38:52Z</cp:lastPrinted>
  <dcterms:created xsi:type="dcterms:W3CDTF">2013-09-17T08:01:02Z</dcterms:created>
  <dcterms:modified xsi:type="dcterms:W3CDTF">2017-11-09T16:12:46Z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0x010100F2E9813AA5530D4AAC2B4611BDF26DD7</vt:lpwstr>
  </property>
</Properties>
</file>